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2"/>
  </p:notesMasterIdLst>
  <p:sldIdLst>
    <p:sldId id="256" r:id="rId3"/>
    <p:sldId id="723" r:id="rId4"/>
    <p:sldId id="2176" r:id="rId5"/>
    <p:sldId id="2216" r:id="rId6"/>
    <p:sldId id="2217" r:id="rId7"/>
    <p:sldId id="2224" r:id="rId8"/>
    <p:sldId id="2225" r:id="rId9"/>
    <p:sldId id="750" r:id="rId10"/>
    <p:sldId id="705" r:id="rId11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0E04"/>
    <a:srgbClr val="B31105"/>
    <a:srgbClr val="CFD5EA"/>
    <a:srgbClr val="E9EBF5"/>
    <a:srgbClr val="2B2B82"/>
    <a:srgbClr val="00002F"/>
    <a:srgbClr val="3E2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6" autoAdjust="0"/>
    <p:restoredTop sz="93883" autoAdjust="0"/>
  </p:normalViewPr>
  <p:slideViewPr>
    <p:cSldViewPr snapToGrid="0">
      <p:cViewPr varScale="1">
        <p:scale>
          <a:sx n="105" d="100"/>
          <a:sy n="105" d="100"/>
        </p:scale>
        <p:origin x="15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42818623398409"/>
          <c:y val="0.1703220066242872"/>
          <c:w val="0.73221684886657512"/>
          <c:h val="0.813696424623908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Očkovaní s ukončovací dávkou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ČR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Karlovarský kraj</c:v>
                </c:pt>
                <c:pt idx="10">
                  <c:v>Ústecký kraj</c:v>
                </c:pt>
                <c:pt idx="11">
                  <c:v>Zlínský kraj</c:v>
                </c:pt>
                <c:pt idx="12">
                  <c:v>Jihomoravský kraj</c:v>
                </c:pt>
                <c:pt idx="13">
                  <c:v>Olomoucký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58.412465699999998</c:v>
                </c:pt>
                <c:pt idx="1">
                  <c:v>57.206488999999998</c:v>
                </c:pt>
                <c:pt idx="2">
                  <c:v>55.991343499999999</c:v>
                </c:pt>
                <c:pt idx="3">
                  <c:v>56.928852399999997</c:v>
                </c:pt>
                <c:pt idx="4">
                  <c:v>56.278989500000002</c:v>
                </c:pt>
                <c:pt idx="5">
                  <c:v>55.213597700000001</c:v>
                </c:pt>
                <c:pt idx="6">
                  <c:v>55.466498700000002</c:v>
                </c:pt>
                <c:pt idx="7">
                  <c:v>54.012768299999998</c:v>
                </c:pt>
                <c:pt idx="8">
                  <c:v>53.174183499999998</c:v>
                </c:pt>
                <c:pt idx="9">
                  <c:v>53.622605399999998</c:v>
                </c:pt>
                <c:pt idx="10">
                  <c:v>53.761670700000003</c:v>
                </c:pt>
                <c:pt idx="11">
                  <c:v>52.5586992</c:v>
                </c:pt>
                <c:pt idx="12">
                  <c:v>53.702041399999999</c:v>
                </c:pt>
                <c:pt idx="13">
                  <c:v>51.181877900000003</c:v>
                </c:pt>
                <c:pt idx="14">
                  <c:v>51.429369000000001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C-43B5-BDA2-1A9D9441837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Očkovaní 1. dávkou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ČR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Karlovarský kraj</c:v>
                </c:pt>
                <c:pt idx="10">
                  <c:v>Ústecký kraj</c:v>
                </c:pt>
                <c:pt idx="11">
                  <c:v>Zlínský kraj</c:v>
                </c:pt>
                <c:pt idx="12">
                  <c:v>Jihomoravský kraj</c:v>
                </c:pt>
                <c:pt idx="13">
                  <c:v>Olomoucký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  <c:pt idx="0">
                  <c:v>1.0836157</c:v>
                </c:pt>
                <c:pt idx="1">
                  <c:v>1.3119485</c:v>
                </c:pt>
                <c:pt idx="2">
                  <c:v>1.1557671</c:v>
                </c:pt>
                <c:pt idx="3">
                  <c:v>1.4209593</c:v>
                </c:pt>
                <c:pt idx="4">
                  <c:v>1.0943966000000001</c:v>
                </c:pt>
                <c:pt idx="5">
                  <c:v>1.1307168000000001</c:v>
                </c:pt>
                <c:pt idx="6">
                  <c:v>1.2491756999999999</c:v>
                </c:pt>
                <c:pt idx="7">
                  <c:v>1.0930352000000001</c:v>
                </c:pt>
                <c:pt idx="8">
                  <c:v>1.1702330000000001</c:v>
                </c:pt>
                <c:pt idx="9">
                  <c:v>1.0978109</c:v>
                </c:pt>
                <c:pt idx="10">
                  <c:v>1.2309608999999999</c:v>
                </c:pt>
                <c:pt idx="11">
                  <c:v>0.98910739999999997</c:v>
                </c:pt>
                <c:pt idx="12">
                  <c:v>1.1011213</c:v>
                </c:pt>
                <c:pt idx="13">
                  <c:v>1.0366013999999999</c:v>
                </c:pt>
                <c:pt idx="14">
                  <c:v>1.0225228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6C-43B5-BDA2-1A9D9441837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Prodělali onemocnění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ČR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Karlovarský kraj</c:v>
                </c:pt>
                <c:pt idx="10">
                  <c:v>Ústecký kraj</c:v>
                </c:pt>
                <c:pt idx="11">
                  <c:v>Zlínský kraj</c:v>
                </c:pt>
                <c:pt idx="12">
                  <c:v>Jihomoravský kraj</c:v>
                </c:pt>
                <c:pt idx="13">
                  <c:v>Olomoucký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0">
                  <c:v>5.6269799000000003</c:v>
                </c:pt>
                <c:pt idx="1">
                  <c:v>6.4044486999999997</c:v>
                </c:pt>
                <c:pt idx="2">
                  <c:v>7.2354362999999999</c:v>
                </c:pt>
                <c:pt idx="3">
                  <c:v>5.7168688000000003</c:v>
                </c:pt>
                <c:pt idx="4">
                  <c:v>6.1160654000000001</c:v>
                </c:pt>
                <c:pt idx="5">
                  <c:v>6.8687281999999996</c:v>
                </c:pt>
                <c:pt idx="6">
                  <c:v>6.3269025000000001</c:v>
                </c:pt>
                <c:pt idx="7">
                  <c:v>7.5083770999999997</c:v>
                </c:pt>
                <c:pt idx="8">
                  <c:v>7.5258319</c:v>
                </c:pt>
                <c:pt idx="9">
                  <c:v>6.0655754000000002</c:v>
                </c:pt>
                <c:pt idx="10">
                  <c:v>5.7748799000000002</c:v>
                </c:pt>
                <c:pt idx="11">
                  <c:v>6.8361836</c:v>
                </c:pt>
                <c:pt idx="12">
                  <c:v>5.3811216999999996</c:v>
                </c:pt>
                <c:pt idx="13">
                  <c:v>6.4911295999999998</c:v>
                </c:pt>
                <c:pt idx="14">
                  <c:v>6.2237495000000003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6C-43B5-BDA2-1A9D94418370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Mají rezervaci termínu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ČR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Karlovarský kraj</c:v>
                </c:pt>
                <c:pt idx="10">
                  <c:v>Ústecký kraj</c:v>
                </c:pt>
                <c:pt idx="11">
                  <c:v>Zlínský kraj</c:v>
                </c:pt>
                <c:pt idx="12">
                  <c:v>Jihomoravský kraj</c:v>
                </c:pt>
                <c:pt idx="13">
                  <c:v>Olomoucký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List1!$E$2:$E$16</c:f>
              <c:numCache>
                <c:formatCode>General</c:formatCode>
                <c:ptCount val="15"/>
                <c:pt idx="0">
                  <c:v>0.56086999999999998</c:v>
                </c:pt>
                <c:pt idx="1">
                  <c:v>0.64799899999999999</c:v>
                </c:pt>
                <c:pt idx="2">
                  <c:v>0.49110100000000001</c:v>
                </c:pt>
                <c:pt idx="3">
                  <c:v>0.69508700000000001</c:v>
                </c:pt>
                <c:pt idx="4">
                  <c:v>0.51044900000000004</c:v>
                </c:pt>
                <c:pt idx="5">
                  <c:v>0.52788199999999996</c:v>
                </c:pt>
                <c:pt idx="6">
                  <c:v>0.91376400000000002</c:v>
                </c:pt>
                <c:pt idx="7">
                  <c:v>0.45194099999999998</c:v>
                </c:pt>
                <c:pt idx="8">
                  <c:v>0.64975300000000002</c:v>
                </c:pt>
                <c:pt idx="9">
                  <c:v>0.67846099999999998</c:v>
                </c:pt>
                <c:pt idx="10">
                  <c:v>0.69522300000000004</c:v>
                </c:pt>
                <c:pt idx="11">
                  <c:v>0.471972</c:v>
                </c:pt>
                <c:pt idx="12">
                  <c:v>0.51257900000000001</c:v>
                </c:pt>
                <c:pt idx="13">
                  <c:v>0.54177299999999995</c:v>
                </c:pt>
                <c:pt idx="14">
                  <c:v>0.59186799999999995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B6C-43B5-BDA2-1A9D94418370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Registrovaní, čekají na termín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ČR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Karlovarský kraj</c:v>
                </c:pt>
                <c:pt idx="10">
                  <c:v>Ústecký kraj</c:v>
                </c:pt>
                <c:pt idx="11">
                  <c:v>Zlínský kraj</c:v>
                </c:pt>
                <c:pt idx="12">
                  <c:v>Jihomoravský kraj</c:v>
                </c:pt>
                <c:pt idx="13">
                  <c:v>Olomoucký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List1!$F$2:$F$16</c:f>
              <c:numCache>
                <c:formatCode>General</c:formatCode>
                <c:ptCount val="15"/>
                <c:pt idx="0">
                  <c:v>0.71730090000000002</c:v>
                </c:pt>
                <c:pt idx="1">
                  <c:v>0.74191861999999997</c:v>
                </c:pt>
                <c:pt idx="2">
                  <c:v>0.69298824000000003</c:v>
                </c:pt>
                <c:pt idx="3">
                  <c:v>0.70145398999999997</c:v>
                </c:pt>
                <c:pt idx="4">
                  <c:v>0.74990171999999999</c:v>
                </c:pt>
                <c:pt idx="5">
                  <c:v>0.74326484999999998</c:v>
                </c:pt>
                <c:pt idx="6">
                  <c:v>1.0788582099999999</c:v>
                </c:pt>
                <c:pt idx="7">
                  <c:v>0.70038403999999999</c:v>
                </c:pt>
                <c:pt idx="8">
                  <c:v>0.73111309999999996</c:v>
                </c:pt>
                <c:pt idx="9">
                  <c:v>0.59084044000000002</c:v>
                </c:pt>
                <c:pt idx="10">
                  <c:v>0.77845396</c:v>
                </c:pt>
                <c:pt idx="11">
                  <c:v>0.61073675999999999</c:v>
                </c:pt>
                <c:pt idx="12">
                  <c:v>0.64375689999999997</c:v>
                </c:pt>
                <c:pt idx="13">
                  <c:v>0.68800136999999995</c:v>
                </c:pt>
                <c:pt idx="14">
                  <c:v>0.68458812999999996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B6C-43B5-BDA2-1A9D94418370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ČR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Karlovarský kraj</c:v>
                </c:pt>
                <c:pt idx="10">
                  <c:v>Ústecký kraj</c:v>
                </c:pt>
                <c:pt idx="11">
                  <c:v>Zlínský kraj</c:v>
                </c:pt>
                <c:pt idx="12">
                  <c:v>Jihomoravský kraj</c:v>
                </c:pt>
                <c:pt idx="13">
                  <c:v>Olomoucký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List1!$G$2:$G$16</c:f>
              <c:numCache>
                <c:formatCode>General</c:formatCode>
                <c:ptCount val="15"/>
                <c:pt idx="0">
                  <c:v>33.5987674</c:v>
                </c:pt>
                <c:pt idx="1">
                  <c:v>33.687196800000002</c:v>
                </c:pt>
                <c:pt idx="2">
                  <c:v>34.433363700000001</c:v>
                </c:pt>
                <c:pt idx="3">
                  <c:v>34.536778200000001</c:v>
                </c:pt>
                <c:pt idx="4">
                  <c:v>35.250197700000001</c:v>
                </c:pt>
                <c:pt idx="5">
                  <c:v>35.515810199999997</c:v>
                </c:pt>
                <c:pt idx="6">
                  <c:v>34.964800699999998</c:v>
                </c:pt>
                <c:pt idx="7">
                  <c:v>36.233494499999999</c:v>
                </c:pt>
                <c:pt idx="8">
                  <c:v>36.748885799999996</c:v>
                </c:pt>
                <c:pt idx="9">
                  <c:v>37.944707200000003</c:v>
                </c:pt>
                <c:pt idx="10">
                  <c:v>37.7588115</c:v>
                </c:pt>
                <c:pt idx="11">
                  <c:v>38.5333009</c:v>
                </c:pt>
                <c:pt idx="12">
                  <c:v>38.659379399999999</c:v>
                </c:pt>
                <c:pt idx="13">
                  <c:v>40.060616400000001</c:v>
                </c:pt>
                <c:pt idx="14">
                  <c:v>40.047902700000002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41-44AB-AAC3-C217D5B40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159492928"/>
        <c:axId val="160289136"/>
      </c:barChart>
      <c:catAx>
        <c:axId val="1594929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0289136"/>
        <c:crosses val="autoZero"/>
        <c:auto val="1"/>
        <c:lblAlgn val="ctr"/>
        <c:lblOffset val="100"/>
        <c:noMultiLvlLbl val="0"/>
      </c:catAx>
      <c:valAx>
        <c:axId val="160289136"/>
        <c:scaling>
          <c:orientation val="minMax"/>
          <c:max val="10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49292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4.6240622812244838E-3"/>
          <c:y val="6.0972048032513305E-2"/>
          <c:w val="0.98797442151689274"/>
          <c:h val="4.6756224139152217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8706551135695528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Hlavní město Praha</c:v>
                </c:pt>
                <c:pt idx="1">
                  <c:v>Jihomoravský kraj</c:v>
                </c:pt>
                <c:pt idx="2">
                  <c:v>Královéhradecký kraj</c:v>
                </c:pt>
                <c:pt idx="3">
                  <c:v>Jihočeský kraj</c:v>
                </c:pt>
                <c:pt idx="4">
                  <c:v>ČR</c:v>
                </c:pt>
                <c:pt idx="5">
                  <c:v>Plzeňský kraj</c:v>
                </c:pt>
                <c:pt idx="6">
                  <c:v>Kraj Vysočina</c:v>
                </c:pt>
                <c:pt idx="7">
                  <c:v>Karlovarský kraj</c:v>
                </c:pt>
                <c:pt idx="8">
                  <c:v>Liberecký kraj</c:v>
                </c:pt>
                <c:pt idx="9">
                  <c:v>Zlínský kraj</c:v>
                </c:pt>
                <c:pt idx="10">
                  <c:v>Ústecký kraj</c:v>
                </c:pt>
                <c:pt idx="11">
                  <c:v>Moravskoslezský kraj</c:v>
                </c:pt>
                <c:pt idx="12">
                  <c:v>Pardubický kraj</c:v>
                </c:pt>
                <c:pt idx="13">
                  <c:v>Olomoucký kraj</c:v>
                </c:pt>
                <c:pt idx="14">
                  <c:v>Středočeský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83.421192970000007</c:v>
                </c:pt>
                <c:pt idx="1">
                  <c:v>57.171552220000002</c:v>
                </c:pt>
                <c:pt idx="2">
                  <c:v>57.031279789999999</c:v>
                </c:pt>
                <c:pt idx="3">
                  <c:v>56.904425600000003</c:v>
                </c:pt>
                <c:pt idx="4">
                  <c:v>56.715674419999999</c:v>
                </c:pt>
                <c:pt idx="5">
                  <c:v>55.664497050000001</c:v>
                </c:pt>
                <c:pt idx="6">
                  <c:v>55.257913889999998</c:v>
                </c:pt>
                <c:pt idx="7">
                  <c:v>54.632454969999998</c:v>
                </c:pt>
                <c:pt idx="8">
                  <c:v>53.604263279999998</c:v>
                </c:pt>
                <c:pt idx="9">
                  <c:v>53.003780259999999</c:v>
                </c:pt>
                <c:pt idx="10">
                  <c:v>52.652129000000002</c:v>
                </c:pt>
                <c:pt idx="11">
                  <c:v>52.206929039999999</c:v>
                </c:pt>
                <c:pt idx="12">
                  <c:v>51.388145110000004</c:v>
                </c:pt>
                <c:pt idx="13">
                  <c:v>50.959363830000001</c:v>
                </c:pt>
                <c:pt idx="14">
                  <c:v>45.35868103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619672675423385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4AC-4CC0-8C06-7C983779B817}"/>
              </c:ext>
            </c:extLst>
          </c:dPt>
          <c:dPt>
            <c:idx val="5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770-4302-9DB9-2A40D2C7CF52}"/>
              </c:ext>
            </c:extLst>
          </c:dPt>
          <c:dPt>
            <c:idx val="6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5DF-41AA-A790-347E5AF75114}"/>
              </c:ext>
            </c:extLst>
          </c:dPt>
          <c:dPt>
            <c:idx val="12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8B13-47B8-8D55-3C11AB97633A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Královéhradecký kraj</c:v>
                </c:pt>
                <c:pt idx="5">
                  <c:v>ČR</c:v>
                </c:pt>
                <c:pt idx="6">
                  <c:v>Plzeňský kraj</c:v>
                </c:pt>
                <c:pt idx="7">
                  <c:v>Pardubický kraj</c:v>
                </c:pt>
                <c:pt idx="8">
                  <c:v>Ústecký kraj</c:v>
                </c:pt>
                <c:pt idx="9">
                  <c:v>Jihomoravský kraj</c:v>
                </c:pt>
                <c:pt idx="10">
                  <c:v>Karlovarský kraj</c:v>
                </c:pt>
                <c:pt idx="11">
                  <c:v>Liberecký kraj</c:v>
                </c:pt>
                <c:pt idx="12">
                  <c:v>Zlínský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59.496081400000001</c:v>
                </c:pt>
                <c:pt idx="1">
                  <c:v>58.518437499999997</c:v>
                </c:pt>
                <c:pt idx="2">
                  <c:v>58.349811699999997</c:v>
                </c:pt>
                <c:pt idx="3">
                  <c:v>57.373386099999998</c:v>
                </c:pt>
                <c:pt idx="4">
                  <c:v>57.147110699999999</c:v>
                </c:pt>
                <c:pt idx="5">
                  <c:v>56.715674399999997</c:v>
                </c:pt>
                <c:pt idx="6">
                  <c:v>56.344314500000003</c:v>
                </c:pt>
                <c:pt idx="7">
                  <c:v>55.1058035</c:v>
                </c:pt>
                <c:pt idx="8">
                  <c:v>54.992631600000003</c:v>
                </c:pt>
                <c:pt idx="9">
                  <c:v>54.8031626</c:v>
                </c:pt>
                <c:pt idx="10">
                  <c:v>54.720416200000003</c:v>
                </c:pt>
                <c:pt idx="11">
                  <c:v>54.3444164</c:v>
                </c:pt>
                <c:pt idx="12">
                  <c:v>53.547806600000001</c:v>
                </c:pt>
                <c:pt idx="13">
                  <c:v>52.4518919</c:v>
                </c:pt>
                <c:pt idx="14">
                  <c:v>52.218479299999998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  <c:min val="0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9D1AF-A322-4DDC-936B-94D227551E32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7612"/>
            <a:ext cx="5438775" cy="3907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AD6F62-5E63-4E8B-AA69-5851462FB0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700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188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39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2.tmp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EB9BA-4054-4603-945D-A1EF09634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05C839-E938-4833-8347-D2CB82AB4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36554E-B24E-4BD8-875E-1AA52DD4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B3AD2A-FC6B-4131-B7A3-74333693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13D6EC-72FC-4948-BFDF-DE48ABB0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15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15B94-F3C5-40F8-9AC5-07811EAC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B2EFD8-520F-4B08-9270-723635A68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419C64-73DA-4ED7-92EF-564A16F1D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0023CF-E4B0-41C6-8BF3-D03CF130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A99045-F4B1-46A5-A039-E453F3A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47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912A6FA-536F-405B-B543-8ED88E2DD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6EEEBB-33A3-455F-98BB-29374C003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3FB4AB-B0E8-4C0A-BAB9-20B80C60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DAF440-D292-45A2-967D-738537C0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2F2DB0-D97B-4684-BB8D-7642619F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904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EC56048-479B-4CB1-B677-16A8618B9DB7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675FD825-1F31-4493-889C-46F3B206D7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5951561"/>
            <a:ext cx="964869" cy="639860"/>
          </a:xfrm>
          <a:prstGeom prst="rect">
            <a:avLst/>
          </a:prstGeom>
        </p:spPr>
      </p:pic>
      <p:sp>
        <p:nvSpPr>
          <p:cNvPr id="19" name="Nadpis 1">
            <a:extLst>
              <a:ext uri="{FF2B5EF4-FFF2-40B4-BE49-F238E27FC236}">
                <a16:creationId xmlns:a16="http://schemas.microsoft.com/office/drawing/2014/main" id="{52EB2EA6-5A78-4E85-AE4C-221CA83B81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Hlavní nadpis prezentace</a:t>
            </a:r>
          </a:p>
        </p:txBody>
      </p:sp>
      <p:sp>
        <p:nvSpPr>
          <p:cNvPr id="20" name="Podnadpis 2">
            <a:extLst>
              <a:ext uri="{FF2B5EF4-FFF2-40B4-BE49-F238E27FC236}">
                <a16:creationId xmlns:a16="http://schemas.microsoft.com/office/drawing/2014/main" id="{070F9525-D336-4269-AB65-F312FD83E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 prezentace</a:t>
            </a:r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A68D80B2-804E-48C4-917F-364953F04117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3" name="Grafický objekt 12">
              <a:extLst>
                <a:ext uri="{FF2B5EF4-FFF2-40B4-BE49-F238E27FC236}">
                  <a16:creationId xmlns:a16="http://schemas.microsoft.com/office/drawing/2014/main" id="{6AD8391B-BFA6-420F-8E95-DE146CE7E6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2E38FE36-8704-4B15-B3ED-B5C034568E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7182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74A8D0C3-8828-4945-AE3F-F718697470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CC8B3D67-369B-4F24-8897-F0919A3E5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39" y="1376037"/>
            <a:ext cx="11487705" cy="5152017"/>
          </a:xfrm>
        </p:spPr>
        <p:txBody>
          <a:bodyPr/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EDB0FC9C-CAD2-4DA3-81D9-FE9D2BAA5F0C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5" name="Skupina 24">
              <a:extLst>
                <a:ext uri="{FF2B5EF4-FFF2-40B4-BE49-F238E27FC236}">
                  <a16:creationId xmlns:a16="http://schemas.microsoft.com/office/drawing/2014/main" id="{812BEB90-324A-4A2D-9EF7-4E5CCD4362D6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6" name="Grafický objekt 25">
                <a:extLst>
                  <a:ext uri="{FF2B5EF4-FFF2-40B4-BE49-F238E27FC236}">
                    <a16:creationId xmlns:a16="http://schemas.microsoft.com/office/drawing/2014/main" id="{DA398F1A-CD3A-4447-AD94-A2C8AA7D3ED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7" name="Grafický objekt 26">
                <a:extLst>
                  <a:ext uri="{FF2B5EF4-FFF2-40B4-BE49-F238E27FC236}">
                    <a16:creationId xmlns:a16="http://schemas.microsoft.com/office/drawing/2014/main" id="{B44E7B5D-0A2A-4E37-9366-E7DA6249045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0" name="Obrázek 9" descr="Obsah obrázku kreslení&#10;&#10;Popis byl vytvořen automaticky">
              <a:extLst>
                <a:ext uri="{FF2B5EF4-FFF2-40B4-BE49-F238E27FC236}">
                  <a16:creationId xmlns:a16="http://schemas.microsoft.com/office/drawing/2014/main" id="{79993D16-A750-49F0-840D-E154F50060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7893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758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text,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3" name="Zástupný symbol obrázku 12">
            <a:extLst>
              <a:ext uri="{FF2B5EF4-FFF2-40B4-BE49-F238E27FC236}">
                <a16:creationId xmlns:a16="http://schemas.microsoft.com/office/drawing/2014/main" id="{9DA90696-1068-45DC-844C-39D2648EE4B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31686" y="1376036"/>
            <a:ext cx="6378575" cy="51520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Zde vložte obrázek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1470E0D0-A2AB-409D-829F-DB124986B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827422E6-1939-4D22-82CF-00821A158B63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0" name="Skupina 19">
              <a:extLst>
                <a:ext uri="{FF2B5EF4-FFF2-40B4-BE49-F238E27FC236}">
                  <a16:creationId xmlns:a16="http://schemas.microsoft.com/office/drawing/2014/main" id="{EBDF3FB1-1F98-4150-A8F1-0D74F99C8837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3" name="Grafický objekt 22">
                <a:extLst>
                  <a:ext uri="{FF2B5EF4-FFF2-40B4-BE49-F238E27FC236}">
                    <a16:creationId xmlns:a16="http://schemas.microsoft.com/office/drawing/2014/main" id="{DCF8E799-50DF-4E6B-ACA9-136D7EC045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85FD9467-D507-4558-9FAC-72B0B20404D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2" name="Obrázek 21" descr="Obsah obrázku kreslení&#10;&#10;Popis byl vytvořen automaticky">
              <a:extLst>
                <a:ext uri="{FF2B5EF4-FFF2-40B4-BE49-F238E27FC236}">
                  <a16:creationId xmlns:a16="http://schemas.microsoft.com/office/drawing/2014/main" id="{0641DDD1-9D04-47D2-A445-158BCC0416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6" name="Zástupný obsah 2">
            <a:extLst>
              <a:ext uri="{FF2B5EF4-FFF2-40B4-BE49-F238E27FC236}">
                <a16:creationId xmlns:a16="http://schemas.microsoft.com/office/drawing/2014/main" id="{04ACDA81-8751-49AB-97FB-4BF8241EFBBA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81740" y="1376037"/>
            <a:ext cx="4927108" cy="5152017"/>
          </a:xfrm>
        </p:spPr>
        <p:txBody>
          <a:bodyPr>
            <a:normAutofit/>
          </a:bodyPr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</p:spTree>
    <p:extLst>
      <p:ext uri="{BB962C8B-B14F-4D97-AF65-F5344CB8AC3E}">
        <p14:creationId xmlns:p14="http://schemas.microsoft.com/office/powerpoint/2010/main" val="2625726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65D34D94-04F9-4E00-B5C8-BA240CAA9819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6" name="Nadpis 1">
            <a:extLst>
              <a:ext uri="{FF2B5EF4-FFF2-40B4-BE49-F238E27FC236}">
                <a16:creationId xmlns:a16="http://schemas.microsoft.com/office/drawing/2014/main" id="{5E3B3E7F-FC75-4C4E-B4B1-9B56B7FC22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21" name="Skupina 20">
            <a:extLst>
              <a:ext uri="{FF2B5EF4-FFF2-40B4-BE49-F238E27FC236}">
                <a16:creationId xmlns:a16="http://schemas.microsoft.com/office/drawing/2014/main" id="{68F80365-EAA4-451F-AF73-86DCFE8AB83A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2" name="Skupina 21">
              <a:extLst>
                <a:ext uri="{FF2B5EF4-FFF2-40B4-BE49-F238E27FC236}">
                  <a16:creationId xmlns:a16="http://schemas.microsoft.com/office/drawing/2014/main" id="{7BB3E92E-B74E-48A9-9E5E-5CA3884CB64E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E8A2959C-9C38-4FE1-857B-E5CE286D30A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5" name="Grafický objekt 24">
                <a:extLst>
                  <a:ext uri="{FF2B5EF4-FFF2-40B4-BE49-F238E27FC236}">
                    <a16:creationId xmlns:a16="http://schemas.microsoft.com/office/drawing/2014/main" id="{BAA2F625-C665-422E-9490-CD15682AFEC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3" name="Obrázek 22" descr="Obsah obrázku kreslení&#10;&#10;Popis byl vytvořen automaticky">
              <a:extLst>
                <a:ext uri="{FF2B5EF4-FFF2-40B4-BE49-F238E27FC236}">
                  <a16:creationId xmlns:a16="http://schemas.microsoft.com/office/drawing/2014/main" id="{4A334F60-C769-4877-A470-32CC5F3F7F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40365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 mini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4F31B8D1-4DDF-4FB2-AC58-4A1374AC35A4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4DAA469B-B863-447B-ABF4-3B7AFDB736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0CE82392-F9A7-4797-B789-543297A3131F}"/>
              </a:ext>
            </a:extLst>
          </p:cNvPr>
          <p:cNvGrpSpPr/>
          <p:nvPr userDrawn="1"/>
        </p:nvGrpSpPr>
        <p:grpSpPr>
          <a:xfrm>
            <a:off x="9532058" y="94004"/>
            <a:ext cx="2587791" cy="308285"/>
            <a:chOff x="8214317" y="331276"/>
            <a:chExt cx="3881688" cy="450808"/>
          </a:xfrm>
        </p:grpSpPr>
        <p:pic>
          <p:nvPicPr>
            <p:cNvPr id="14" name="Grafický objekt 13">
              <a:extLst>
                <a:ext uri="{FF2B5EF4-FFF2-40B4-BE49-F238E27FC236}">
                  <a16:creationId xmlns:a16="http://schemas.microsoft.com/office/drawing/2014/main" id="{D518AFD1-5C76-435F-900F-DCD0490895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14317" y="471177"/>
              <a:ext cx="2963998" cy="252000"/>
            </a:xfrm>
            <a:prstGeom prst="rect">
              <a:avLst/>
            </a:prstGeom>
          </p:spPr>
        </p:pic>
        <p:pic>
          <p:nvPicPr>
            <p:cNvPr id="15" name="Obrázek 14" descr="Obsah obrázku kreslení&#10;&#10;Popis byl vytvořen automaticky">
              <a:extLst>
                <a:ext uri="{FF2B5EF4-FFF2-40B4-BE49-F238E27FC236}">
                  <a16:creationId xmlns:a16="http://schemas.microsoft.com/office/drawing/2014/main" id="{54C0D6F4-44CD-4848-AE87-029AA0E556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31276"/>
              <a:ext cx="665930" cy="450808"/>
            </a:xfrm>
            <a:prstGeom prst="rect">
              <a:avLst/>
            </a:prstGeom>
          </p:spPr>
        </p:pic>
      </p:grpSp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000A9CFE-29F8-4983-92E5-1DE4851C895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35853" y="101942"/>
            <a:ext cx="1258641" cy="35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234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7348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, obrázek - inverzní">
    <p:bg>
      <p:bgPr>
        <a:solidFill>
          <a:srgbClr val="D31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DD6A7890-1F20-4DA7-AA89-7E104719D3C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000" y="1376362"/>
            <a:ext cx="11617349" cy="5132669"/>
          </a:xfrm>
        </p:spPr>
        <p:txBody>
          <a:bodyPr>
            <a:normAutofit/>
          </a:bodyPr>
          <a:lstStyle>
            <a:lvl1pPr marL="228600" indent="-228600">
              <a:buClr>
                <a:schemeClr val="bg1"/>
              </a:buClr>
              <a:buFont typeface="Arial" panose="020B0604020202020204" pitchFamily="34" charset="0"/>
              <a:buChar char="̶"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chemeClr val="bg1"/>
              </a:buClr>
              <a:buFont typeface="Arial" panose="020B0604020202020204" pitchFamily="34" charset="0"/>
              <a:buChar char="̶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První úroveň textu</a:t>
            </a:r>
          </a:p>
          <a:p>
            <a:pPr lvl="1"/>
            <a:r>
              <a:rPr lang="cs-CZ" dirty="0"/>
              <a:t>Druhá úroveň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66B19D25-1138-4220-A44A-0D4B63C96D9E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13" name="Skupina 12">
              <a:extLst>
                <a:ext uri="{FF2B5EF4-FFF2-40B4-BE49-F238E27FC236}">
                  <a16:creationId xmlns:a16="http://schemas.microsoft.com/office/drawing/2014/main" id="{0039C8DB-5008-4E21-B098-C6CD2E7B851C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18" name="Grafický objekt 17">
                <a:extLst>
                  <a:ext uri="{FF2B5EF4-FFF2-40B4-BE49-F238E27FC236}">
                    <a16:creationId xmlns:a16="http://schemas.microsoft.com/office/drawing/2014/main" id="{9B900898-BE86-488C-8A9B-61767CCBF73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19" name="Grafický objekt 18">
                <a:extLst>
                  <a:ext uri="{FF2B5EF4-FFF2-40B4-BE49-F238E27FC236}">
                    <a16:creationId xmlns:a16="http://schemas.microsoft.com/office/drawing/2014/main" id="{ED01BC9A-8599-4D60-8836-E630D56FCE4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7" name="Obrázek 16" descr="Obsah obrázku kreslení&#10;&#10;Popis byl vytvořen automaticky">
              <a:extLst>
                <a:ext uri="{FF2B5EF4-FFF2-40B4-BE49-F238E27FC236}">
                  <a16:creationId xmlns:a16="http://schemas.microsoft.com/office/drawing/2014/main" id="{7ECBA0B5-8E5C-4967-8167-2D88E70CA7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0" name="Nadpis 1">
            <a:extLst>
              <a:ext uri="{FF2B5EF4-FFF2-40B4-BE49-F238E27FC236}">
                <a16:creationId xmlns:a16="http://schemas.microsoft.com/office/drawing/2014/main" id="{42724F13-0F34-4D06-9D65-59247B61DE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545773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ac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B6EE3335-4CFA-4F78-ACC9-DCDA0C61E0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B4AA1ACA-170D-42E8-8323-B664F9958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3E1FB666-EF45-45A1-80A5-B759B741F8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</a:t>
            </a:r>
          </a:p>
        </p:txBody>
      </p:sp>
      <p:pic>
        <p:nvPicPr>
          <p:cNvPr id="20" name="Obrázek 19" descr="Obsah obrázku kreslení&#10;&#10;Popis byl vytvořen automaticky">
            <a:extLst>
              <a:ext uri="{FF2B5EF4-FFF2-40B4-BE49-F238E27FC236}">
                <a16:creationId xmlns:a16="http://schemas.microsoft.com/office/drawing/2014/main" id="{EA3783B6-FC2A-454B-9F4B-560372C1E0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48" y="5989948"/>
            <a:ext cx="914504" cy="619083"/>
          </a:xfrm>
          <a:prstGeom prst="rect">
            <a:avLst/>
          </a:prstGeom>
        </p:spPr>
      </p:pic>
      <p:grpSp>
        <p:nvGrpSpPr>
          <p:cNvPr id="15" name="Skupina 14">
            <a:extLst>
              <a:ext uri="{FF2B5EF4-FFF2-40B4-BE49-F238E27FC236}">
                <a16:creationId xmlns:a16="http://schemas.microsoft.com/office/drawing/2014/main" id="{92CD7EB7-A771-4FBB-B8C7-DB5D59BBB75F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F450C9B7-74DB-41E6-BE50-75396E9C66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7" name="Grafický objekt 16">
              <a:extLst>
                <a:ext uri="{FF2B5EF4-FFF2-40B4-BE49-F238E27FC236}">
                  <a16:creationId xmlns:a16="http://schemas.microsoft.com/office/drawing/2014/main" id="{857E4D19-AD77-4999-B9C4-830DAE3D80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6424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F504D-1307-4C38-B3E6-C41FDB92C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B08F05-F28F-460B-94F3-EBE4A23D0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8C62A6-7E82-492E-B6B1-6C8637FE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3DA0D5-56CE-4DD6-8C1A-7CCA9441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5B101A-E5C5-4136-A56C-7FEE87AB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0301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CCA52EFB-82F9-447B-B7F3-826EC4CD9CBF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BE36A2-70AC-4C89-89C4-238AB82AA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03487"/>
            <a:ext cx="12192000" cy="118962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3DEF16-12AD-4266-89B6-935870F01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6CF3A5FA-C42D-4E34-9D77-74D10308ACF3}"/>
              </a:ext>
            </a:extLst>
          </p:cNvPr>
          <p:cNvGrpSpPr/>
          <p:nvPr userDrawn="1"/>
        </p:nvGrpSpPr>
        <p:grpSpPr>
          <a:xfrm>
            <a:off x="2325580" y="790894"/>
            <a:ext cx="7540840" cy="921700"/>
            <a:chOff x="2441360" y="790894"/>
            <a:chExt cx="7540840" cy="921700"/>
          </a:xfrm>
        </p:grpSpPr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B198CE6B-E463-4B26-AD17-D57305EBAE8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93"/>
            <a:stretch/>
          </p:blipFill>
          <p:spPr>
            <a:xfrm>
              <a:off x="2441360" y="790894"/>
              <a:ext cx="3426781" cy="921700"/>
            </a:xfrm>
            <a:prstGeom prst="rect">
              <a:avLst/>
            </a:prstGeom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911BFECC-788F-4A5A-B297-6CA8846F01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98"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  <p:pic>
        <p:nvPicPr>
          <p:cNvPr id="12" name="Obrázek 11">
            <a:extLst>
              <a:ext uri="{FF2B5EF4-FFF2-40B4-BE49-F238E27FC236}">
                <a16:creationId xmlns:a16="http://schemas.microsoft.com/office/drawing/2014/main" id="{9EE90BA2-9181-43A3-8D17-C7D721FC34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6040340"/>
            <a:ext cx="964869" cy="63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18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462A3-4614-4CCF-B066-ED14F7851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9A065F-A4AE-46CD-8CA4-E86C2C9DB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C95BD3-67F6-4B1B-804E-C4833631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264C30-9A4B-4261-B882-CAF7C9861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E76F8A-A8AC-4D9D-AA5B-7917B3B1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34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C1D3C-3C45-4CDE-8C50-E9B54531E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E7F67-DFE1-4955-A5EC-578B6D234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BCCAA2-482E-417A-BB45-47228BCC1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03773A-C9D4-4C39-95F3-76F9E89A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0B03AC-2A32-4470-A086-A921220A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0128CD-27B6-4FCF-BE55-E570B38A6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46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C43F7-4CE4-4D42-941A-E4BC3241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423597C-D66C-416D-B6BF-FA406C61F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EE5280B-A5BD-4A51-A5D9-249AE953D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CF8BFCA-090B-4561-8E1A-D7426A78F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13BB2F4-F03D-4261-A0C3-78AE02EE7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DEA5A8-9BE9-4937-B95A-6EEFDCB2A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FA513E-9142-45F3-B525-297A1B23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74F380-EE16-43EA-811B-17EB29DA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44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4B422-81D7-481C-903D-BAB87D09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A47B207-6EE8-4462-841C-55EFF3CD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C25E343-B5B8-4B55-9DDE-AB5AA4FB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32F3F1-C931-4867-B21E-9D323C88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22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DBEC7E7-E04C-46DC-A7DC-C606EB4E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DC139F-B21F-418A-854A-1F23CEB3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DF6473-2FF0-4356-A485-8BE06630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7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7083E-BB5E-4816-B292-BBBDFBD9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A17A9C-449F-44C2-8F73-5D77D797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D037AE-C6BA-4F6B-B05A-098AA7B13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B0551D-E99B-40EB-BCE7-60FE25B05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31DD6C-30D4-4D32-B96B-50000C03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8D9CD2-70DE-4358-954A-E3FCA931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32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753F86-29A7-45C4-B836-9DDBEE81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B6EFE1-3019-4953-A852-8F1E784A6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20AF383-0FAC-428D-B633-F2C750B2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07AD49-78D1-4875-97D4-7193EB1C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BFD1B3-EFC4-46BD-A519-B1292B648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87929F-8265-44A8-8A44-7EE299BB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33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E04B09-BE14-4E60-8073-0F7D5FCB1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DE8703-4F80-40B2-8893-EE8D971F7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BB1138-4576-4962-887C-561E9A6F6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C2186-01DB-4510-8A05-784FE9AA5AD3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C2005D-17A7-4B07-8A8E-9351123D3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9EDCC0-E801-427D-BD3F-073A1A68E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29F1E6-ED0B-46BA-8E34-71ED3EB5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38496F-B824-41C1-AA93-D9881432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735092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9742A18-5492-4B4E-B61F-49006AF7E37A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2BC6F6-7BA8-4F55-8619-68E4F90A1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8800"/>
            <a:ext cx="9144000" cy="2250291"/>
          </a:xfrm>
        </p:spPr>
        <p:txBody>
          <a:bodyPr>
            <a:noAutofit/>
          </a:bodyPr>
          <a:lstStyle/>
          <a:p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Přehled epidemické situace a stavu očkování</a:t>
            </a:r>
            <a:b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649B9A-D1EE-41AE-A9D4-4B276E1A9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00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Aktuální situace v Královéhradeckém kraji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 26. 9.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4459276"/>
              </p:ext>
            </p:extLst>
          </p:nvPr>
        </p:nvGraphicFramePr>
        <p:xfrm>
          <a:off x="1656121" y="2126697"/>
          <a:ext cx="9564329" cy="3054077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50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7,1/den)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7denní počet nových případů na 100 tis. obyv.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9,1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123240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potvrzených případů od 1.3.2020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105.303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449809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vyléčených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103.467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556811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úmrtí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1.813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19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640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FC0918-448C-4034-B0A1-65B8C6FA0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40" y="2"/>
            <a:ext cx="6590560" cy="576000"/>
          </a:xfrm>
        </p:spPr>
        <p:txBody>
          <a:bodyPr/>
          <a:lstStyle/>
          <a:p>
            <a:r>
              <a:rPr lang="cs-CZ" dirty="0"/>
              <a:t>Stav očkování obyvatel v ČR k 25. 9. 2021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43DEB4E0-C2B7-4E1B-8422-D7FAF9E7D74B}"/>
              </a:ext>
            </a:extLst>
          </p:cNvPr>
          <p:cNvSpPr/>
          <p:nvPr/>
        </p:nvSpPr>
        <p:spPr>
          <a:xfrm>
            <a:off x="3190753" y="6554824"/>
            <a:ext cx="59763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 dat: Centrální rezervační systém; ISIN / COVID-19 - Informační systém infekční nemoci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8EE952BB-7354-4D89-8CC6-6BC3309A3CEC}"/>
              </a:ext>
            </a:extLst>
          </p:cNvPr>
          <p:cNvGraphicFramePr/>
          <p:nvPr>
            <p:extLst/>
          </p:nvPr>
        </p:nvGraphicFramePr>
        <p:xfrm>
          <a:off x="220972" y="596438"/>
          <a:ext cx="11750058" cy="5830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Obdélník 8">
            <a:extLst>
              <a:ext uri="{FF2B5EF4-FFF2-40B4-BE49-F238E27FC236}">
                <a16:creationId xmlns:a16="http://schemas.microsoft.com/office/drawing/2014/main" id="{A16925BD-8B42-4997-8EF2-01B33424556B}"/>
              </a:ext>
            </a:extLst>
          </p:cNvPr>
          <p:cNvSpPr/>
          <p:nvPr/>
        </p:nvSpPr>
        <p:spPr>
          <a:xfrm>
            <a:off x="1928241" y="560619"/>
            <a:ext cx="8650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Osoby na 100 obyvatel (% populace)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ACF933FC-AC8B-4DCF-85AE-AB663C33441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897964" y="1571626"/>
          <a:ext cx="975360" cy="4759755"/>
        </p:xfrm>
        <a:graphic>
          <a:graphicData uri="http://schemas.openxmlformats.org/drawingml/2006/table">
            <a:tbl>
              <a:tblPr/>
              <a:tblGrid>
                <a:gridCol w="975360">
                  <a:extLst>
                    <a:ext uri="{9D8B030D-6E8A-4147-A177-3AD203B41FA5}">
                      <a16:colId xmlns:a16="http://schemas.microsoft.com/office/drawing/2014/main" val="2643709246"/>
                    </a:ext>
                  </a:extLst>
                </a:gridCol>
              </a:tblGrid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508 852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8468862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1 397 997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730508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550 803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2547789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1 335 084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706972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643 551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4968834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591 041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60546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10 701 777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3168544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522 856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991601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442 476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096052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293 311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069691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817 004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3041063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580 119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574411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1 195 327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37837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630 522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364134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1 192 834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1223415"/>
                  </a:ext>
                </a:extLst>
              </a:tr>
            </a:tbl>
          </a:graphicData>
        </a:graphic>
      </p:graphicFrame>
      <p:sp>
        <p:nvSpPr>
          <p:cNvPr id="14" name="Obdélník 13">
            <a:extLst>
              <a:ext uri="{FF2B5EF4-FFF2-40B4-BE49-F238E27FC236}">
                <a16:creationId xmlns:a16="http://schemas.microsoft.com/office/drawing/2014/main" id="{1C4DBC00-ABAA-47B0-8261-8DCC80EB334A}"/>
              </a:ext>
            </a:extLst>
          </p:cNvPr>
          <p:cNvSpPr/>
          <p:nvPr/>
        </p:nvSpPr>
        <p:spPr>
          <a:xfrm>
            <a:off x="10898203" y="1133052"/>
            <a:ext cx="10296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Obyvatelstvo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 1. 1. 2021</a:t>
            </a:r>
            <a:endParaRPr kumimoji="0" lang="cs-CZ" sz="2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8C1CA600-C1AF-4587-A467-7F42CC2A7FB0}"/>
              </a:ext>
            </a:extLst>
          </p:cNvPr>
          <p:cNvSpPr/>
          <p:nvPr/>
        </p:nvSpPr>
        <p:spPr>
          <a:xfrm>
            <a:off x="1457203" y="6305556"/>
            <a:ext cx="931216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  osoby, které nebyly očkovány a ani nejsou přihlášeny k očkování a kdykoliv v minulosti prodělaly onemocnění COVID-19 podle dat ISIN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E59AB014-4ED6-424C-B141-75CEC1E1B846}"/>
              </a:ext>
            </a:extLst>
          </p:cNvPr>
          <p:cNvSpPr/>
          <p:nvPr/>
        </p:nvSpPr>
        <p:spPr>
          <a:xfrm>
            <a:off x="5029078" y="868102"/>
            <a:ext cx="23916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599294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podání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>
            <p:extLst/>
          </p:nvPr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315397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162255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1 113 743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683 387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314 130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366 209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6 069 585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329 000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281 181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160 243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237 186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307 485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430 170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622 742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268 686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321 310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634 113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99" name="TextBox 6">
            <a:extLst>
              <a:ext uri="{FF2B5EF4-FFF2-40B4-BE49-F238E27FC236}">
                <a16:creationId xmlns:a16="http://schemas.microsoft.com/office/drawing/2014/main" id="{73476168-D2D4-4361-B47E-C7DC4CD0CECD}"/>
              </a:ext>
            </a:extLst>
          </p:cNvPr>
          <p:cNvSpPr txBox="1"/>
          <p:nvPr/>
        </p:nvSpPr>
        <p:spPr>
          <a:xfrm>
            <a:off x="5892627" y="99623"/>
            <a:ext cx="2219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25. 9. 2021</a:t>
            </a:r>
          </a:p>
        </p:txBody>
      </p:sp>
      <p:sp>
        <p:nvSpPr>
          <p:cNvPr id="108" name="TextovéPole 107"/>
          <p:cNvSpPr txBox="1"/>
          <p:nvPr/>
        </p:nvSpPr>
        <p:spPr>
          <a:xfrm>
            <a:off x="783996" y="69251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" name="Rectangle 4">
            <a:extLst>
              <a:ext uri="{FF2B5EF4-FFF2-40B4-BE49-F238E27FC236}">
                <a16:creationId xmlns:a16="http://schemas.microsoft.com/office/drawing/2014/main" id="{B5311BF1-5ED9-41AC-B92C-E95A673A93F0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" name="Rectangle 99">
            <a:extLst>
              <a:ext uri="{FF2B5EF4-FFF2-40B4-BE49-F238E27FC236}">
                <a16:creationId xmlns:a16="http://schemas.microsoft.com/office/drawing/2014/main" id="{799246A8-1EE1-4A4D-B48B-91BA6E17A535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" name="Rectangle 100">
            <a:extLst>
              <a:ext uri="{FF2B5EF4-FFF2-40B4-BE49-F238E27FC236}">
                <a16:creationId xmlns:a16="http://schemas.microsoft.com/office/drawing/2014/main" id="{C67230FF-6DD9-4760-85BE-4FDD4D9517B1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9" name="Rectangle 101">
            <a:extLst>
              <a:ext uri="{FF2B5EF4-FFF2-40B4-BE49-F238E27FC236}">
                <a16:creationId xmlns:a16="http://schemas.microsoft.com/office/drawing/2014/main" id="{763E2ECD-5C44-46EF-819F-F5018A03A639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0" name="TextBox 103">
            <a:extLst>
              <a:ext uri="{FF2B5EF4-FFF2-40B4-BE49-F238E27FC236}">
                <a16:creationId xmlns:a16="http://schemas.microsoft.com/office/drawing/2014/main" id="{70E915B1-6478-48E4-BC21-9CFED2EFEE84}"/>
              </a:ext>
            </a:extLst>
          </p:cNvPr>
          <p:cNvSpPr txBox="1"/>
          <p:nvPr/>
        </p:nvSpPr>
        <p:spPr>
          <a:xfrm>
            <a:off x="10178905" y="2904051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50,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" name="TextBox 104">
            <a:extLst>
              <a:ext uri="{FF2B5EF4-FFF2-40B4-BE49-F238E27FC236}">
                <a16:creationId xmlns:a16="http://schemas.microsoft.com/office/drawing/2014/main" id="{5BAE935E-F72F-4C15-BC63-2D6B6878BE37}"/>
              </a:ext>
            </a:extLst>
          </p:cNvPr>
          <p:cNvSpPr txBox="1"/>
          <p:nvPr/>
        </p:nvSpPr>
        <p:spPr>
          <a:xfrm>
            <a:off x="10192137" y="2569570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50,00–54,99</a:t>
            </a:r>
          </a:p>
        </p:txBody>
      </p:sp>
      <p:sp>
        <p:nvSpPr>
          <p:cNvPr id="122" name="TextBox 105">
            <a:extLst>
              <a:ext uri="{FF2B5EF4-FFF2-40B4-BE49-F238E27FC236}">
                <a16:creationId xmlns:a16="http://schemas.microsoft.com/office/drawing/2014/main" id="{A2AE923E-B0B2-4B49-96E8-D6CC366A2C88}"/>
              </a:ext>
            </a:extLst>
          </p:cNvPr>
          <p:cNvSpPr txBox="1"/>
          <p:nvPr/>
        </p:nvSpPr>
        <p:spPr>
          <a:xfrm>
            <a:off x="10178451" y="2219187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55,00–57,99</a:t>
            </a:r>
          </a:p>
        </p:txBody>
      </p:sp>
      <p:sp>
        <p:nvSpPr>
          <p:cNvPr id="123" name="TextBox 106">
            <a:extLst>
              <a:ext uri="{FF2B5EF4-FFF2-40B4-BE49-F238E27FC236}">
                <a16:creationId xmlns:a16="http://schemas.microsoft.com/office/drawing/2014/main" id="{34BA619D-FA91-4782-9BC5-4373585B8F99}"/>
              </a:ext>
            </a:extLst>
          </p:cNvPr>
          <p:cNvSpPr txBox="1"/>
          <p:nvPr/>
        </p:nvSpPr>
        <p:spPr>
          <a:xfrm>
            <a:off x="10159693" y="185888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58,0</a:t>
            </a:r>
          </a:p>
        </p:txBody>
      </p:sp>
      <p:sp>
        <p:nvSpPr>
          <p:cNvPr id="101" name="Obdélník 100">
            <a:extLst>
              <a:ext uri="{FF2B5EF4-FFF2-40B4-BE49-F238E27FC236}">
                <a16:creationId xmlns:a16="http://schemas.microsoft.com/office/drawing/2014/main" id="{A0FABA55-A6D6-4F85-8AFF-63C0F85B3134}"/>
              </a:ext>
            </a:extLst>
          </p:cNvPr>
          <p:cNvSpPr/>
          <p:nvPr/>
        </p:nvSpPr>
        <p:spPr>
          <a:xfrm>
            <a:off x="4010285" y="6574393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</p:spTree>
    <p:extLst>
      <p:ext uri="{BB962C8B-B14F-4D97-AF65-F5344CB8AC3E}">
        <p14:creationId xmlns:p14="http://schemas.microsoft.com/office/powerpoint/2010/main" val="4008526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bydliště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>
            <p:extLst/>
          </p:nvPr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2E392B-240E-4C0F-AD74-974F8D3293FC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473343B1-38DB-4454-BEC7-7D783C80D202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3400BFFE-C06B-4B17-AE74-5D4CCABA1F19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00607D2D-10F6-4550-A76A-3631C17394BF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16C5501-0A0D-483E-9980-85832796A62C}"/>
              </a:ext>
            </a:extLst>
          </p:cNvPr>
          <p:cNvSpPr txBox="1"/>
          <p:nvPr/>
        </p:nvSpPr>
        <p:spPr>
          <a:xfrm>
            <a:off x="10178905" y="2904051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53,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824DF73-D1DC-4B67-9B05-DA2B841A6A02}"/>
              </a:ext>
            </a:extLst>
          </p:cNvPr>
          <p:cNvSpPr txBox="1"/>
          <p:nvPr/>
        </p:nvSpPr>
        <p:spPr>
          <a:xfrm>
            <a:off x="10192137" y="2569570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53,00–55,99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234E8BA-E79D-46F8-95EB-7AB2E601299E}"/>
              </a:ext>
            </a:extLst>
          </p:cNvPr>
          <p:cNvSpPr txBox="1"/>
          <p:nvPr/>
        </p:nvSpPr>
        <p:spPr>
          <a:xfrm>
            <a:off x="10178451" y="2219187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56,00–58,99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77F0896-A4D3-4EE1-86C6-EACE5FA93733}"/>
              </a:ext>
            </a:extLst>
          </p:cNvPr>
          <p:cNvSpPr txBox="1"/>
          <p:nvPr/>
        </p:nvSpPr>
        <p:spPr>
          <a:xfrm>
            <a:off x="10159693" y="185888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59,0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31539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162255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302 747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818 086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779 019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369 227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314 768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6 069 585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333 018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288 124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449 292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655 077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160 501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240 461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310 641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625 664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329 249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99" name="TextBox 6">
            <a:extLst>
              <a:ext uri="{FF2B5EF4-FFF2-40B4-BE49-F238E27FC236}">
                <a16:creationId xmlns:a16="http://schemas.microsoft.com/office/drawing/2014/main" id="{73476168-D2D4-4361-B47E-C7DC4CD0CECD}"/>
              </a:ext>
            </a:extLst>
          </p:cNvPr>
          <p:cNvSpPr txBox="1"/>
          <p:nvPr/>
        </p:nvSpPr>
        <p:spPr>
          <a:xfrm>
            <a:off x="5810250" y="99623"/>
            <a:ext cx="2388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25. 9. 2021</a:t>
            </a:r>
          </a:p>
        </p:txBody>
      </p:sp>
      <p:sp>
        <p:nvSpPr>
          <p:cNvPr id="108" name="TextovéPole 107"/>
          <p:cNvSpPr txBox="1"/>
          <p:nvPr/>
        </p:nvSpPr>
        <p:spPr>
          <a:xfrm>
            <a:off x="783996" y="69714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E91BDFE-6512-417D-AECA-5707BFBB91D5}"/>
              </a:ext>
            </a:extLst>
          </p:cNvPr>
          <p:cNvSpPr/>
          <p:nvPr/>
        </p:nvSpPr>
        <p:spPr>
          <a:xfrm>
            <a:off x="1214957" y="6481378"/>
            <a:ext cx="45831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Bydliště není uvedeno u 93 711 osob z počáteční fáze vakcinace</a:t>
            </a:r>
          </a:p>
        </p:txBody>
      </p:sp>
      <p:sp>
        <p:nvSpPr>
          <p:cNvPr id="103" name="Obdélník 102">
            <a:extLst>
              <a:ext uri="{FF2B5EF4-FFF2-40B4-BE49-F238E27FC236}">
                <a16:creationId xmlns:a16="http://schemas.microsoft.com/office/drawing/2014/main" id="{F994E4CD-FA4E-4A9F-877A-7C82D4A14E12}"/>
              </a:ext>
            </a:extLst>
          </p:cNvPr>
          <p:cNvSpPr/>
          <p:nvPr/>
        </p:nvSpPr>
        <p:spPr>
          <a:xfrm>
            <a:off x="6841454" y="6583680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</p:spTree>
    <p:extLst>
      <p:ext uri="{BB962C8B-B14F-4D97-AF65-F5344CB8AC3E}">
        <p14:creationId xmlns:p14="http://schemas.microsoft.com/office/powerpoint/2010/main" val="2740245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Počet podaných dávek k 26. 9.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53FD180C-DC43-4822-AD4B-D9E7276558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4080171"/>
              </p:ext>
            </p:extLst>
          </p:nvPr>
        </p:nvGraphicFramePr>
        <p:xfrm>
          <a:off x="838198" y="1281953"/>
          <a:ext cx="10515604" cy="4895008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253617405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45614385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254306937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332662220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42250957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669780810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371778519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640293609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216638058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47779285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71275760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248321676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301232537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07175334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51412701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602502715"/>
                    </a:ext>
                  </a:extLst>
                </a:gridCol>
              </a:tblGrid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499164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55 185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196 591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165 087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195 087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195 912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231 233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213 190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152 941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141 600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119 366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137 689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240 631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112 204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2 156 716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873569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31 876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79 965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44 652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59 622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75 931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111 644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128 791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102 444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102 140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100 522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121 719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200 540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72 045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1 231 891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838113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18 838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52 742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27 574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35 772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43 166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61 270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69 037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57 567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58 797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60 879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69 898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111 337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45 819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712 696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1550308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15 537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48 207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28 798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36 393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42 519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56 271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63 630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51 033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51 174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50 672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60 134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97 340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39 198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640 906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6705486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24 052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12 059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15 612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18 173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26 028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32 151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27 073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27 087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25 969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29 981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47 816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312 457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9082108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20 844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64 262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32 291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40 971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50 436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72 941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89 111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70 496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70 288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66 382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79 078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131 782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44 898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833 780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0513449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35 112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18 822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24 364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28 818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40 053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47 449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36 715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36 578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35 667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44 253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75 904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27 285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462 872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4724750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14 453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44 597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23 561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29 044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35 593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51 750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61 468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50 260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49 829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49 181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59 471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100 363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43 063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612 633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7202805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11 282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38 560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20 106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25 596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30 623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44 320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51 199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41 752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42 288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43 563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52 318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83 394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34 748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519 749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3023460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13 715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39 542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26 526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33 061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45 459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53 449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45 104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47 287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47 890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52 486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84 830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36 625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546 028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3263151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25 720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105 042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74 965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85 837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94 080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118 275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124 500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101 387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102 929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100 900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113 530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193 125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81 337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1 321 627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7398932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11 622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42 595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24 352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29 643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35 824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51 662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60 743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49 848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52 208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53 332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62 643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103 656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45 211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623 339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4690754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11 671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43 324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20 927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28 201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34 720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49 273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57 888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49 028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51 735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53 458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59 783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94 607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43 380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597 995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7604595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22 283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84 740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46 975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61 271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72 003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100 212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118 090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103 807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109 546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104 295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115 933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187 351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78 283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1 204 789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2927726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272 868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899 331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560 223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693 939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790 859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1 060 391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1 170 696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939 455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943 486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912 076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1 058 916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1 752 676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722 562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11 777 478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4785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784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Ukončené očkování k 26. 9.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951C87DD-689E-4897-98C8-8819AEBDD3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6698868"/>
              </p:ext>
            </p:extLst>
          </p:nvPr>
        </p:nvGraphicFramePr>
        <p:xfrm>
          <a:off x="838198" y="1272987"/>
          <a:ext cx="10515604" cy="4903968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134943584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686709909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499424463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380827481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45181414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851089306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03995574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49556856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695742278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9211922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71526616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652748132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33295415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5562905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7248233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228439546"/>
                    </a:ext>
                  </a:extLst>
                </a:gridCol>
              </a:tblGrid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408031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25 902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98 890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83 340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98 025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98 601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116 794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107 943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77 640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71 818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60 579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69 566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120 903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56 073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1 086 074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0624538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14 903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39 426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22 253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29 718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38 023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56 056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64 792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51 678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51 611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50 960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61 733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101 136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35 795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618 084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1711021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9 022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26 316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13 866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18 017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21 768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30 920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34 938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29 156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29 859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30 927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35 493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56 228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22 887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359 397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2150901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23 867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14 414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18 219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21 323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28 348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32 086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25 751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25 872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25 715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30 526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49 166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19 805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322 462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6915882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13 100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16 198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13 099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15 089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24 004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156 740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3743799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31 968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16 257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20 582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25 420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36 795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44 979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35 657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35 561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33 707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40 111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66 621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22 322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419 608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9231617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17 337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9 354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12 132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14 410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23 848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18 081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22 420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38 240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232 087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9232713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22 126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14 553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17 925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26 015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30 956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25 349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25 189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24 994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30 187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50 486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21 453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307 885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983289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19 400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10 207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13 011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15 613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22 652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26 183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21 419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21 783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22 383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26 862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42 293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17 377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264 546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0166319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19 709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10 111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13 337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16 692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22 990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26 989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22 827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23 943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24 376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26 704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42 967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275 606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2698050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12 287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52 765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37 880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43 301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47 504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59 926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63 224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51 555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52 428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51 488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57 793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97 392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40 620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668 163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1271059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21 466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12 354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14 985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18 131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26 153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30 825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25 322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26 567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27 195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31 805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52 190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22 592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315 063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3983934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21 689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10 532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14 205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17 548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24 964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29 343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24 895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26 285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27 256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30 422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47 723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21 611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302 082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565573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10 352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42 666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23 923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31 100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36 556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50 821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59 981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52 756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55 691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53 157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59 017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94 629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39 175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609 824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0678460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128 772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449 536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282 332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348 998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398 645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535 628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592 285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476 149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478 736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463 917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537 728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883 978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360 917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5 937 621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6253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1259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Praktičtí lékaři – dávky k 26. 9.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19591681-D1AD-4A2F-A894-C6DE1D28FF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9793933"/>
              </p:ext>
            </p:extLst>
          </p:nvPr>
        </p:nvGraphicFramePr>
        <p:xfrm>
          <a:off x="838198" y="1326775"/>
          <a:ext cx="10515604" cy="4850192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282693975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95488637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385928860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84227143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859671109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932925223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403014239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75459628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195889953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77574929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7149424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23769385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08178380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79507730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09575942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307598262"/>
                    </a:ext>
                  </a:extLst>
                </a:gridCol>
              </a:tblGrid>
              <a:tr h="30313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3357128"/>
                  </a:ext>
                </a:extLst>
              </a:tr>
              <a:tr h="30313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9 570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9 996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11 794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41 059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13 363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151 906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5839794"/>
                  </a:ext>
                </a:extLst>
              </a:tr>
              <a:tr h="30313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7 159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8 275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11 003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18 786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42 957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132 715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3872406"/>
                  </a:ext>
                </a:extLst>
              </a:tr>
              <a:tr h="30313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20 319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8 233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64 655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1946058"/>
                  </a:ext>
                </a:extLst>
              </a:tr>
              <a:tr h="30313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16 581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49 960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223114"/>
                  </a:ext>
                </a:extLst>
              </a:tr>
              <a:tr h="30313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16 072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45 052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2811001"/>
                  </a:ext>
                </a:extLst>
              </a:tr>
              <a:tr h="30313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9 576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24 121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67 132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3188932"/>
                  </a:ext>
                </a:extLst>
              </a:tr>
              <a:tr h="30313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8 271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18 115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58 355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7387402"/>
                  </a:ext>
                </a:extLst>
              </a:tr>
              <a:tr h="30313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12 359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29 972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89 116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579419"/>
                  </a:ext>
                </a:extLst>
              </a:tr>
              <a:tr h="30313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27 648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77 961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0937841"/>
                  </a:ext>
                </a:extLst>
              </a:tr>
              <a:tr h="30313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18 177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54 341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1441661"/>
                  </a:ext>
                </a:extLst>
              </a:tr>
              <a:tr h="30313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11 027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15 787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26 980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66 174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19 241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180 860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912135"/>
                  </a:ext>
                </a:extLst>
              </a:tr>
              <a:tr h="30313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16 407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37 657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98 531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3939907"/>
                  </a:ext>
                </a:extLst>
              </a:tr>
              <a:tr h="30313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14 144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39 874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19 239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106 774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3249554"/>
                  </a:ext>
                </a:extLst>
              </a:tr>
              <a:tr h="30313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12 898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19 470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51 054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18 905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144 735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689629"/>
                  </a:ext>
                </a:extLst>
              </a:tr>
              <a:tr h="30313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38 601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31 466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37 062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43 793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59 939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68 852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66 161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81 358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111 332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185 999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449 780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146 716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1 322 093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28646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4038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0F01F22-7C8C-41CF-8FA4-176EFCF9E56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E88F4AC-3EB6-4648-BF73-4809860F2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5C570B-BD7E-4700-B8B2-B4829E54E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725" y="2091108"/>
            <a:ext cx="5981700" cy="2675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Děkuji za pozornost.</a:t>
            </a:r>
          </a:p>
          <a:p>
            <a:pPr marL="0" indent="0" algn="ctr">
              <a:buNone/>
            </a:pPr>
            <a:endParaRPr lang="cs-CZ" sz="48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Martin Červíček</a:t>
            </a: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Book" panose="020B0503020102020204" pitchFamily="34" charset="0"/>
              </a:rPr>
              <a:t>hejtman</a:t>
            </a:r>
          </a:p>
        </p:txBody>
      </p:sp>
    </p:spTree>
    <p:extLst>
      <p:ext uri="{BB962C8B-B14F-4D97-AF65-F5344CB8AC3E}">
        <p14:creationId xmlns:p14="http://schemas.microsoft.com/office/powerpoint/2010/main" val="353492529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COVID barvy">
      <a:dk1>
        <a:srgbClr val="000000"/>
      </a:dk1>
      <a:lt1>
        <a:srgbClr val="FFFFFF"/>
      </a:lt1>
      <a:dk2>
        <a:srgbClr val="D31145"/>
      </a:dk2>
      <a:lt2>
        <a:srgbClr val="FFFFFF"/>
      </a:lt2>
      <a:accent1>
        <a:srgbClr val="D31145"/>
      </a:accent1>
      <a:accent2>
        <a:srgbClr val="305983"/>
      </a:accent2>
      <a:accent3>
        <a:srgbClr val="00CD61"/>
      </a:accent3>
      <a:accent4>
        <a:srgbClr val="4010B7"/>
      </a:accent4>
      <a:accent5>
        <a:srgbClr val="E8EAEA"/>
      </a:accent5>
      <a:accent6>
        <a:srgbClr val="690923"/>
      </a:accent6>
      <a:hlink>
        <a:srgbClr val="FFFFFF"/>
      </a:hlink>
      <a:folHlink>
        <a:srgbClr val="FF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VID-web-sablona.potx" id="{C38994A9-F061-444B-9E05-9BEC267D622E}" vid="{A910D504-DA16-416F-8B23-CC286EF2F513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7187</TotalTime>
  <Words>1853</Words>
  <Application>Microsoft Office PowerPoint</Application>
  <PresentationFormat>Širokoúhlá obrazovka</PresentationFormat>
  <Paragraphs>892</Paragraphs>
  <Slides>9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Franklin Gothic Book</vt:lpstr>
      <vt:lpstr>Franklin Gothic Demi</vt:lpstr>
      <vt:lpstr>Motiv Office</vt:lpstr>
      <vt:lpstr>1_Motiv Office</vt:lpstr>
      <vt:lpstr>Přehled epidemické situace a stavu očkování v Královéhradeckém kraji</vt:lpstr>
      <vt:lpstr>Aktuální situace v Královéhradeckém kraji k 26. 9. 2021</vt:lpstr>
      <vt:lpstr>Stav očkování obyvatel v ČR k 25. 9. 2021</vt:lpstr>
      <vt:lpstr>Očkovaní v krajích (podle místa podání)</vt:lpstr>
      <vt:lpstr>Očkovaní v krajích (podle místa bydliště)</vt:lpstr>
      <vt:lpstr>Počet podaných dávek k 26. 9. 2021</vt:lpstr>
      <vt:lpstr>Ukončené očkování k 26. 9. 2021</vt:lpstr>
      <vt:lpstr>Praktičtí lékaři – dávky k 26. 9. 2021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Očkovací strategie Královéhradeckého kraje</dc:title>
  <dc:creator>Pejšek Miroslav Ing.</dc:creator>
  <cp:lastModifiedBy>Malíř Radek Mgr.</cp:lastModifiedBy>
  <cp:revision>390</cp:revision>
  <cp:lastPrinted>2021-07-19T08:31:38Z</cp:lastPrinted>
  <dcterms:created xsi:type="dcterms:W3CDTF">2021-01-14T19:24:21Z</dcterms:created>
  <dcterms:modified xsi:type="dcterms:W3CDTF">2021-09-29T14:17:25Z</dcterms:modified>
</cp:coreProperties>
</file>