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06" r:id="rId4"/>
    <p:sldMasterId id="2147483719" r:id="rId5"/>
    <p:sldMasterId id="2147483731" r:id="rId6"/>
  </p:sldMasterIdLst>
  <p:notesMasterIdLst>
    <p:notesMasterId r:id="rId35"/>
  </p:notesMasterIdLst>
  <p:sldIdLst>
    <p:sldId id="256" r:id="rId7"/>
    <p:sldId id="2338" r:id="rId8"/>
    <p:sldId id="2327" r:id="rId9"/>
    <p:sldId id="2328" r:id="rId10"/>
    <p:sldId id="4538" r:id="rId11"/>
    <p:sldId id="4620" r:id="rId12"/>
    <p:sldId id="4656" r:id="rId13"/>
    <p:sldId id="4574" r:id="rId14"/>
    <p:sldId id="2252" r:id="rId15"/>
    <p:sldId id="723" r:id="rId16"/>
    <p:sldId id="2258" r:id="rId17"/>
    <p:sldId id="2257" r:id="rId18"/>
    <p:sldId id="4534" r:id="rId19"/>
    <p:sldId id="4533" r:id="rId20"/>
    <p:sldId id="2253" r:id="rId21"/>
    <p:sldId id="2265" r:id="rId22"/>
    <p:sldId id="2259" r:id="rId23"/>
    <p:sldId id="2266" r:id="rId24"/>
    <p:sldId id="4537" r:id="rId25"/>
    <p:sldId id="2262" r:id="rId26"/>
    <p:sldId id="737" r:id="rId27"/>
    <p:sldId id="4535" r:id="rId28"/>
    <p:sldId id="4536" r:id="rId29"/>
    <p:sldId id="4532" r:id="rId30"/>
    <p:sldId id="4531" r:id="rId31"/>
    <p:sldId id="750" r:id="rId32"/>
    <p:sldId id="2221" r:id="rId33"/>
    <p:sldId id="705" r:id="rId3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00002F"/>
    <a:srgbClr val="920E04"/>
    <a:srgbClr val="B31105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7" d="100"/>
          <a:sy n="107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6097904626E-2"/>
          <c:y val="0.11530977652557951"/>
          <c:w val="0.91692139603581668"/>
          <c:h val="0.713446664604458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Sheet1!$A$151:$A$302</c:f>
              <c:numCache>
                <c:formatCode>m/d/yyyy</c:formatCode>
                <c:ptCount val="152"/>
                <c:pt idx="0">
                  <c:v>44378</c:v>
                </c:pt>
                <c:pt idx="1">
                  <c:v>44379</c:v>
                </c:pt>
                <c:pt idx="2">
                  <c:v>44380</c:v>
                </c:pt>
                <c:pt idx="3">
                  <c:v>44381</c:v>
                </c:pt>
                <c:pt idx="4">
                  <c:v>44382</c:v>
                </c:pt>
                <c:pt idx="5">
                  <c:v>44383</c:v>
                </c:pt>
                <c:pt idx="6">
                  <c:v>44384</c:v>
                </c:pt>
                <c:pt idx="7">
                  <c:v>44385</c:v>
                </c:pt>
                <c:pt idx="8">
                  <c:v>44386</c:v>
                </c:pt>
                <c:pt idx="9">
                  <c:v>44387</c:v>
                </c:pt>
                <c:pt idx="10">
                  <c:v>44388</c:v>
                </c:pt>
                <c:pt idx="11">
                  <c:v>44389</c:v>
                </c:pt>
                <c:pt idx="12">
                  <c:v>44390</c:v>
                </c:pt>
                <c:pt idx="13">
                  <c:v>44391</c:v>
                </c:pt>
                <c:pt idx="14">
                  <c:v>44392</c:v>
                </c:pt>
                <c:pt idx="15">
                  <c:v>44393</c:v>
                </c:pt>
                <c:pt idx="16">
                  <c:v>44394</c:v>
                </c:pt>
                <c:pt idx="17">
                  <c:v>44395</c:v>
                </c:pt>
                <c:pt idx="18">
                  <c:v>44396</c:v>
                </c:pt>
                <c:pt idx="19">
                  <c:v>44397</c:v>
                </c:pt>
                <c:pt idx="20">
                  <c:v>44398</c:v>
                </c:pt>
                <c:pt idx="21">
                  <c:v>44399</c:v>
                </c:pt>
                <c:pt idx="22">
                  <c:v>44400</c:v>
                </c:pt>
                <c:pt idx="23">
                  <c:v>44401</c:v>
                </c:pt>
                <c:pt idx="24">
                  <c:v>44402</c:v>
                </c:pt>
                <c:pt idx="25">
                  <c:v>44403</c:v>
                </c:pt>
                <c:pt idx="26">
                  <c:v>44404</c:v>
                </c:pt>
                <c:pt idx="27">
                  <c:v>44405</c:v>
                </c:pt>
                <c:pt idx="28">
                  <c:v>44406</c:v>
                </c:pt>
                <c:pt idx="29">
                  <c:v>44407</c:v>
                </c:pt>
                <c:pt idx="30">
                  <c:v>44408</c:v>
                </c:pt>
                <c:pt idx="31">
                  <c:v>44409</c:v>
                </c:pt>
                <c:pt idx="32">
                  <c:v>44410</c:v>
                </c:pt>
                <c:pt idx="33">
                  <c:v>44411</c:v>
                </c:pt>
                <c:pt idx="34">
                  <c:v>44412</c:v>
                </c:pt>
                <c:pt idx="35">
                  <c:v>44413</c:v>
                </c:pt>
                <c:pt idx="36">
                  <c:v>44414</c:v>
                </c:pt>
                <c:pt idx="37">
                  <c:v>44415</c:v>
                </c:pt>
                <c:pt idx="38">
                  <c:v>44416</c:v>
                </c:pt>
                <c:pt idx="39">
                  <c:v>44417</c:v>
                </c:pt>
                <c:pt idx="40">
                  <c:v>44418</c:v>
                </c:pt>
                <c:pt idx="41">
                  <c:v>44419</c:v>
                </c:pt>
                <c:pt idx="42">
                  <c:v>44420</c:v>
                </c:pt>
                <c:pt idx="43">
                  <c:v>44421</c:v>
                </c:pt>
                <c:pt idx="44">
                  <c:v>44422</c:v>
                </c:pt>
                <c:pt idx="45">
                  <c:v>44423</c:v>
                </c:pt>
                <c:pt idx="46">
                  <c:v>44424</c:v>
                </c:pt>
                <c:pt idx="47">
                  <c:v>44425</c:v>
                </c:pt>
                <c:pt idx="48">
                  <c:v>44426</c:v>
                </c:pt>
                <c:pt idx="49">
                  <c:v>44427</c:v>
                </c:pt>
                <c:pt idx="50">
                  <c:v>44428</c:v>
                </c:pt>
                <c:pt idx="51">
                  <c:v>44429</c:v>
                </c:pt>
                <c:pt idx="52">
                  <c:v>44430</c:v>
                </c:pt>
                <c:pt idx="53">
                  <c:v>44431</c:v>
                </c:pt>
                <c:pt idx="54">
                  <c:v>44432</c:v>
                </c:pt>
                <c:pt idx="55">
                  <c:v>44433</c:v>
                </c:pt>
                <c:pt idx="56">
                  <c:v>44434</c:v>
                </c:pt>
                <c:pt idx="57">
                  <c:v>44435</c:v>
                </c:pt>
                <c:pt idx="58">
                  <c:v>44436</c:v>
                </c:pt>
                <c:pt idx="59">
                  <c:v>44437</c:v>
                </c:pt>
                <c:pt idx="60">
                  <c:v>44438</c:v>
                </c:pt>
                <c:pt idx="61">
                  <c:v>44439</c:v>
                </c:pt>
                <c:pt idx="62">
                  <c:v>44440</c:v>
                </c:pt>
                <c:pt idx="63">
                  <c:v>44441</c:v>
                </c:pt>
                <c:pt idx="64">
                  <c:v>44442</c:v>
                </c:pt>
                <c:pt idx="65">
                  <c:v>44443</c:v>
                </c:pt>
                <c:pt idx="66">
                  <c:v>44444</c:v>
                </c:pt>
                <c:pt idx="67">
                  <c:v>44445</c:v>
                </c:pt>
                <c:pt idx="68">
                  <c:v>44446</c:v>
                </c:pt>
                <c:pt idx="69">
                  <c:v>44447</c:v>
                </c:pt>
                <c:pt idx="70">
                  <c:v>44448</c:v>
                </c:pt>
                <c:pt idx="71">
                  <c:v>44449</c:v>
                </c:pt>
                <c:pt idx="72">
                  <c:v>44450</c:v>
                </c:pt>
                <c:pt idx="73">
                  <c:v>44451</c:v>
                </c:pt>
                <c:pt idx="74">
                  <c:v>44452</c:v>
                </c:pt>
                <c:pt idx="75">
                  <c:v>44453</c:v>
                </c:pt>
                <c:pt idx="76">
                  <c:v>44454</c:v>
                </c:pt>
                <c:pt idx="77">
                  <c:v>44455</c:v>
                </c:pt>
                <c:pt idx="78">
                  <c:v>44456</c:v>
                </c:pt>
                <c:pt idx="79">
                  <c:v>44457</c:v>
                </c:pt>
                <c:pt idx="80">
                  <c:v>44458</c:v>
                </c:pt>
                <c:pt idx="81">
                  <c:v>44459</c:v>
                </c:pt>
                <c:pt idx="82">
                  <c:v>44460</c:v>
                </c:pt>
                <c:pt idx="83">
                  <c:v>44461</c:v>
                </c:pt>
                <c:pt idx="84">
                  <c:v>44462</c:v>
                </c:pt>
                <c:pt idx="85">
                  <c:v>44463</c:v>
                </c:pt>
                <c:pt idx="86">
                  <c:v>44464</c:v>
                </c:pt>
                <c:pt idx="87">
                  <c:v>44465</c:v>
                </c:pt>
                <c:pt idx="88">
                  <c:v>44466</c:v>
                </c:pt>
                <c:pt idx="89">
                  <c:v>44467</c:v>
                </c:pt>
                <c:pt idx="90">
                  <c:v>44468</c:v>
                </c:pt>
                <c:pt idx="91">
                  <c:v>44469</c:v>
                </c:pt>
                <c:pt idx="92">
                  <c:v>44470</c:v>
                </c:pt>
                <c:pt idx="93">
                  <c:v>44471</c:v>
                </c:pt>
                <c:pt idx="94">
                  <c:v>44472</c:v>
                </c:pt>
                <c:pt idx="95">
                  <c:v>44473</c:v>
                </c:pt>
                <c:pt idx="96">
                  <c:v>44474</c:v>
                </c:pt>
                <c:pt idx="97">
                  <c:v>44475</c:v>
                </c:pt>
                <c:pt idx="98">
                  <c:v>44476</c:v>
                </c:pt>
                <c:pt idx="99">
                  <c:v>44477</c:v>
                </c:pt>
                <c:pt idx="100">
                  <c:v>44478</c:v>
                </c:pt>
                <c:pt idx="101">
                  <c:v>44479</c:v>
                </c:pt>
                <c:pt idx="102">
                  <c:v>44480</c:v>
                </c:pt>
                <c:pt idx="103">
                  <c:v>44481</c:v>
                </c:pt>
                <c:pt idx="104">
                  <c:v>44482</c:v>
                </c:pt>
                <c:pt idx="105">
                  <c:v>44483</c:v>
                </c:pt>
                <c:pt idx="106">
                  <c:v>44484</c:v>
                </c:pt>
                <c:pt idx="107">
                  <c:v>44485</c:v>
                </c:pt>
                <c:pt idx="108">
                  <c:v>44486</c:v>
                </c:pt>
                <c:pt idx="109">
                  <c:v>44487</c:v>
                </c:pt>
                <c:pt idx="110">
                  <c:v>44488</c:v>
                </c:pt>
                <c:pt idx="111">
                  <c:v>44489</c:v>
                </c:pt>
                <c:pt idx="112">
                  <c:v>44490</c:v>
                </c:pt>
                <c:pt idx="113">
                  <c:v>44491</c:v>
                </c:pt>
                <c:pt idx="114">
                  <c:v>44492</c:v>
                </c:pt>
                <c:pt idx="115">
                  <c:v>44493</c:v>
                </c:pt>
                <c:pt idx="116">
                  <c:v>44494</c:v>
                </c:pt>
                <c:pt idx="117">
                  <c:v>44495</c:v>
                </c:pt>
                <c:pt idx="118">
                  <c:v>44496</c:v>
                </c:pt>
                <c:pt idx="119">
                  <c:v>44497</c:v>
                </c:pt>
                <c:pt idx="120">
                  <c:v>44498</c:v>
                </c:pt>
                <c:pt idx="121">
                  <c:v>44499</c:v>
                </c:pt>
                <c:pt idx="122">
                  <c:v>44500</c:v>
                </c:pt>
                <c:pt idx="123">
                  <c:v>44501</c:v>
                </c:pt>
                <c:pt idx="124">
                  <c:v>44502</c:v>
                </c:pt>
                <c:pt idx="125">
                  <c:v>44503</c:v>
                </c:pt>
                <c:pt idx="126">
                  <c:v>44504</c:v>
                </c:pt>
                <c:pt idx="127">
                  <c:v>44505</c:v>
                </c:pt>
                <c:pt idx="128">
                  <c:v>44506</c:v>
                </c:pt>
                <c:pt idx="129">
                  <c:v>44507</c:v>
                </c:pt>
                <c:pt idx="130">
                  <c:v>44508</c:v>
                </c:pt>
                <c:pt idx="131">
                  <c:v>44509</c:v>
                </c:pt>
                <c:pt idx="132">
                  <c:v>44510</c:v>
                </c:pt>
                <c:pt idx="133">
                  <c:v>44511</c:v>
                </c:pt>
                <c:pt idx="134">
                  <c:v>44512</c:v>
                </c:pt>
                <c:pt idx="135">
                  <c:v>44513</c:v>
                </c:pt>
                <c:pt idx="136">
                  <c:v>44514</c:v>
                </c:pt>
                <c:pt idx="137">
                  <c:v>44515</c:v>
                </c:pt>
                <c:pt idx="138">
                  <c:v>44516</c:v>
                </c:pt>
                <c:pt idx="139">
                  <c:v>44517</c:v>
                </c:pt>
                <c:pt idx="140">
                  <c:v>44518</c:v>
                </c:pt>
                <c:pt idx="141">
                  <c:v>44519</c:v>
                </c:pt>
                <c:pt idx="142">
                  <c:v>44520</c:v>
                </c:pt>
                <c:pt idx="143">
                  <c:v>44521</c:v>
                </c:pt>
                <c:pt idx="144">
                  <c:v>44522</c:v>
                </c:pt>
                <c:pt idx="145">
                  <c:v>44523</c:v>
                </c:pt>
                <c:pt idx="146">
                  <c:v>44524</c:v>
                </c:pt>
                <c:pt idx="147">
                  <c:v>44525</c:v>
                </c:pt>
                <c:pt idx="148">
                  <c:v>44526</c:v>
                </c:pt>
                <c:pt idx="149">
                  <c:v>44527</c:v>
                </c:pt>
                <c:pt idx="150">
                  <c:v>44528</c:v>
                </c:pt>
                <c:pt idx="151">
                  <c:v>44529</c:v>
                </c:pt>
              </c:numCache>
            </c:numRef>
          </c:cat>
          <c:val>
            <c:numRef>
              <c:f>Sheet1!$B$151:$B$302</c:f>
              <c:numCache>
                <c:formatCode>General</c:formatCode>
                <c:ptCount val="152"/>
                <c:pt idx="0">
                  <c:v>167</c:v>
                </c:pt>
                <c:pt idx="1">
                  <c:v>165</c:v>
                </c:pt>
                <c:pt idx="2">
                  <c:v>126</c:v>
                </c:pt>
                <c:pt idx="3">
                  <c:v>108</c:v>
                </c:pt>
                <c:pt idx="4">
                  <c:v>130</c:v>
                </c:pt>
                <c:pt idx="5">
                  <c:v>110</c:v>
                </c:pt>
                <c:pt idx="6">
                  <c:v>281</c:v>
                </c:pt>
                <c:pt idx="7">
                  <c:v>250</c:v>
                </c:pt>
                <c:pt idx="8">
                  <c:v>285</c:v>
                </c:pt>
                <c:pt idx="9">
                  <c:v>157</c:v>
                </c:pt>
                <c:pt idx="10">
                  <c:v>148</c:v>
                </c:pt>
                <c:pt idx="11">
                  <c:v>245</c:v>
                </c:pt>
                <c:pt idx="12">
                  <c:v>322</c:v>
                </c:pt>
                <c:pt idx="13">
                  <c:v>262</c:v>
                </c:pt>
                <c:pt idx="14">
                  <c:v>226</c:v>
                </c:pt>
                <c:pt idx="15">
                  <c:v>242</c:v>
                </c:pt>
                <c:pt idx="16">
                  <c:v>197</c:v>
                </c:pt>
                <c:pt idx="17">
                  <c:v>116</c:v>
                </c:pt>
                <c:pt idx="18">
                  <c:v>219</c:v>
                </c:pt>
                <c:pt idx="19">
                  <c:v>300</c:v>
                </c:pt>
                <c:pt idx="20">
                  <c:v>233</c:v>
                </c:pt>
                <c:pt idx="21">
                  <c:v>200</c:v>
                </c:pt>
                <c:pt idx="22">
                  <c:v>189</c:v>
                </c:pt>
                <c:pt idx="23">
                  <c:v>126</c:v>
                </c:pt>
                <c:pt idx="24">
                  <c:v>81</c:v>
                </c:pt>
                <c:pt idx="25">
                  <c:v>198</c:v>
                </c:pt>
                <c:pt idx="26">
                  <c:v>256</c:v>
                </c:pt>
                <c:pt idx="27">
                  <c:v>192</c:v>
                </c:pt>
                <c:pt idx="28">
                  <c:v>206</c:v>
                </c:pt>
                <c:pt idx="29">
                  <c:v>138</c:v>
                </c:pt>
                <c:pt idx="30">
                  <c:v>115</c:v>
                </c:pt>
                <c:pt idx="31">
                  <c:v>77</c:v>
                </c:pt>
                <c:pt idx="32">
                  <c:v>152</c:v>
                </c:pt>
                <c:pt idx="33">
                  <c:v>238</c:v>
                </c:pt>
                <c:pt idx="34">
                  <c:v>208</c:v>
                </c:pt>
                <c:pt idx="35">
                  <c:v>164</c:v>
                </c:pt>
                <c:pt idx="36">
                  <c:v>175</c:v>
                </c:pt>
                <c:pt idx="37">
                  <c:v>154</c:v>
                </c:pt>
                <c:pt idx="38">
                  <c:v>106</c:v>
                </c:pt>
                <c:pt idx="39">
                  <c:v>172</c:v>
                </c:pt>
                <c:pt idx="40">
                  <c:v>260</c:v>
                </c:pt>
                <c:pt idx="41">
                  <c:v>219</c:v>
                </c:pt>
                <c:pt idx="42">
                  <c:v>190</c:v>
                </c:pt>
                <c:pt idx="43">
                  <c:v>219</c:v>
                </c:pt>
                <c:pt idx="44">
                  <c:v>142</c:v>
                </c:pt>
                <c:pt idx="45">
                  <c:v>77</c:v>
                </c:pt>
                <c:pt idx="46">
                  <c:v>215</c:v>
                </c:pt>
                <c:pt idx="47">
                  <c:v>300</c:v>
                </c:pt>
                <c:pt idx="48">
                  <c:v>208</c:v>
                </c:pt>
                <c:pt idx="49">
                  <c:v>166</c:v>
                </c:pt>
                <c:pt idx="50">
                  <c:v>171</c:v>
                </c:pt>
                <c:pt idx="51">
                  <c:v>134</c:v>
                </c:pt>
                <c:pt idx="52">
                  <c:v>107</c:v>
                </c:pt>
                <c:pt idx="53">
                  <c:v>211</c:v>
                </c:pt>
                <c:pt idx="54">
                  <c:v>249</c:v>
                </c:pt>
                <c:pt idx="55">
                  <c:v>246</c:v>
                </c:pt>
                <c:pt idx="56">
                  <c:v>212</c:v>
                </c:pt>
                <c:pt idx="57">
                  <c:v>182</c:v>
                </c:pt>
                <c:pt idx="58">
                  <c:v>133</c:v>
                </c:pt>
                <c:pt idx="59">
                  <c:v>81</c:v>
                </c:pt>
                <c:pt idx="60">
                  <c:v>241</c:v>
                </c:pt>
                <c:pt idx="61">
                  <c:v>291</c:v>
                </c:pt>
                <c:pt idx="62">
                  <c:v>262</c:v>
                </c:pt>
                <c:pt idx="63">
                  <c:v>306</c:v>
                </c:pt>
                <c:pt idx="64">
                  <c:v>308</c:v>
                </c:pt>
                <c:pt idx="65">
                  <c:v>206</c:v>
                </c:pt>
                <c:pt idx="66">
                  <c:v>140</c:v>
                </c:pt>
                <c:pt idx="67">
                  <c:v>393</c:v>
                </c:pt>
                <c:pt idx="68">
                  <c:v>583</c:v>
                </c:pt>
                <c:pt idx="69">
                  <c:v>381</c:v>
                </c:pt>
                <c:pt idx="70">
                  <c:v>419</c:v>
                </c:pt>
                <c:pt idx="71">
                  <c:v>444</c:v>
                </c:pt>
                <c:pt idx="72">
                  <c:v>250</c:v>
                </c:pt>
                <c:pt idx="73">
                  <c:v>136</c:v>
                </c:pt>
                <c:pt idx="74">
                  <c:v>492</c:v>
                </c:pt>
                <c:pt idx="75">
                  <c:v>557</c:v>
                </c:pt>
                <c:pt idx="76">
                  <c:v>523</c:v>
                </c:pt>
                <c:pt idx="77">
                  <c:v>556</c:v>
                </c:pt>
                <c:pt idx="78">
                  <c:v>443</c:v>
                </c:pt>
                <c:pt idx="79">
                  <c:v>301</c:v>
                </c:pt>
                <c:pt idx="80">
                  <c:v>187</c:v>
                </c:pt>
                <c:pt idx="81">
                  <c:v>481</c:v>
                </c:pt>
                <c:pt idx="82">
                  <c:v>596</c:v>
                </c:pt>
                <c:pt idx="83">
                  <c:v>523</c:v>
                </c:pt>
                <c:pt idx="84">
                  <c:v>483</c:v>
                </c:pt>
                <c:pt idx="85">
                  <c:v>511</c:v>
                </c:pt>
                <c:pt idx="86">
                  <c:v>414</c:v>
                </c:pt>
                <c:pt idx="87">
                  <c:v>249</c:v>
                </c:pt>
                <c:pt idx="88">
                  <c:v>673</c:v>
                </c:pt>
                <c:pt idx="89">
                  <c:v>474</c:v>
                </c:pt>
                <c:pt idx="90">
                  <c:v>733</c:v>
                </c:pt>
                <c:pt idx="91">
                  <c:v>920</c:v>
                </c:pt>
                <c:pt idx="92">
                  <c:v>828</c:v>
                </c:pt>
                <c:pt idx="93">
                  <c:v>552</c:v>
                </c:pt>
                <c:pt idx="94">
                  <c:v>318</c:v>
                </c:pt>
                <c:pt idx="95">
                  <c:v>805</c:v>
                </c:pt>
                <c:pt idx="96">
                  <c:v>1112</c:v>
                </c:pt>
                <c:pt idx="97">
                  <c:v>1048</c:v>
                </c:pt>
                <c:pt idx="98">
                  <c:v>991</c:v>
                </c:pt>
                <c:pt idx="99">
                  <c:v>1017</c:v>
                </c:pt>
                <c:pt idx="100">
                  <c:v>666</c:v>
                </c:pt>
                <c:pt idx="101">
                  <c:v>336</c:v>
                </c:pt>
                <c:pt idx="102">
                  <c:v>1343</c:v>
                </c:pt>
                <c:pt idx="103">
                  <c:v>1507</c:v>
                </c:pt>
                <c:pt idx="104">
                  <c:v>1499</c:v>
                </c:pt>
                <c:pt idx="105">
                  <c:v>1540</c:v>
                </c:pt>
                <c:pt idx="106">
                  <c:v>1784</c:v>
                </c:pt>
                <c:pt idx="107">
                  <c:v>1158</c:v>
                </c:pt>
                <c:pt idx="108">
                  <c:v>795</c:v>
                </c:pt>
                <c:pt idx="109">
                  <c:v>2533</c:v>
                </c:pt>
                <c:pt idx="110">
                  <c:v>3250</c:v>
                </c:pt>
                <c:pt idx="111">
                  <c:v>3279</c:v>
                </c:pt>
                <c:pt idx="112">
                  <c:v>3643</c:v>
                </c:pt>
                <c:pt idx="113">
                  <c:v>4237</c:v>
                </c:pt>
                <c:pt idx="114">
                  <c:v>2756</c:v>
                </c:pt>
                <c:pt idx="115">
                  <c:v>1838</c:v>
                </c:pt>
                <c:pt idx="116">
                  <c:v>4284</c:v>
                </c:pt>
                <c:pt idx="117">
                  <c:v>6288</c:v>
                </c:pt>
                <c:pt idx="118">
                  <c:v>5850</c:v>
                </c:pt>
                <c:pt idx="119">
                  <c:v>4355</c:v>
                </c:pt>
                <c:pt idx="120">
                  <c:v>5753</c:v>
                </c:pt>
                <c:pt idx="121">
                  <c:v>5058</c:v>
                </c:pt>
                <c:pt idx="122">
                  <c:v>2780</c:v>
                </c:pt>
                <c:pt idx="123">
                  <c:v>7610</c:v>
                </c:pt>
                <c:pt idx="124">
                  <c:v>9921</c:v>
                </c:pt>
                <c:pt idx="125">
                  <c:v>9472</c:v>
                </c:pt>
                <c:pt idx="126">
                  <c:v>8465</c:v>
                </c:pt>
                <c:pt idx="127">
                  <c:v>9246</c:v>
                </c:pt>
                <c:pt idx="128">
                  <c:v>5740</c:v>
                </c:pt>
                <c:pt idx="129">
                  <c:v>3010</c:v>
                </c:pt>
                <c:pt idx="130">
                  <c:v>9275</c:v>
                </c:pt>
                <c:pt idx="131">
                  <c:v>14566</c:v>
                </c:pt>
                <c:pt idx="132">
                  <c:v>13523</c:v>
                </c:pt>
                <c:pt idx="133">
                  <c:v>10421</c:v>
                </c:pt>
                <c:pt idx="134">
                  <c:v>14231</c:v>
                </c:pt>
                <c:pt idx="135">
                  <c:v>9173</c:v>
                </c:pt>
                <c:pt idx="136">
                  <c:v>5663</c:v>
                </c:pt>
                <c:pt idx="137">
                  <c:v>11537</c:v>
                </c:pt>
                <c:pt idx="138">
                  <c:v>22508</c:v>
                </c:pt>
                <c:pt idx="139">
                  <c:v>14150</c:v>
                </c:pt>
                <c:pt idx="140">
                  <c:v>13410</c:v>
                </c:pt>
                <c:pt idx="141">
                  <c:v>22957</c:v>
                </c:pt>
                <c:pt idx="142">
                  <c:v>14410</c:v>
                </c:pt>
                <c:pt idx="143">
                  <c:v>8257</c:v>
                </c:pt>
                <c:pt idx="144">
                  <c:v>14495</c:v>
                </c:pt>
                <c:pt idx="145">
                  <c:v>25892</c:v>
                </c:pt>
                <c:pt idx="146">
                  <c:v>18031</c:v>
                </c:pt>
                <c:pt idx="147">
                  <c:v>27928</c:v>
                </c:pt>
                <c:pt idx="148">
                  <c:v>20344</c:v>
                </c:pt>
                <c:pt idx="149">
                  <c:v>12514</c:v>
                </c:pt>
                <c:pt idx="150">
                  <c:v>9298</c:v>
                </c:pt>
                <c:pt idx="151">
                  <c:v>17599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E-4EA0-96EE-517E285EE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dateAx>
        <c:axId val="41714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1"/>
        <c:majorTimeUnit val="days"/>
      </c:dateAx>
      <c:valAx>
        <c:axId val="4193218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</c:strCache>
            </c:strRef>
          </c:cat>
          <c:val>
            <c:numRef>
              <c:f>List1!$B$2:$B$12</c:f>
              <c:numCache>
                <c:formatCode>#,##0</c:formatCode>
                <c:ptCount val="11"/>
                <c:pt idx="0">
                  <c:v>1550</c:v>
                </c:pt>
                <c:pt idx="1">
                  <c:v>10775</c:v>
                </c:pt>
                <c:pt idx="2">
                  <c:v>11676</c:v>
                </c:pt>
                <c:pt idx="3">
                  <c:v>29650</c:v>
                </c:pt>
                <c:pt idx="4">
                  <c:v>28958</c:v>
                </c:pt>
                <c:pt idx="5">
                  <c:v>104134</c:v>
                </c:pt>
                <c:pt idx="6">
                  <c:v>70608</c:v>
                </c:pt>
                <c:pt idx="7">
                  <c:v>41037</c:v>
                </c:pt>
                <c:pt idx="8">
                  <c:v>10498</c:v>
                </c:pt>
                <c:pt idx="9">
                  <c:v>4654</c:v>
                </c:pt>
                <c:pt idx="10">
                  <c:v>11501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F-4C73-A50A-441A49741F7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1F-4C73-A50A-441A49741F7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1F-4C73-A50A-441A49741F7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1F-4C73-A50A-441A49741F7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1F-4C73-A50A-441A49741F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List1!$B$2:$B$5</c:f>
              <c:numCache>
                <c:formatCode>0.0</c:formatCode>
                <c:ptCount val="4"/>
                <c:pt idx="0">
                  <c:v>68.68532335381019</c:v>
                </c:pt>
                <c:pt idx="1">
                  <c:v>31.314676646189817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1F-4C73-A50A-441A49741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19856463840257E-2"/>
          <c:y val="2.8049443959542598E-2"/>
          <c:w val="0.80334957098880577"/>
          <c:h val="0.7587762916834988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20-34 let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List1!$B$2:$R$2</c:f>
              <c:numCache>
                <c:formatCode>General</c:formatCode>
                <c:ptCount val="17"/>
                <c:pt idx="0">
                  <c:v>22.280095457830999</c:v>
                </c:pt>
                <c:pt idx="1">
                  <c:v>23.600397410886998</c:v>
                </c:pt>
                <c:pt idx="2">
                  <c:v>21.509919318548</c:v>
                </c:pt>
                <c:pt idx="3">
                  <c:v>22.885233852982001</c:v>
                </c:pt>
                <c:pt idx="4">
                  <c:v>23.600397410886998</c:v>
                </c:pt>
                <c:pt idx="5">
                  <c:v>29.431731036887999</c:v>
                </c:pt>
                <c:pt idx="6">
                  <c:v>32.787498500906999</c:v>
                </c:pt>
                <c:pt idx="7">
                  <c:v>36.968454685586003</c:v>
                </c:pt>
                <c:pt idx="8">
                  <c:v>52.867090703643001</c:v>
                </c:pt>
                <c:pt idx="9">
                  <c:v>64.804820862531002</c:v>
                </c:pt>
                <c:pt idx="10">
                  <c:v>85.269501134909007</c:v>
                </c:pt>
                <c:pt idx="11">
                  <c:v>180.60630466187601</c:v>
                </c:pt>
                <c:pt idx="12">
                  <c:v>290.85151774210698</c:v>
                </c:pt>
                <c:pt idx="13">
                  <c:v>529.93619640811801</c:v>
                </c:pt>
                <c:pt idx="14">
                  <c:v>682.70613489305003</c:v>
                </c:pt>
                <c:pt idx="15">
                  <c:v>885.09742178036095</c:v>
                </c:pt>
                <c:pt idx="16">
                  <c:v>1127.0977672593699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0-405E-9EEC-CAC00A93CD0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35-49 let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List1!$B$3:$R$3</c:f>
              <c:numCache>
                <c:formatCode>General</c:formatCode>
                <c:ptCount val="17"/>
                <c:pt idx="0">
                  <c:v>9.8449441072070005</c:v>
                </c:pt>
                <c:pt idx="1">
                  <c:v>11.110157807732</c:v>
                </c:pt>
                <c:pt idx="2">
                  <c:v>12.138143939408</c:v>
                </c:pt>
                <c:pt idx="3">
                  <c:v>13.60104728064</c:v>
                </c:pt>
                <c:pt idx="4">
                  <c:v>16.131474681690001</c:v>
                </c:pt>
                <c:pt idx="5">
                  <c:v>23.327377603424001</c:v>
                </c:pt>
                <c:pt idx="6">
                  <c:v>28.981301327644001</c:v>
                </c:pt>
                <c:pt idx="7">
                  <c:v>32.539714860369003</c:v>
                </c:pt>
                <c:pt idx="8">
                  <c:v>45.191851865616002</c:v>
                </c:pt>
                <c:pt idx="9">
                  <c:v>61.441940331730997</c:v>
                </c:pt>
                <c:pt idx="10">
                  <c:v>93.230434557414</c:v>
                </c:pt>
                <c:pt idx="11">
                  <c:v>207.29735724534501</c:v>
                </c:pt>
                <c:pt idx="12">
                  <c:v>354.89244299718001</c:v>
                </c:pt>
                <c:pt idx="13">
                  <c:v>593.66199104307702</c:v>
                </c:pt>
                <c:pt idx="14">
                  <c:v>734.89147036414795</c:v>
                </c:pt>
                <c:pt idx="15">
                  <c:v>1105.20370533647</c:v>
                </c:pt>
                <c:pt idx="16">
                  <c:v>1351.12961837596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0-405E-9EEC-CAC00A93CD0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50-64 let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List1!$B$4:$R$4</c:f>
              <c:numCache>
                <c:formatCode>General</c:formatCode>
                <c:ptCount val="17"/>
                <c:pt idx="0">
                  <c:v>4.9841890447520001</c:v>
                </c:pt>
                <c:pt idx="1">
                  <c:v>5.2862611080699997</c:v>
                </c:pt>
                <c:pt idx="2">
                  <c:v>6.3435133296839998</c:v>
                </c:pt>
                <c:pt idx="3">
                  <c:v>7.6021469268440001</c:v>
                </c:pt>
                <c:pt idx="4">
                  <c:v>10.018723433390999</c:v>
                </c:pt>
                <c:pt idx="5">
                  <c:v>14.398768351507</c:v>
                </c:pt>
                <c:pt idx="6">
                  <c:v>16.613963482508002</c:v>
                </c:pt>
                <c:pt idx="7">
                  <c:v>18.376050518530999</c:v>
                </c:pt>
                <c:pt idx="8">
                  <c:v>26.783722947558001</c:v>
                </c:pt>
                <c:pt idx="9">
                  <c:v>35.594158127676003</c:v>
                </c:pt>
                <c:pt idx="10">
                  <c:v>56.638511872187003</c:v>
                </c:pt>
                <c:pt idx="11">
                  <c:v>128.17924553474501</c:v>
                </c:pt>
                <c:pt idx="12">
                  <c:v>220.91536897347299</c:v>
                </c:pt>
                <c:pt idx="13">
                  <c:v>377.892151211233</c:v>
                </c:pt>
                <c:pt idx="14">
                  <c:v>502.94998542502202</c:v>
                </c:pt>
                <c:pt idx="15">
                  <c:v>671.65723278831103</c:v>
                </c:pt>
                <c:pt idx="16">
                  <c:v>857.98535051183501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05E-9EEC-CAC00A93CD0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65-74 let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List1!$B$5:$R$5</c:f>
              <c:numCache>
                <c:formatCode>General</c:formatCode>
                <c:ptCount val="17"/>
                <c:pt idx="0">
                  <c:v>2.6283342158859999</c:v>
                </c:pt>
                <c:pt idx="1">
                  <c:v>2.7829421109379999</c:v>
                </c:pt>
                <c:pt idx="2">
                  <c:v>3.4013736911470001</c:v>
                </c:pt>
                <c:pt idx="3">
                  <c:v>3.4013736911470001</c:v>
                </c:pt>
                <c:pt idx="4">
                  <c:v>4.4836289565119998</c:v>
                </c:pt>
                <c:pt idx="5">
                  <c:v>7.7303947526080004</c:v>
                </c:pt>
                <c:pt idx="6">
                  <c:v>9.6629934407599993</c:v>
                </c:pt>
                <c:pt idx="7">
                  <c:v>10.126817125916</c:v>
                </c:pt>
                <c:pt idx="8">
                  <c:v>17.084172403263</c:v>
                </c:pt>
                <c:pt idx="9">
                  <c:v>22.495448730088999</c:v>
                </c:pt>
                <c:pt idx="10">
                  <c:v>31.540010590640001</c:v>
                </c:pt>
                <c:pt idx="11">
                  <c:v>73.129534359671993</c:v>
                </c:pt>
                <c:pt idx="12">
                  <c:v>131.57131868938799</c:v>
                </c:pt>
                <c:pt idx="13">
                  <c:v>249.923662351817</c:v>
                </c:pt>
                <c:pt idx="14">
                  <c:v>331.71123883441101</c:v>
                </c:pt>
                <c:pt idx="15">
                  <c:v>434.138969306467</c:v>
                </c:pt>
                <c:pt idx="16">
                  <c:v>561.38126693439597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0-405E-9EEC-CAC00A93CD0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75+ let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List1!$B$6:$R$6</c:f>
              <c:numCache>
                <c:formatCode>General</c:formatCode>
                <c:ptCount val="17"/>
                <c:pt idx="0">
                  <c:v>2.0815818171510001</c:v>
                </c:pt>
                <c:pt idx="1">
                  <c:v>2.4285121200100002</c:v>
                </c:pt>
                <c:pt idx="2">
                  <c:v>2.6597989885820001</c:v>
                </c:pt>
                <c:pt idx="3">
                  <c:v>3.9318767657299998</c:v>
                </c:pt>
                <c:pt idx="4">
                  <c:v>6.9386060571710004</c:v>
                </c:pt>
                <c:pt idx="5">
                  <c:v>7.8637535314609996</c:v>
                </c:pt>
                <c:pt idx="6">
                  <c:v>11.448699994332999</c:v>
                </c:pt>
                <c:pt idx="7">
                  <c:v>12.026917165764001</c:v>
                </c:pt>
                <c:pt idx="8">
                  <c:v>16.190080800067001</c:v>
                </c:pt>
                <c:pt idx="9">
                  <c:v>30.9924403887</c:v>
                </c:pt>
                <c:pt idx="10">
                  <c:v>42.788070685892002</c:v>
                </c:pt>
                <c:pt idx="11">
                  <c:v>93.439894903246</c:v>
                </c:pt>
                <c:pt idx="12">
                  <c:v>149.06438679490699</c:v>
                </c:pt>
                <c:pt idx="13">
                  <c:v>279.85711097259502</c:v>
                </c:pt>
                <c:pt idx="14">
                  <c:v>349.82138871574398</c:v>
                </c:pt>
                <c:pt idx="15">
                  <c:v>438.982476550402</c:v>
                </c:pt>
                <c:pt idx="16">
                  <c:v>475.41015835055401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0-405E-9EEC-CAC00A93CD09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Celá populace ČR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List1!$B$7:$R$7</c:f>
              <c:numCache>
                <c:formatCode>General</c:formatCode>
                <c:ptCount val="17"/>
                <c:pt idx="0">
                  <c:v>10.867354085214</c:v>
                </c:pt>
                <c:pt idx="1">
                  <c:v>12.138171071963001</c:v>
                </c:pt>
                <c:pt idx="2">
                  <c:v>11.829811067825</c:v>
                </c:pt>
                <c:pt idx="3">
                  <c:v>12.474563803749</c:v>
                </c:pt>
                <c:pt idx="4">
                  <c:v>15.782425666316</c:v>
                </c:pt>
                <c:pt idx="5">
                  <c:v>24.341751841773</c:v>
                </c:pt>
                <c:pt idx="6">
                  <c:v>27.976662193576999</c:v>
                </c:pt>
                <c:pt idx="7">
                  <c:v>29.696002822708</c:v>
                </c:pt>
                <c:pt idx="8">
                  <c:v>41.292207826793003</c:v>
                </c:pt>
                <c:pt idx="9">
                  <c:v>55.523489229871998</c:v>
                </c:pt>
                <c:pt idx="10">
                  <c:v>85.639982967313998</c:v>
                </c:pt>
                <c:pt idx="11">
                  <c:v>191.42615287162101</c:v>
                </c:pt>
                <c:pt idx="12">
                  <c:v>312.30327449357202</c:v>
                </c:pt>
                <c:pt idx="13">
                  <c:v>497.431407886746</c:v>
                </c:pt>
                <c:pt idx="14">
                  <c:v>693.33345293963703</c:v>
                </c:pt>
                <c:pt idx="15">
                  <c:v>977.73481918002904</c:v>
                </c:pt>
                <c:pt idx="16">
                  <c:v>1191.02649961777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B-4442-9D6E-7DAB86DA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445264"/>
        <c:axId val="494149648"/>
      </c:lineChart>
      <c:catAx>
        <c:axId val="48844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4149648"/>
        <c:crosses val="autoZero"/>
        <c:auto val="1"/>
        <c:lblAlgn val="ctr"/>
        <c:lblOffset val="100"/>
        <c:tickLblSkip val="1"/>
        <c:noMultiLvlLbl val="0"/>
      </c:catAx>
      <c:valAx>
        <c:axId val="4941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8844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809610965008587"/>
          <c:y val="0.27545860500728103"/>
          <c:w val="0.14190389034991419"/>
          <c:h val="0.4944791082477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66975803339063E-2"/>
          <c:y val="2.4439798581526975E-2"/>
          <c:w val="0.79539090943282509"/>
          <c:h val="0.7587762916834988"/>
        </c:manualLayout>
      </c:layout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0–4 roky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List1!$B$2:$R$2</c:f>
              <c:numCache>
                <c:formatCode>General</c:formatCode>
                <c:ptCount val="17"/>
                <c:pt idx="0">
                  <c:v>6.8751300104709996</c:v>
                </c:pt>
                <c:pt idx="1">
                  <c:v>6.3462738558189997</c:v>
                </c:pt>
                <c:pt idx="2">
                  <c:v>5.1122761616319998</c:v>
                </c:pt>
                <c:pt idx="3">
                  <c:v>4.58342000698</c:v>
                </c:pt>
                <c:pt idx="4">
                  <c:v>8.8142692441939996</c:v>
                </c:pt>
                <c:pt idx="5">
                  <c:v>10.753408477916</c:v>
                </c:pt>
                <c:pt idx="6">
                  <c:v>13.573974636058001</c:v>
                </c:pt>
                <c:pt idx="7">
                  <c:v>13.573974636058001</c:v>
                </c:pt>
                <c:pt idx="8">
                  <c:v>20.801675416297002</c:v>
                </c:pt>
                <c:pt idx="9">
                  <c:v>24.327383113974999</c:v>
                </c:pt>
                <c:pt idx="10">
                  <c:v>41.955921602362999</c:v>
                </c:pt>
                <c:pt idx="11">
                  <c:v>71.571866262854996</c:v>
                </c:pt>
                <c:pt idx="12">
                  <c:v>112.470075555915</c:v>
                </c:pt>
                <c:pt idx="13">
                  <c:v>194.090208757152</c:v>
                </c:pt>
                <c:pt idx="14">
                  <c:v>318.90026125494001</c:v>
                </c:pt>
                <c:pt idx="15">
                  <c:v>459.22342762250901</c:v>
                </c:pt>
                <c:pt idx="16">
                  <c:v>620.87712556102804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30-405E-9EEC-CAC00A93CD09}"/>
            </c:ext>
          </c:extLst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5–11 let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List1!$B$3:$R$3</c:f>
              <c:numCache>
                <c:formatCode>General</c:formatCode>
                <c:ptCount val="17"/>
                <c:pt idx="0">
                  <c:v>12.377429070454999</c:v>
                </c:pt>
                <c:pt idx="1">
                  <c:v>16.378214224541001</c:v>
                </c:pt>
                <c:pt idx="2">
                  <c:v>14.502846183562999</c:v>
                </c:pt>
                <c:pt idx="3">
                  <c:v>18.003533193389</c:v>
                </c:pt>
                <c:pt idx="4">
                  <c:v>22.879490099931999</c:v>
                </c:pt>
                <c:pt idx="5">
                  <c:v>50.134838962145999</c:v>
                </c:pt>
                <c:pt idx="6">
                  <c:v>55.635918549015003</c:v>
                </c:pt>
                <c:pt idx="7">
                  <c:v>57.511286589992999</c:v>
                </c:pt>
                <c:pt idx="8">
                  <c:v>78.265359576815996</c:v>
                </c:pt>
                <c:pt idx="9">
                  <c:v>99.644555243965996</c:v>
                </c:pt>
                <c:pt idx="10">
                  <c:v>177.909914820783</c:v>
                </c:pt>
                <c:pt idx="11">
                  <c:v>401.578809841431</c:v>
                </c:pt>
                <c:pt idx="12">
                  <c:v>599.36762589658201</c:v>
                </c:pt>
                <c:pt idx="13">
                  <c:v>741.39549886665202</c:v>
                </c:pt>
                <c:pt idx="14">
                  <c:v>1430.4057171219799</c:v>
                </c:pt>
                <c:pt idx="15">
                  <c:v>2294.0752122603999</c:v>
                </c:pt>
                <c:pt idx="16">
                  <c:v>2606.26147881521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30-405E-9EEC-CAC00A93CD09}"/>
            </c:ext>
          </c:extLst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12–19 let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List1!$B$4:$R$4</c:f>
              <c:numCache>
                <c:formatCode>General</c:formatCode>
                <c:ptCount val="17"/>
                <c:pt idx="0">
                  <c:v>26.094609565334</c:v>
                </c:pt>
                <c:pt idx="1">
                  <c:v>30.839084031759</c:v>
                </c:pt>
                <c:pt idx="2">
                  <c:v>27.280728181941001</c:v>
                </c:pt>
                <c:pt idx="3">
                  <c:v>20.875687652267001</c:v>
                </c:pt>
                <c:pt idx="4">
                  <c:v>35.583558498183997</c:v>
                </c:pt>
                <c:pt idx="5">
                  <c:v>66.897089976586003</c:v>
                </c:pt>
                <c:pt idx="6">
                  <c:v>69.269327209798007</c:v>
                </c:pt>
                <c:pt idx="7">
                  <c:v>64.643464605033998</c:v>
                </c:pt>
                <c:pt idx="8">
                  <c:v>80.300230344235004</c:v>
                </c:pt>
                <c:pt idx="9">
                  <c:v>119.560756553898</c:v>
                </c:pt>
                <c:pt idx="10">
                  <c:v>200.098210621454</c:v>
                </c:pt>
                <c:pt idx="11">
                  <c:v>479.19192110887798</c:v>
                </c:pt>
                <c:pt idx="12">
                  <c:v>752.71087409825304</c:v>
                </c:pt>
                <c:pt idx="13">
                  <c:v>995.27213119420696</c:v>
                </c:pt>
                <c:pt idx="14">
                  <c:v>1498.54226022019</c:v>
                </c:pt>
                <c:pt idx="15">
                  <c:v>2001.4565536611899</c:v>
                </c:pt>
                <c:pt idx="16">
                  <c:v>2371.4069501806398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30-405E-9EEC-CAC00A93CD09}"/>
            </c:ext>
          </c:extLst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0–19 let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List1!$B$5:$R$5</c:f>
              <c:numCache>
                <c:formatCode>General</c:formatCode>
                <c:ptCount val="17"/>
                <c:pt idx="0">
                  <c:v>16.197695131324998</c:v>
                </c:pt>
                <c:pt idx="1">
                  <c:v>19.319597265574998</c:v>
                </c:pt>
                <c:pt idx="2">
                  <c:v>16.966859425271</c:v>
                </c:pt>
                <c:pt idx="3">
                  <c:v>15.654755629717</c:v>
                </c:pt>
                <c:pt idx="4">
                  <c:v>24.115562863118999</c:v>
                </c:pt>
                <c:pt idx="5">
                  <c:v>46.421327387542</c:v>
                </c:pt>
                <c:pt idx="6">
                  <c:v>50.040924064933002</c:v>
                </c:pt>
                <c:pt idx="7">
                  <c:v>48.955045061716</c:v>
                </c:pt>
                <c:pt idx="8">
                  <c:v>64.293085982161003</c:v>
                </c:pt>
                <c:pt idx="9">
                  <c:v>87.910954302139004</c:v>
                </c:pt>
                <c:pt idx="10">
                  <c:v>151.48012094882199</c:v>
                </c:pt>
                <c:pt idx="11">
                  <c:v>346.48589194327502</c:v>
                </c:pt>
                <c:pt idx="12">
                  <c:v>532.89512082892304</c:v>
                </c:pt>
                <c:pt idx="13">
                  <c:v>697.767749484094</c:v>
                </c:pt>
                <c:pt idx="14">
                  <c:v>1171.1205049699299</c:v>
                </c:pt>
                <c:pt idx="15">
                  <c:v>1711.52628890444</c:v>
                </c:pt>
                <c:pt idx="16">
                  <c:v>2007.1116025719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30-405E-9EEC-CAC00A93CD09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Celá populace ČR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List1!$B$1:$R$1</c:f>
              <c:strCache>
                <c:ptCount val="17"/>
                <c:pt idx="0">
                  <c:v>01.08 - 07.08</c:v>
                </c:pt>
                <c:pt idx="1">
                  <c:v>08.08 - 14.08</c:v>
                </c:pt>
                <c:pt idx="2">
                  <c:v>15.08 - 21.08</c:v>
                </c:pt>
                <c:pt idx="3">
                  <c:v>22.08 - 28.08</c:v>
                </c:pt>
                <c:pt idx="4">
                  <c:v>29.08 - 04.09</c:v>
                </c:pt>
                <c:pt idx="5">
                  <c:v>05.09 - 11.09</c:v>
                </c:pt>
                <c:pt idx="6">
                  <c:v>12.09 - 18.09</c:v>
                </c:pt>
                <c:pt idx="7">
                  <c:v>19.09 - 25.09</c:v>
                </c:pt>
                <c:pt idx="8">
                  <c:v>26.09 - 02.10</c:v>
                </c:pt>
                <c:pt idx="9">
                  <c:v>03.10 - 09.10</c:v>
                </c:pt>
                <c:pt idx="10">
                  <c:v>10.10 - 16.10</c:v>
                </c:pt>
                <c:pt idx="11">
                  <c:v>17.10 - 23.10</c:v>
                </c:pt>
                <c:pt idx="12">
                  <c:v>24.10 - 30.10</c:v>
                </c:pt>
                <c:pt idx="13">
                  <c:v>31.10 - 06.11</c:v>
                </c:pt>
                <c:pt idx="14">
                  <c:v>07.11 - 13.11</c:v>
                </c:pt>
                <c:pt idx="15">
                  <c:v>14.11 - 20.11</c:v>
                </c:pt>
                <c:pt idx="16">
                  <c:v>21.11 - 27.11</c:v>
                </c:pt>
              </c:strCache>
            </c:strRef>
          </c:cat>
          <c:val>
            <c:numRef>
              <c:f>List1!$B$6:$R$6</c:f>
              <c:numCache>
                <c:formatCode>General</c:formatCode>
                <c:ptCount val="17"/>
                <c:pt idx="0">
                  <c:v>10.867354085214</c:v>
                </c:pt>
                <c:pt idx="1">
                  <c:v>12.138171071963001</c:v>
                </c:pt>
                <c:pt idx="2">
                  <c:v>11.829811067825</c:v>
                </c:pt>
                <c:pt idx="3">
                  <c:v>12.474563803749</c:v>
                </c:pt>
                <c:pt idx="4">
                  <c:v>15.782425666316</c:v>
                </c:pt>
                <c:pt idx="5">
                  <c:v>24.341751841773</c:v>
                </c:pt>
                <c:pt idx="6">
                  <c:v>27.976662193576999</c:v>
                </c:pt>
                <c:pt idx="7">
                  <c:v>29.696002822708</c:v>
                </c:pt>
                <c:pt idx="8">
                  <c:v>41.292207826793003</c:v>
                </c:pt>
                <c:pt idx="9">
                  <c:v>55.523489229871998</c:v>
                </c:pt>
                <c:pt idx="10">
                  <c:v>85.639982967313998</c:v>
                </c:pt>
                <c:pt idx="11">
                  <c:v>191.42615287162101</c:v>
                </c:pt>
                <c:pt idx="12">
                  <c:v>312.30327449357202</c:v>
                </c:pt>
                <c:pt idx="13">
                  <c:v>497.431407886746</c:v>
                </c:pt>
                <c:pt idx="14">
                  <c:v>693.33345293963703</c:v>
                </c:pt>
                <c:pt idx="15">
                  <c:v>977.73481918002904</c:v>
                </c:pt>
                <c:pt idx="16">
                  <c:v>1191.02649961777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30-405E-9EEC-CAC00A93C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8445264"/>
        <c:axId val="494149648"/>
      </c:lineChart>
      <c:catAx>
        <c:axId val="48844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94149648"/>
        <c:crosses val="autoZero"/>
        <c:auto val="1"/>
        <c:lblAlgn val="ctr"/>
        <c:lblOffset val="100"/>
        <c:tickLblSkip val="1"/>
        <c:noMultiLvlLbl val="0"/>
      </c:catAx>
      <c:valAx>
        <c:axId val="49414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cs-CZ"/>
          </a:p>
        </c:txPr>
        <c:crossAx val="4884452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84380214565155387"/>
          <c:y val="0.25415522984813471"/>
          <c:w val="0.14190389034991419"/>
          <c:h val="0.50280252143989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58983667020704E-2"/>
          <c:y val="0.10271625430964779"/>
          <c:w val="0.91692139603581668"/>
          <c:h val="0.71344666460445894"/>
        </c:manualLayout>
      </c:layout>
      <c:area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cutoff100</c:v>
                </c:pt>
              </c:strCache>
            </c:strRef>
          </c:tx>
          <c:spPr>
            <a:solidFill>
              <a:srgbClr val="FFC78F"/>
            </a:solidFill>
            <a:ln>
              <a:noFill/>
            </a:ln>
            <a:effectLst/>
          </c:spP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Sheet1!$H$122:$H$309</c:f>
              <c:numCache>
                <c:formatCode>General</c:formatCode>
                <c:ptCount val="1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6-4CA2-937D-BBB2646D5F6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cutoff50</c:v>
                </c:pt>
              </c:strCache>
            </c:strRef>
          </c:tx>
          <c:spPr>
            <a:solidFill>
              <a:srgbClr val="C2FFDF"/>
            </a:solidFill>
            <a:ln>
              <a:noFill/>
            </a:ln>
            <a:effectLst/>
          </c:spP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Sheet1!$I$122:$I$309</c:f>
              <c:numCache>
                <c:formatCode>General</c:formatCode>
                <c:ptCount val="18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  <c:pt idx="168">
                  <c:v>50</c:v>
                </c:pt>
                <c:pt idx="169">
                  <c:v>50</c:v>
                </c:pt>
                <c:pt idx="170">
                  <c:v>50</c:v>
                </c:pt>
                <c:pt idx="171">
                  <c:v>50</c:v>
                </c:pt>
                <c:pt idx="172">
                  <c:v>50</c:v>
                </c:pt>
                <c:pt idx="173">
                  <c:v>50</c:v>
                </c:pt>
                <c:pt idx="174">
                  <c:v>50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147840"/>
        <c:axId val="419321824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Denní počet případů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C00000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Sheet1!$B$122:$B$309</c:f>
              <c:numCache>
                <c:formatCode>0</c:formatCode>
                <c:ptCount val="188"/>
                <c:pt idx="0">
                  <c:v>26.48158338563773</c:v>
                </c:pt>
                <c:pt idx="1">
                  <c:v>24.752898513957074</c:v>
                </c:pt>
                <c:pt idx="2">
                  <c:v>24.014703352536685</c:v>
                </c:pt>
                <c:pt idx="3">
                  <c:v>22.781263335986164</c:v>
                </c:pt>
                <c:pt idx="4">
                  <c:v>22.136510600062024</c:v>
                </c:pt>
                <c:pt idx="5">
                  <c:v>21.99634696181765</c:v>
                </c:pt>
                <c:pt idx="6">
                  <c:v>19.949957843449738</c:v>
                </c:pt>
                <c:pt idx="7">
                  <c:v>19.062254801235344</c:v>
                </c:pt>
                <c:pt idx="8">
                  <c:v>18.090453576074328</c:v>
                </c:pt>
                <c:pt idx="9">
                  <c:v>15.866523849263539</c:v>
                </c:pt>
                <c:pt idx="10">
                  <c:v>14.520952922117514</c:v>
                </c:pt>
                <c:pt idx="11">
                  <c:v>13.7734135181475</c:v>
                </c:pt>
                <c:pt idx="12">
                  <c:v>13.250135935368489</c:v>
                </c:pt>
                <c:pt idx="13">
                  <c:v>12.110138344314221</c:v>
                </c:pt>
                <c:pt idx="14">
                  <c:v>10.465551655580189</c:v>
                </c:pt>
                <c:pt idx="15">
                  <c:v>9.3255540645259192</c:v>
                </c:pt>
                <c:pt idx="16">
                  <c:v>9.0265383029379151</c:v>
                </c:pt>
                <c:pt idx="17">
                  <c:v>8.6994898137010335</c:v>
                </c:pt>
                <c:pt idx="18">
                  <c:v>8.6060473882047823</c:v>
                </c:pt>
                <c:pt idx="19">
                  <c:v>8.7462110264491582</c:v>
                </c:pt>
                <c:pt idx="20">
                  <c:v>8.2229334436701489</c:v>
                </c:pt>
                <c:pt idx="21">
                  <c:v>7.3165419163565089</c:v>
                </c:pt>
                <c:pt idx="22">
                  <c:v>7.1109685802647542</c:v>
                </c:pt>
                <c:pt idx="23">
                  <c:v>6.5503140272872447</c:v>
                </c:pt>
                <c:pt idx="24">
                  <c:v>6.4288388741421167</c:v>
                </c:pt>
                <c:pt idx="25">
                  <c:v>6.4755600868902432</c:v>
                </c:pt>
                <c:pt idx="26">
                  <c:v>6.4849043294398685</c:v>
                </c:pt>
                <c:pt idx="27">
                  <c:v>6.7932643335774978</c:v>
                </c:pt>
                <c:pt idx="28">
                  <c:v>7.2044110057610053</c:v>
                </c:pt>
                <c:pt idx="29">
                  <c:v>7.4847382822497606</c:v>
                </c:pt>
                <c:pt idx="30">
                  <c:v>8.1294910181738977</c:v>
                </c:pt>
                <c:pt idx="31">
                  <c:v>8.4378510223115288</c:v>
                </c:pt>
                <c:pt idx="32">
                  <c:v>8.9798170901897887</c:v>
                </c:pt>
                <c:pt idx="33">
                  <c:v>9.4470292176710462</c:v>
                </c:pt>
                <c:pt idx="34">
                  <c:v>9.2414558815792933</c:v>
                </c:pt>
                <c:pt idx="35">
                  <c:v>8.8116207242965352</c:v>
                </c:pt>
                <c:pt idx="36">
                  <c:v>10.15719165144256</c:v>
                </c:pt>
                <c:pt idx="37">
                  <c:v>10.932763783061448</c:v>
                </c:pt>
                <c:pt idx="38">
                  <c:v>12.054072889016469</c:v>
                </c:pt>
                <c:pt idx="39">
                  <c:v>12.34374440805485</c:v>
                </c:pt>
                <c:pt idx="40">
                  <c:v>12.717514110039856</c:v>
                </c:pt>
                <c:pt idx="41">
                  <c:v>13.792102003246752</c:v>
                </c:pt>
                <c:pt idx="42">
                  <c:v>15.773081423767286</c:v>
                </c:pt>
                <c:pt idx="43">
                  <c:v>15.595540815324409</c:v>
                </c:pt>
                <c:pt idx="44">
                  <c:v>15.371278994133405</c:v>
                </c:pt>
                <c:pt idx="45">
                  <c:v>14.969476564499521</c:v>
                </c:pt>
                <c:pt idx="46">
                  <c:v>15.343246266484529</c:v>
                </c:pt>
                <c:pt idx="47">
                  <c:v>15.044230504896523</c:v>
                </c:pt>
                <c:pt idx="48">
                  <c:v>14.801280198606268</c:v>
                </c:pt>
                <c:pt idx="49">
                  <c:v>14.595706862514515</c:v>
                </c:pt>
                <c:pt idx="50">
                  <c:v>14.324723828575387</c:v>
                </c:pt>
                <c:pt idx="51">
                  <c:v>14.081773522285131</c:v>
                </c:pt>
                <c:pt idx="52">
                  <c:v>13.586528667154996</c:v>
                </c:pt>
                <c:pt idx="53">
                  <c:v>12.913743203581983</c:v>
                </c:pt>
                <c:pt idx="54">
                  <c:v>12.586694714345105</c:v>
                </c:pt>
                <c:pt idx="55">
                  <c:v>12.390465620802974</c:v>
                </c:pt>
                <c:pt idx="56">
                  <c:v>11.969974706069843</c:v>
                </c:pt>
                <c:pt idx="57">
                  <c:v>11.58686076153521</c:v>
                </c:pt>
                <c:pt idx="58">
                  <c:v>11.642926216832961</c:v>
                </c:pt>
                <c:pt idx="59">
                  <c:v>11.166369846802079</c:v>
                </c:pt>
                <c:pt idx="60">
                  <c:v>11.072927421305826</c:v>
                </c:pt>
                <c:pt idx="61">
                  <c:v>11.035550451107326</c:v>
                </c:pt>
                <c:pt idx="62">
                  <c:v>10.605715293824568</c:v>
                </c:pt>
                <c:pt idx="63">
                  <c:v>10.44686317048094</c:v>
                </c:pt>
                <c:pt idx="64">
                  <c:v>10.596371051274943</c:v>
                </c:pt>
                <c:pt idx="65">
                  <c:v>10.203912864190684</c:v>
                </c:pt>
                <c:pt idx="66">
                  <c:v>10.549649838526816</c:v>
                </c:pt>
                <c:pt idx="67">
                  <c:v>10.914075297962199</c:v>
                </c:pt>
                <c:pt idx="68">
                  <c:v>11.185058331901329</c:v>
                </c:pt>
                <c:pt idx="69">
                  <c:v>11.371943182893832</c:v>
                </c:pt>
                <c:pt idx="70">
                  <c:v>11.577516518985584</c:v>
                </c:pt>
                <c:pt idx="71">
                  <c:v>11.680303187031463</c:v>
                </c:pt>
                <c:pt idx="72">
                  <c:v>11.923253493321717</c:v>
                </c:pt>
                <c:pt idx="73">
                  <c:v>12.334400165505224</c:v>
                </c:pt>
                <c:pt idx="74">
                  <c:v>12.222269254909721</c:v>
                </c:pt>
                <c:pt idx="75">
                  <c:v>11.951286220970593</c:v>
                </c:pt>
                <c:pt idx="76">
                  <c:v>12.353088650604473</c:v>
                </c:pt>
                <c:pt idx="77">
                  <c:v>12.726858352589479</c:v>
                </c:pt>
                <c:pt idx="78">
                  <c:v>12.624071684543605</c:v>
                </c:pt>
                <c:pt idx="79">
                  <c:v>12.399809863352599</c:v>
                </c:pt>
                <c:pt idx="80">
                  <c:v>11.951286220970593</c:v>
                </c:pt>
                <c:pt idx="81">
                  <c:v>11.87653228057359</c:v>
                </c:pt>
                <c:pt idx="82">
                  <c:v>12.156859557062345</c:v>
                </c:pt>
                <c:pt idx="83">
                  <c:v>12.119482586863846</c:v>
                </c:pt>
                <c:pt idx="84">
                  <c:v>11.633581974283336</c:v>
                </c:pt>
                <c:pt idx="85">
                  <c:v>11.988663191169092</c:v>
                </c:pt>
                <c:pt idx="86">
                  <c:v>12.418498348451852</c:v>
                </c:pt>
                <c:pt idx="87">
                  <c:v>12.521285016497727</c:v>
                </c:pt>
                <c:pt idx="88">
                  <c:v>12.511940773948101</c:v>
                </c:pt>
                <c:pt idx="89">
                  <c:v>12.268990467657849</c:v>
                </c:pt>
                <c:pt idx="90">
                  <c:v>12.549317744146602</c:v>
                </c:pt>
                <c:pt idx="91">
                  <c:v>12.951120173780486</c:v>
                </c:pt>
                <c:pt idx="92">
                  <c:v>13.100628054574489</c:v>
                </c:pt>
                <c:pt idx="93">
                  <c:v>13.978986854239254</c:v>
                </c:pt>
                <c:pt idx="94">
                  <c:v>15.156361415492027</c:v>
                </c:pt>
                <c:pt idx="95">
                  <c:v>15.838491121614664</c:v>
                </c:pt>
                <c:pt idx="96">
                  <c:v>16.38980143204255</c:v>
                </c:pt>
                <c:pt idx="97">
                  <c:v>17.810126299585573</c:v>
                </c:pt>
                <c:pt idx="98">
                  <c:v>20.538645124076123</c:v>
                </c:pt>
                <c:pt idx="99">
                  <c:v>21.65060998748152</c:v>
                </c:pt>
                <c:pt idx="100">
                  <c:v>22.706509395589162</c:v>
                </c:pt>
                <c:pt idx="101">
                  <c:v>23.977326382338184</c:v>
                </c:pt>
                <c:pt idx="102">
                  <c:v>24.388473054521693</c:v>
                </c:pt>
                <c:pt idx="103">
                  <c:v>24.351096084323192</c:v>
                </c:pt>
                <c:pt idx="104">
                  <c:v>25.276176096736084</c:v>
                </c:pt>
                <c:pt idx="105">
                  <c:v>25.03322579044583</c:v>
                </c:pt>
                <c:pt idx="106">
                  <c:v>26.360108232492603</c:v>
                </c:pt>
                <c:pt idx="107">
                  <c:v>27.640269461791252</c:v>
                </c:pt>
                <c:pt idx="108">
                  <c:v>27.630925219241629</c:v>
                </c:pt>
                <c:pt idx="109">
                  <c:v>28.10748158927251</c:v>
                </c:pt>
                <c:pt idx="110">
                  <c:v>28.584037959303398</c:v>
                </c:pt>
                <c:pt idx="111">
                  <c:v>28.481251291257514</c:v>
                </c:pt>
                <c:pt idx="112">
                  <c:v>28.845676750692899</c:v>
                </c:pt>
                <c:pt idx="113">
                  <c:v>28.845676750692899</c:v>
                </c:pt>
                <c:pt idx="114">
                  <c:v>28.163547044570262</c:v>
                </c:pt>
                <c:pt idx="115">
                  <c:v>28.789611295395147</c:v>
                </c:pt>
                <c:pt idx="116">
                  <c:v>29.845510703502789</c:v>
                </c:pt>
                <c:pt idx="117">
                  <c:v>30.424853741579554</c:v>
                </c:pt>
                <c:pt idx="118">
                  <c:v>32.218948311107582</c:v>
                </c:pt>
                <c:pt idx="119">
                  <c:v>31.078950720053317</c:v>
                </c:pt>
                <c:pt idx="120">
                  <c:v>33.0412416554746</c:v>
                </c:pt>
                <c:pt idx="121">
                  <c:v>37.124675649660794</c:v>
                </c:pt>
                <c:pt idx="122">
                  <c:v>40.096144780441605</c:v>
                </c:pt>
                <c:pt idx="123">
                  <c:v>41.385650252289878</c:v>
                </c:pt>
                <c:pt idx="124">
                  <c:v>42.030402988214014</c:v>
                </c:pt>
                <c:pt idx="125">
                  <c:v>43.263843004764531</c:v>
                </c:pt>
                <c:pt idx="126">
                  <c:v>49.225469751425393</c:v>
                </c:pt>
                <c:pt idx="127">
                  <c:v>52.16890615455732</c:v>
                </c:pt>
                <c:pt idx="128">
                  <c:v>52.83234737558071</c:v>
                </c:pt>
                <c:pt idx="129">
                  <c:v>54.598409217459867</c:v>
                </c:pt>
                <c:pt idx="130">
                  <c:v>55.663652868117133</c:v>
                </c:pt>
                <c:pt idx="131">
                  <c:v>55.831849234010392</c:v>
                </c:pt>
                <c:pt idx="132">
                  <c:v>60.859051725708731</c:v>
                </c:pt>
                <c:pt idx="133">
                  <c:v>64.550027532810674</c:v>
                </c:pt>
                <c:pt idx="134">
                  <c:v>68.764280922691626</c:v>
                </c:pt>
                <c:pt idx="135">
                  <c:v>73.894270082435838</c:v>
                </c:pt>
                <c:pt idx="136">
                  <c:v>81.061304117998347</c:v>
                </c:pt>
                <c:pt idx="137">
                  <c:v>85.658671452413927</c:v>
                </c:pt>
                <c:pt idx="138">
                  <c:v>89.947678782691881</c:v>
                </c:pt>
                <c:pt idx="139">
                  <c:v>101.06732741674584</c:v>
                </c:pt>
                <c:pt idx="140">
                  <c:v>117.35434218074251</c:v>
                </c:pt>
                <c:pt idx="141">
                  <c:v>133.98709391907531</c:v>
                </c:pt>
                <c:pt idx="142">
                  <c:v>153.63803600093703</c:v>
                </c:pt>
                <c:pt idx="143">
                  <c:v>176.55946297516758</c:v>
                </c:pt>
                <c:pt idx="144">
                  <c:v>191.49156256946861</c:v>
                </c:pt>
                <c:pt idx="145">
                  <c:v>201.23760754872768</c:v>
                </c:pt>
                <c:pt idx="146">
                  <c:v>217.59937625312133</c:v>
                </c:pt>
                <c:pt idx="147">
                  <c:v>245.98718511888256</c:v>
                </c:pt>
                <c:pt idx="148">
                  <c:v>270.01123271396892</c:v>
                </c:pt>
                <c:pt idx="149">
                  <c:v>276.664333409302</c:v>
                </c:pt>
                <c:pt idx="150">
                  <c:v>290.83020511453378</c:v>
                </c:pt>
                <c:pt idx="151">
                  <c:v>312.34065146377094</c:v>
                </c:pt>
                <c:pt idx="152">
                  <c:v>321.14292794551784</c:v>
                </c:pt>
                <c:pt idx="153">
                  <c:v>352.21253442302151</c:v>
                </c:pt>
                <c:pt idx="154">
                  <c:v>386.15082336326014</c:v>
                </c:pt>
                <c:pt idx="155">
                  <c:v>419.99566987800245</c:v>
                </c:pt>
                <c:pt idx="156">
                  <c:v>458.39116251441237</c:v>
                </c:pt>
                <c:pt idx="157">
                  <c:v>491.02125749770346</c:v>
                </c:pt>
                <c:pt idx="158">
                  <c:v>497.38468667399815</c:v>
                </c:pt>
                <c:pt idx="159">
                  <c:v>499.52451821786235</c:v>
                </c:pt>
                <c:pt idx="160">
                  <c:v>515.09202630553784</c:v>
                </c:pt>
                <c:pt idx="161">
                  <c:v>558.50537719109639</c:v>
                </c:pt>
                <c:pt idx="162">
                  <c:v>596.35890375962799</c:v>
                </c:pt>
                <c:pt idx="163">
                  <c:v>614.60820945904595</c:v>
                </c:pt>
                <c:pt idx="164">
                  <c:v>661.18925856892747</c:v>
                </c:pt>
                <c:pt idx="165">
                  <c:v>693.27738748434024</c:v>
                </c:pt>
                <c:pt idx="166">
                  <c:v>718.07700721104538</c:v>
                </c:pt>
                <c:pt idx="167">
                  <c:v>739.20433961574793</c:v>
                </c:pt>
                <c:pt idx="168">
                  <c:v>813.41631394487115</c:v>
                </c:pt>
                <c:pt idx="169">
                  <c:v>819.27515402348604</c:v>
                </c:pt>
                <c:pt idx="170">
                  <c:v>847.24247197451416</c:v>
                </c:pt>
                <c:pt idx="171">
                  <c:v>928.78967670509303</c:v>
                </c:pt>
                <c:pt idx="172">
                  <c:v>977.72547493748004</c:v>
                </c:pt>
                <c:pt idx="173">
                  <c:v>1001.955095868658</c:v>
                </c:pt>
                <c:pt idx="174">
                  <c:v>1029.6047095729989</c:v>
                </c:pt>
                <c:pt idx="175">
                  <c:v>1061.113495450335</c:v>
                </c:pt>
                <c:pt idx="176">
                  <c:v>1097.2476813897356</c:v>
                </c:pt>
                <c:pt idx="177">
                  <c:v>1231.2628080364598</c:v>
                </c:pt>
                <c:pt idx="178">
                  <c:v>1206.5753192203499</c:v>
                </c:pt>
                <c:pt idx="179" formatCode="General">
                  <c:v>1191.2</c:v>
                </c:pt>
                <c:pt idx="180" formatCode="General">
                  <c:v>1200.9000000000001</c:v>
                </c:pt>
                <c:pt idx="181" formatCode="General">
                  <c:v>1229.9000000000001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147840"/>
        <c:axId val="419321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model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Sheet1!$C$122:$C$309</c:f>
              <c:numCache>
                <c:formatCode>General</c:formatCode>
                <c:ptCount val="18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C6-4CA2-937D-BBB2646D5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0,75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Sheet1!$D$122:$D$309</c:f>
              <c:numCache>
                <c:formatCode>General</c:formatCode>
                <c:ptCount val="188"/>
                <c:pt idx="164" formatCode="0">
                  <c:v>625.06550783174396</c:v>
                </c:pt>
                <c:pt idx="165" formatCode="0">
                  <c:v>645.23307298493933</c:v>
                </c:pt>
                <c:pt idx="166" formatCode="0">
                  <c:v>663.38465111031746</c:v>
                </c:pt>
                <c:pt idx="167" formatCode="0">
                  <c:v>680.75472770979945</c:v>
                </c:pt>
                <c:pt idx="168" formatCode="0">
                  <c:v>695.42644691107682</c:v>
                </c:pt>
                <c:pt idx="169" formatCode="0">
                  <c:v>706.14084004505116</c:v>
                </c:pt>
                <c:pt idx="170" formatCode="0">
                  <c:v>712.0128895995266</c:v>
                </c:pt>
                <c:pt idx="171" formatCode="0">
                  <c:v>722.3430952000291</c:v>
                </c:pt>
                <c:pt idx="172" formatCode="0">
                  <c:v>737.68391533491433</c:v>
                </c:pt>
                <c:pt idx="173" formatCode="0">
                  <c:v>753.33903519939224</c:v>
                </c:pt>
                <c:pt idx="174" formatCode="0">
                  <c:v>767.38523978143087</c:v>
                </c:pt>
                <c:pt idx="175" formatCode="0">
                  <c:v>780.51847848227158</c:v>
                </c:pt>
                <c:pt idx="176" formatCode="0">
                  <c:v>793.67416716379751</c:v>
                </c:pt>
                <c:pt idx="177" formatCode="0">
                  <c:v>807.76527170720658</c:v>
                </c:pt>
                <c:pt idx="178" formatCode="0">
                  <c:v>823.50270816753027</c:v>
                </c:pt>
                <c:pt idx="179" formatCode="0">
                  <c:v>839.35239453127997</c:v>
                </c:pt>
                <c:pt idx="180" formatCode="0">
                  <c:v>854.65579803168964</c:v>
                </c:pt>
                <c:pt idx="181" formatCode="0">
                  <c:v>869.5700685335562</c:v>
                </c:pt>
                <c:pt idx="182" formatCode="0">
                  <c:v>884.97075528360187</c:v>
                </c:pt>
                <c:pt idx="183" formatCode="0">
                  <c:v>901.12725805004925</c:v>
                </c:pt>
                <c:pt idx="184" formatCode="0">
                  <c:v>917.89739362189198</c:v>
                </c:pt>
                <c:pt idx="185" formatCode="0">
                  <c:v>934.88454567369149</c:v>
                </c:pt>
                <c:pt idx="186" formatCode="0">
                  <c:v>951.78938112964534</c:v>
                </c:pt>
                <c:pt idx="187" formatCode="0">
                  <c:v>968.7840165083403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C6-4CA2-937D-BBB2646D5F6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0,85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Sheet1!$E$122:$E$309</c:f>
              <c:numCache>
                <c:formatCode>General</c:formatCode>
                <c:ptCount val="188"/>
                <c:pt idx="164" formatCode="0">
                  <c:v>628.59912610049571</c:v>
                </c:pt>
                <c:pt idx="165" formatCode="0">
                  <c:v>654.40911973257084</c:v>
                </c:pt>
                <c:pt idx="166" formatCode="0">
                  <c:v>679.69230838894703</c:v>
                </c:pt>
                <c:pt idx="167" formatCode="0">
                  <c:v>705.30901122679165</c:v>
                </c:pt>
                <c:pt idx="168" formatCode="0">
                  <c:v>729.91110521782127</c:v>
                </c:pt>
                <c:pt idx="169" formatCode="0">
                  <c:v>752.6287546914815</c:v>
                </c:pt>
                <c:pt idx="170" formatCode="0">
                  <c:v>772.89124186516892</c:v>
                </c:pt>
                <c:pt idx="171" formatCode="0">
                  <c:v>796.70491455629906</c:v>
                </c:pt>
                <c:pt idx="172" formatCode="0">
                  <c:v>825.65042298641424</c:v>
                </c:pt>
                <c:pt idx="173" formatCode="0">
                  <c:v>855.61366387425824</c:v>
                </c:pt>
                <c:pt idx="174" formatCode="0">
                  <c:v>885.27757168629967</c:v>
                </c:pt>
                <c:pt idx="175" formatCode="0">
                  <c:v>915.14352932450765</c:v>
                </c:pt>
                <c:pt idx="176" formatCode="0">
                  <c:v>945.90748619012379</c:v>
                </c:pt>
                <c:pt idx="177" formatCode="0">
                  <c:v>978.23545837680865</c:v>
                </c:pt>
                <c:pt idx="178" formatCode="0">
                  <c:v>1012.6437954403217</c:v>
                </c:pt>
                <c:pt idx="179" formatCode="0">
                  <c:v>1048.0773482884588</c:v>
                </c:pt>
                <c:pt idx="180" formatCode="0">
                  <c:v>1084.1095672882013</c:v>
                </c:pt>
                <c:pt idx="181" formatCode="0">
                  <c:v>1120.8751523236604</c:v>
                </c:pt>
                <c:pt idx="182" formatCode="0">
                  <c:v>1159.0625694691817</c:v>
                </c:pt>
                <c:pt idx="183" formatCode="0">
                  <c:v>1198.9262518391981</c:v>
                </c:pt>
                <c:pt idx="184" formatCode="0">
                  <c:v>1240.3838828378632</c:v>
                </c:pt>
                <c:pt idx="185" formatCode="0">
                  <c:v>1283.1735460238501</c:v>
                </c:pt>
                <c:pt idx="186" formatCode="0">
                  <c:v>1327.0931915709921</c:v>
                </c:pt>
                <c:pt idx="187" formatCode="0">
                  <c:v>1372.3373859785606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C6-4CA2-937D-BBB2646D5F6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0,95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Sheet1!$F$122:$F$309</c:f>
              <c:numCache>
                <c:formatCode>General</c:formatCode>
                <c:ptCount val="188"/>
                <c:pt idx="164" formatCode="0">
                  <c:v>632.14044288399441</c:v>
                </c:pt>
                <c:pt idx="165" formatCode="0">
                  <c:v>663.5853816680542</c:v>
                </c:pt>
                <c:pt idx="166" formatCode="0">
                  <c:v>696.01514750921831</c:v>
                </c:pt>
                <c:pt idx="167" formatCode="0">
                  <c:v>729.87847658542557</c:v>
                </c:pt>
                <c:pt idx="168" formatCode="0">
                  <c:v>764.58306188479412</c:v>
                </c:pt>
                <c:pt idx="169" formatCode="0">
                  <c:v>799.77541729252937</c:v>
                </c:pt>
                <c:pt idx="170" formatCode="0">
                  <c:v>835.24402471699068</c:v>
                </c:pt>
                <c:pt idx="171" formatCode="0">
                  <c:v>873.76073159479301</c:v>
                </c:pt>
                <c:pt idx="172" formatCode="0">
                  <c:v>917.91236027568209</c:v>
                </c:pt>
                <c:pt idx="173" formatCode="0">
                  <c:v>964.25660373682547</c:v>
                </c:pt>
                <c:pt idx="174" formatCode="0">
                  <c:v>1012.2546624417782</c:v>
                </c:pt>
                <c:pt idx="175" formatCode="0">
                  <c:v>1062.2208361201335</c:v>
                </c:pt>
                <c:pt idx="176" formatCode="0">
                  <c:v>1114.5816744049098</c:v>
                </c:pt>
                <c:pt idx="177" formatCode="0">
                  <c:v>1169.8011435636015</c:v>
                </c:pt>
                <c:pt idx="178" formatCode="0">
                  <c:v>1228.2085099795909</c:v>
                </c:pt>
                <c:pt idx="179" formatCode="0">
                  <c:v>1289.414640654335</c:v>
                </c:pt>
                <c:pt idx="180" formatCode="0">
                  <c:v>1353.307285684408</c:v>
                </c:pt>
                <c:pt idx="181" formatCode="0">
                  <c:v>1420.0884948959765</c:v>
                </c:pt>
                <c:pt idx="182" formatCode="0">
                  <c:v>1490.2596511910099</c:v>
                </c:pt>
                <c:pt idx="183" formatCode="0">
                  <c:v>1564.0976376646249</c:v>
                </c:pt>
                <c:pt idx="184" formatCode="0">
                  <c:v>1641.6772875857737</c:v>
                </c:pt>
                <c:pt idx="185" formatCode="0">
                  <c:v>1723.02105093514</c:v>
                </c:pt>
                <c:pt idx="186" formatCode="0">
                  <c:v>1808.1962776547809</c:v>
                </c:pt>
                <c:pt idx="187" formatCode="0">
                  <c:v>1897.4648841860221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4C6-4CA2-937D-BBB2646D5F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1,10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Sheet1!$A$122:$A$309</c:f>
              <c:numCache>
                <c:formatCode>m/d/yyyy</c:formatCode>
                <c:ptCount val="188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</c:numCache>
            </c:numRef>
          </c:cat>
          <c:val>
            <c:numRef>
              <c:f>Sheet1!$G$122:$G$309</c:f>
              <c:numCache>
                <c:formatCode>General</c:formatCode>
                <c:ptCount val="188"/>
                <c:pt idx="164" formatCode="0">
                  <c:v>635.67406115274616</c:v>
                </c:pt>
                <c:pt idx="165" formatCode="0">
                  <c:v>672.7614284156856</c:v>
                </c:pt>
                <c:pt idx="166" formatCode="0">
                  <c:v>712.32280478784753</c:v>
                </c:pt>
                <c:pt idx="167" formatCode="0">
                  <c:v>754.43276010241743</c:v>
                </c:pt>
                <c:pt idx="168" formatCode="0">
                  <c:v>799.41195322871181</c:v>
                </c:pt>
                <c:pt idx="169" formatCode="0">
                  <c:v>847.52053085733075</c:v>
                </c:pt>
                <c:pt idx="170" formatCode="0">
                  <c:v>899.00345783723321</c:v>
                </c:pt>
                <c:pt idx="171" formatCode="0">
                  <c:v>953.45067970035029</c:v>
                </c:pt>
                <c:pt idx="172" formatCode="0">
                  <c:v>1014.4248272413473</c:v>
                </c:pt>
                <c:pt idx="173" formatCode="0">
                  <c:v>1079.2753381139887</c:v>
                </c:pt>
                <c:pt idx="174" formatCode="0">
                  <c:v>1148.3913453168177</c:v>
                </c:pt>
                <c:pt idx="175" formatCode="0">
                  <c:v>1222.0048319835812</c:v>
                </c:pt>
                <c:pt idx="176" formatCode="0">
                  <c:v>1300.295397959761</c:v>
                </c:pt>
                <c:pt idx="177" formatCode="0">
                  <c:v>1383.4950263791038</c:v>
                </c:pt>
                <c:pt idx="178" formatCode="0">
                  <c:v>1471.8581503560426</c:v>
                </c:pt>
                <c:pt idx="179" formatCode="0">
                  <c:v>1565.8637028118608</c:v>
                </c:pt>
                <c:pt idx="180" formatCode="0">
                  <c:v>1665.9232667257872</c:v>
                </c:pt>
                <c:pt idx="181" formatCode="0">
                  <c:v>1772.4110084425752</c:v>
                </c:pt>
                <c:pt idx="182" formatCode="0">
                  <c:v>1885.6187777111329</c:v>
                </c:pt>
                <c:pt idx="183" formatCode="0">
                  <c:v>2005.9806074913733</c:v>
                </c:pt>
                <c:pt idx="184" formatCode="0">
                  <c:v>2133.952980723896</c:v>
                </c:pt>
                <c:pt idx="185" formatCode="0">
                  <c:v>2270.0746969451452</c:v>
                </c:pt>
                <c:pt idx="186" formatCode="0">
                  <c:v>2414.8920390184608</c:v>
                </c:pt>
                <c:pt idx="187" formatCode="0">
                  <c:v>2568.928839826498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4C6-4CA2-937D-BBB2646D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147840"/>
        <c:axId val="419321824"/>
      </c:lineChart>
      <c:dateAx>
        <c:axId val="417147840"/>
        <c:scaling>
          <c:orientation val="minMax"/>
          <c:min val="44440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9321824"/>
        <c:crosses val="autoZero"/>
        <c:auto val="1"/>
        <c:lblOffset val="100"/>
        <c:baseTimeUnit val="days"/>
        <c:majorUnit val="2"/>
        <c:majorTimeUnit val="days"/>
      </c:dateAx>
      <c:valAx>
        <c:axId val="419321824"/>
        <c:scaling>
          <c:orientation val="minMax"/>
          <c:max val="16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714784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244</c:v>
                </c:pt>
                <c:pt idx="1">
                  <c:v>234</c:v>
                </c:pt>
                <c:pt idx="2">
                  <c:v>247</c:v>
                </c:pt>
                <c:pt idx="3">
                  <c:v>302</c:v>
                </c:pt>
                <c:pt idx="4">
                  <c:v>302</c:v>
                </c:pt>
                <c:pt idx="5">
                  <c:v>326</c:v>
                </c:pt>
                <c:pt idx="6">
                  <c:v>316</c:v>
                </c:pt>
                <c:pt idx="7">
                  <c:v>344</c:v>
                </c:pt>
                <c:pt idx="8">
                  <c:v>333</c:v>
                </c:pt>
                <c:pt idx="9">
                  <c:v>350</c:v>
                </c:pt>
                <c:pt idx="10">
                  <c:v>425</c:v>
                </c:pt>
                <c:pt idx="11">
                  <c:v>444</c:v>
                </c:pt>
                <c:pt idx="12">
                  <c:v>470</c:v>
                </c:pt>
                <c:pt idx="13">
                  <c:v>496</c:v>
                </c:pt>
                <c:pt idx="14">
                  <c:v>527</c:v>
                </c:pt>
                <c:pt idx="15">
                  <c:v>515</c:v>
                </c:pt>
                <c:pt idx="16">
                  <c:v>541</c:v>
                </c:pt>
                <c:pt idx="17">
                  <c:v>662</c:v>
                </c:pt>
                <c:pt idx="18">
                  <c:v>725</c:v>
                </c:pt>
                <c:pt idx="19">
                  <c:v>795</c:v>
                </c:pt>
                <c:pt idx="20">
                  <c:v>838</c:v>
                </c:pt>
                <c:pt idx="21">
                  <c:v>921</c:v>
                </c:pt>
                <c:pt idx="22">
                  <c:v>929</c:v>
                </c:pt>
                <c:pt idx="23">
                  <c:v>992</c:v>
                </c:pt>
                <c:pt idx="24">
                  <c:v>1173</c:v>
                </c:pt>
                <c:pt idx="25">
                  <c:v>1294</c:v>
                </c:pt>
                <c:pt idx="26">
                  <c:v>1396</c:v>
                </c:pt>
                <c:pt idx="27">
                  <c:v>1390</c:v>
                </c:pt>
                <c:pt idx="28">
                  <c:v>1578</c:v>
                </c:pt>
                <c:pt idx="29">
                  <c:v>1597</c:v>
                </c:pt>
                <c:pt idx="30">
                  <c:v>1730</c:v>
                </c:pt>
                <c:pt idx="31">
                  <c:v>2102</c:v>
                </c:pt>
                <c:pt idx="32">
                  <c:v>2292</c:v>
                </c:pt>
                <c:pt idx="33">
                  <c:v>2494</c:v>
                </c:pt>
                <c:pt idx="34">
                  <c:v>2657</c:v>
                </c:pt>
                <c:pt idx="35">
                  <c:v>2793</c:v>
                </c:pt>
                <c:pt idx="36">
                  <c:v>2799</c:v>
                </c:pt>
                <c:pt idx="37">
                  <c:v>2950</c:v>
                </c:pt>
                <c:pt idx="38">
                  <c:v>3406</c:v>
                </c:pt>
                <c:pt idx="39">
                  <c:v>3596</c:v>
                </c:pt>
                <c:pt idx="40">
                  <c:v>3749</c:v>
                </c:pt>
                <c:pt idx="41">
                  <c:v>3882</c:v>
                </c:pt>
                <c:pt idx="42">
                  <c:v>4045</c:v>
                </c:pt>
                <c:pt idx="43">
                  <c:v>3986</c:v>
                </c:pt>
                <c:pt idx="44">
                  <c:v>4128</c:v>
                </c:pt>
                <c:pt idx="45">
                  <c:v>4775</c:v>
                </c:pt>
                <c:pt idx="46">
                  <c:v>4837</c:v>
                </c:pt>
                <c:pt idx="47">
                  <c:v>4809</c:v>
                </c:pt>
                <c:pt idx="48">
                  <c:v>5174</c:v>
                </c:pt>
                <c:pt idx="49">
                  <c:v>5299</c:v>
                </c:pt>
                <c:pt idx="50">
                  <c:v>5189</c:v>
                </c:pt>
                <c:pt idx="51">
                  <c:v>5386</c:v>
                </c:pt>
                <c:pt idx="52">
                  <c:v>5960</c:v>
                </c:pt>
                <c:pt idx="53">
                  <c:v>6066</c:v>
                </c:pt>
                <c:pt idx="54">
                  <c:v>6126</c:v>
                </c:pt>
                <c:pt idx="55">
                  <c:v>6141</c:v>
                </c:pt>
                <c:pt idx="56">
                  <c:v>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4-48BF-8683-7E89300304DA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3874.8266915745999</c:v>
                </c:pt>
                <c:pt idx="43">
                  <c:v>4000.7649631137347</c:v>
                </c:pt>
                <c:pt idx="44">
                  <c:v>4126.3636197642345</c:v>
                </c:pt>
                <c:pt idx="45">
                  <c:v>4246.851958635968</c:v>
                </c:pt>
                <c:pt idx="46">
                  <c:v>4357.7449058198672</c:v>
                </c:pt>
                <c:pt idx="47">
                  <c:v>4461.1798325185819</c:v>
                </c:pt>
                <c:pt idx="48">
                  <c:v>4561.4503701634731</c:v>
                </c:pt>
                <c:pt idx="49">
                  <c:v>4660.4655418011043</c:v>
                </c:pt>
                <c:pt idx="50">
                  <c:v>4757.6593438429773</c:v>
                </c:pt>
                <c:pt idx="51">
                  <c:v>4858.1037055510296</c:v>
                </c:pt>
                <c:pt idx="52">
                  <c:v>4955.269813729863</c:v>
                </c:pt>
                <c:pt idx="53">
                  <c:v>5037.851718867676</c:v>
                </c:pt>
                <c:pt idx="54">
                  <c:v>5112.8062867582794</c:v>
                </c:pt>
                <c:pt idx="55">
                  <c:v>5184.835706396997</c:v>
                </c:pt>
                <c:pt idx="56">
                  <c:v>5255.5396750814853</c:v>
                </c:pt>
                <c:pt idx="57">
                  <c:v>5325.598673688386</c:v>
                </c:pt>
                <c:pt idx="58">
                  <c:v>5394.5302687169542</c:v>
                </c:pt>
                <c:pt idx="59">
                  <c:v>5461.5112579097113</c:v>
                </c:pt>
                <c:pt idx="60">
                  <c:v>5523.1067654692479</c:v>
                </c:pt>
                <c:pt idx="61">
                  <c:v>5579.9682808836287</c:v>
                </c:pt>
                <c:pt idx="62">
                  <c:v>5632.7848342359175</c:v>
                </c:pt>
                <c:pt idx="63">
                  <c:v>5681.9344968879623</c:v>
                </c:pt>
                <c:pt idx="64">
                  <c:v>5726.9117901050686</c:v>
                </c:pt>
                <c:pt idx="65">
                  <c:v>5768.6191703553786</c:v>
                </c:pt>
                <c:pt idx="66">
                  <c:v>5806.331035746306</c:v>
                </c:pt>
                <c:pt idx="67">
                  <c:v>5840.2229265257092</c:v>
                </c:pt>
                <c:pt idx="68">
                  <c:v>5868.9282885581742</c:v>
                </c:pt>
                <c:pt idx="69">
                  <c:v>5893.066540476214</c:v>
                </c:pt>
                <c:pt idx="70">
                  <c:v>5913.1832379434618</c:v>
                </c:pt>
                <c:pt idx="71">
                  <c:v>5927.2707698645772</c:v>
                </c:pt>
                <c:pt idx="72">
                  <c:v>5936.7406334869083</c:v>
                </c:pt>
                <c:pt idx="73">
                  <c:v>5941.7682210099592</c:v>
                </c:pt>
                <c:pt idx="74">
                  <c:v>5941.4840299436855</c:v>
                </c:pt>
                <c:pt idx="75">
                  <c:v>5936.195389534023</c:v>
                </c:pt>
                <c:pt idx="76">
                  <c:v>5926.0593653684864</c:v>
                </c:pt>
                <c:pt idx="77">
                  <c:v>5911.4925302807633</c:v>
                </c:pt>
                <c:pt idx="78">
                  <c:v>5891.1145246271162</c:v>
                </c:pt>
                <c:pt idx="79">
                  <c:v>5866.1678405466055</c:v>
                </c:pt>
                <c:pt idx="80">
                  <c:v>5836.6640093508631</c:v>
                </c:pt>
                <c:pt idx="81">
                  <c:v>5801.8842766630705</c:v>
                </c:pt>
                <c:pt idx="82">
                  <c:v>5762.00730520045</c:v>
                </c:pt>
                <c:pt idx="83">
                  <c:v>5718.2310743467187</c:v>
                </c:pt>
                <c:pt idx="84">
                  <c:v>5670.1237920150888</c:v>
                </c:pt>
                <c:pt idx="85">
                  <c:v>5616.8306867096653</c:v>
                </c:pt>
                <c:pt idx="86">
                  <c:v>5560.4493417457879</c:v>
                </c:pt>
                <c:pt idx="87">
                  <c:v>5500.5212514270288</c:v>
                </c:pt>
                <c:pt idx="88">
                  <c:v>5434.9249047022331</c:v>
                </c:pt>
                <c:pt idx="89">
                  <c:v>5366.4713539503819</c:v>
                </c:pt>
                <c:pt idx="90">
                  <c:v>5295.1997817793708</c:v>
                </c:pt>
                <c:pt idx="91">
                  <c:v>5220.5883678919145</c:v>
                </c:pt>
                <c:pt idx="92">
                  <c:v>5141.6385683384133</c:v>
                </c:pt>
                <c:pt idx="93">
                  <c:v>5059.7844572957165</c:v>
                </c:pt>
                <c:pt idx="94">
                  <c:v>4975.64411772108</c:v>
                </c:pt>
                <c:pt idx="95">
                  <c:v>4888.9152696888123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4-48BF-8683-7E89300304DA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3883.7724957326495</c:v>
                </c:pt>
                <c:pt idx="43">
                  <c:v>4021.8651703173623</c:v>
                </c:pt>
                <c:pt idx="44">
                  <c:v>4163.0571947267426</c:v>
                </c:pt>
                <c:pt idx="45">
                  <c:v>4302.6712117083398</c:v>
                </c:pt>
                <c:pt idx="46">
                  <c:v>4436.3983667800385</c:v>
                </c:pt>
                <c:pt idx="47">
                  <c:v>4566.3664649222883</c:v>
                </c:pt>
                <c:pt idx="48">
                  <c:v>4696.922545893809</c:v>
                </c:pt>
                <c:pt idx="49">
                  <c:v>4829.8886898653509</c:v>
                </c:pt>
                <c:pt idx="50">
                  <c:v>4964.6851723175723</c:v>
                </c:pt>
                <c:pt idx="51">
                  <c:v>5106.269164907766</c:v>
                </c:pt>
                <c:pt idx="52">
                  <c:v>5248.0490617810729</c:v>
                </c:pt>
                <c:pt idx="53">
                  <c:v>5378.580127219092</c:v>
                </c:pt>
                <c:pt idx="54">
                  <c:v>5504.7041800399766</c:v>
                </c:pt>
                <c:pt idx="55">
                  <c:v>5630.9313152074355</c:v>
                </c:pt>
                <c:pt idx="56">
                  <c:v>5758.5854770970145</c:v>
                </c:pt>
                <c:pt idx="57">
                  <c:v>5887.8355049395122</c:v>
                </c:pt>
                <c:pt idx="58">
                  <c:v>6018.0363754738419</c:v>
                </c:pt>
                <c:pt idx="59">
                  <c:v>6148.1174291578554</c:v>
                </c:pt>
                <c:pt idx="60">
                  <c:v>6274.4753812746858</c:v>
                </c:pt>
                <c:pt idx="61">
                  <c:v>6397.4250467610236</c:v>
                </c:pt>
                <c:pt idx="62">
                  <c:v>6517.4063018172383</c:v>
                </c:pt>
                <c:pt idx="63">
                  <c:v>6634.4979616464334</c:v>
                </c:pt>
                <c:pt idx="64">
                  <c:v>6747.8381258254458</c:v>
                </c:pt>
                <c:pt idx="65">
                  <c:v>6858.0152150647637</c:v>
                </c:pt>
                <c:pt idx="66">
                  <c:v>6964.0475227458246</c:v>
                </c:pt>
                <c:pt idx="67">
                  <c:v>7065.8127870876542</c:v>
                </c:pt>
                <c:pt idx="68">
                  <c:v>7161.6785672445512</c:v>
                </c:pt>
                <c:pt idx="69">
                  <c:v>7251.9875202190015</c:v>
                </c:pt>
                <c:pt idx="70">
                  <c:v>7336.9974130292958</c:v>
                </c:pt>
                <c:pt idx="71">
                  <c:v>7414.4261695508631</c:v>
                </c:pt>
                <c:pt idx="72">
                  <c:v>7485.4020724328948</c:v>
                </c:pt>
                <c:pt idx="73">
                  <c:v>7549.8552017784723</c:v>
                </c:pt>
                <c:pt idx="74">
                  <c:v>7606.6812658407453</c:v>
                </c:pt>
                <c:pt idx="75">
                  <c:v>7655.9601133157576</c:v>
                </c:pt>
                <c:pt idx="76">
                  <c:v>7697.6356567036792</c:v>
                </c:pt>
                <c:pt idx="77">
                  <c:v>7731.9422521323922</c:v>
                </c:pt>
                <c:pt idx="78">
                  <c:v>7757.3172289474423</c:v>
                </c:pt>
                <c:pt idx="79">
                  <c:v>7774.8523594207982</c:v>
                </c:pt>
                <c:pt idx="80">
                  <c:v>7784.4222024789424</c:v>
                </c:pt>
                <c:pt idx="81">
                  <c:v>7785.1904771195786</c:v>
                </c:pt>
                <c:pt idx="82">
                  <c:v>7777.2303691396628</c:v>
                </c:pt>
                <c:pt idx="83">
                  <c:v>7761.6674912508715</c:v>
                </c:pt>
                <c:pt idx="84">
                  <c:v>7738.0130518590777</c:v>
                </c:pt>
                <c:pt idx="85">
                  <c:v>7705.3756244397246</c:v>
                </c:pt>
                <c:pt idx="86">
                  <c:v>7665.8362387460747</c:v>
                </c:pt>
                <c:pt idx="87">
                  <c:v>7618.9391382218619</c:v>
                </c:pt>
                <c:pt idx="88">
                  <c:v>7562.5763308956848</c:v>
                </c:pt>
                <c:pt idx="89">
                  <c:v>7499.6033427889088</c:v>
                </c:pt>
                <c:pt idx="90">
                  <c:v>7430.1080738058808</c:v>
                </c:pt>
                <c:pt idx="91">
                  <c:v>7353.6387736028464</c:v>
                </c:pt>
                <c:pt idx="92">
                  <c:v>7269.1761846328609</c:v>
                </c:pt>
                <c:pt idx="93">
                  <c:v>7178.3251169050318</c:v>
                </c:pt>
                <c:pt idx="94">
                  <c:v>7081.8141108436257</c:v>
                </c:pt>
                <c:pt idx="95">
                  <c:v>6979.463472041527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04-48BF-8683-7E89300304DA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3892.7752822914986</c:v>
                </c:pt>
                <c:pt idx="43">
                  <c:v>4043.1687347470602</c:v>
                </c:pt>
                <c:pt idx="44">
                  <c:v>4200.2470000448029</c:v>
                </c:pt>
                <c:pt idx="45">
                  <c:v>4359.4916428298739</c:v>
                </c:pt>
                <c:pt idx="46">
                  <c:v>4516.8426085193496</c:v>
                </c:pt>
                <c:pt idx="47">
                  <c:v>4674.4950136332509</c:v>
                </c:pt>
                <c:pt idx="48">
                  <c:v>4836.9296358195497</c:v>
                </c:pt>
                <c:pt idx="49">
                  <c:v>5005.9629248299843</c:v>
                </c:pt>
                <c:pt idx="50">
                  <c:v>5181.0823628909493</c:v>
                </c:pt>
                <c:pt idx="51">
                  <c:v>5367.2087561997487</c:v>
                </c:pt>
                <c:pt idx="52">
                  <c:v>5557.7622339853697</c:v>
                </c:pt>
                <c:pt idx="53">
                  <c:v>5741.2274125797849</c:v>
                </c:pt>
                <c:pt idx="54">
                  <c:v>5924.3916908957708</c:v>
                </c:pt>
                <c:pt idx="55">
                  <c:v>6111.6242528419061</c:v>
                </c:pt>
                <c:pt idx="56">
                  <c:v>6304.0139361848651</c:v>
                </c:pt>
                <c:pt idx="57">
                  <c:v>6501.2446122618312</c:v>
                </c:pt>
                <c:pt idx="58">
                  <c:v>6702.522830665479</c:v>
                </c:pt>
                <c:pt idx="59">
                  <c:v>6906.5301863113764</c:v>
                </c:pt>
                <c:pt idx="60">
                  <c:v>7109.4791726113908</c:v>
                </c:pt>
                <c:pt idx="61">
                  <c:v>7311.3153925703828</c:v>
                </c:pt>
                <c:pt idx="62">
                  <c:v>7512.1806540221532</c:v>
                </c:pt>
                <c:pt idx="63">
                  <c:v>7711.7892970140019</c:v>
                </c:pt>
                <c:pt idx="64">
                  <c:v>7908.8414601342902</c:v>
                </c:pt>
                <c:pt idx="65">
                  <c:v>8103.5161819879368</c:v>
                </c:pt>
                <c:pt idx="66">
                  <c:v>8294.4674585003886</c:v>
                </c:pt>
                <c:pt idx="67">
                  <c:v>8481.1526524327164</c:v>
                </c:pt>
                <c:pt idx="68">
                  <c:v>8661.5385703678348</c:v>
                </c:pt>
                <c:pt idx="69">
                  <c:v>8835.5454934832705</c:v>
                </c:pt>
                <c:pt idx="70">
                  <c:v>9002.9890621874674</c:v>
                </c:pt>
                <c:pt idx="71">
                  <c:v>9161.1516483523137</c:v>
                </c:pt>
                <c:pt idx="72">
                  <c:v>9310.7132913458518</c:v>
                </c:pt>
                <c:pt idx="73">
                  <c:v>9451.1919071894808</c:v>
                </c:pt>
                <c:pt idx="74">
                  <c:v>9581.0814534073252</c:v>
                </c:pt>
                <c:pt idx="75">
                  <c:v>9700.0694388859683</c:v>
                </c:pt>
                <c:pt idx="76">
                  <c:v>9807.726184872894</c:v>
                </c:pt>
                <c:pt idx="77">
                  <c:v>9903.9501133799276</c:v>
                </c:pt>
                <c:pt idx="78">
                  <c:v>9986.8513187595854</c:v>
                </c:pt>
                <c:pt idx="79">
                  <c:v>10057.236771960852</c:v>
                </c:pt>
                <c:pt idx="80">
                  <c:v>10114.72246934113</c:v>
                </c:pt>
                <c:pt idx="81">
                  <c:v>10158.247083233073</c:v>
                </c:pt>
                <c:pt idx="82">
                  <c:v>10187.686256884106</c:v>
                </c:pt>
                <c:pt idx="83">
                  <c:v>10204.017835551913</c:v>
                </c:pt>
                <c:pt idx="84">
                  <c:v>10206.638131698186</c:v>
                </c:pt>
                <c:pt idx="85">
                  <c:v>10194.579248587941</c:v>
                </c:pt>
                <c:pt idx="86">
                  <c:v>10169.884223290057</c:v>
                </c:pt>
                <c:pt idx="87">
                  <c:v>10132.096963673484</c:v>
                </c:pt>
                <c:pt idx="88">
                  <c:v>10079.137980044041</c:v>
                </c:pt>
                <c:pt idx="89">
                  <c:v>10013.939924979448</c:v>
                </c:pt>
                <c:pt idx="90">
                  <c:v>9936.6889466502089</c:v>
                </c:pt>
                <c:pt idx="91">
                  <c:v>9847.0688784891026</c:v>
                </c:pt>
                <c:pt idx="92">
                  <c:v>9744.1194406107588</c:v>
                </c:pt>
                <c:pt idx="93">
                  <c:v>9629.7096549604648</c:v>
                </c:pt>
                <c:pt idx="94">
                  <c:v>9504.7837788229681</c:v>
                </c:pt>
                <c:pt idx="95">
                  <c:v>9369.4003694873336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04-48BF-8683-7E89300304DA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04-48BF-8683-7E893003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>
            <a:solidFill>
              <a:srgbClr val="000000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1743527347279E-2"/>
          <c:y val="3.1245307675528175E-2"/>
          <c:w val="0.73928602709714164"/>
          <c:h val="0.77635602480605292"/>
        </c:manualLayout>
      </c:layout>
      <c:barChart>
        <c:barDir val="col"/>
        <c:grouping val="clustered"/>
        <c:varyColors val="0"/>
        <c:ser>
          <c:idx val="5"/>
          <c:order val="5"/>
          <c:tx>
            <c:v>reálná hodnota</c:v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_-* #\ ##0_-;\-* #\ ##0_-;_-* &quot;&quot;??_-;_-@_-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Sheet1!$B$7:$CS$7</c:f>
              <c:numCache>
                <c:formatCode>General</c:formatCode>
                <c:ptCount val="96"/>
                <c:pt idx="0">
                  <c:v>45</c:v>
                </c:pt>
                <c:pt idx="1">
                  <c:v>44</c:v>
                </c:pt>
                <c:pt idx="2">
                  <c:v>52</c:v>
                </c:pt>
                <c:pt idx="3">
                  <c:v>58</c:v>
                </c:pt>
                <c:pt idx="4">
                  <c:v>72</c:v>
                </c:pt>
                <c:pt idx="5">
                  <c:v>86</c:v>
                </c:pt>
                <c:pt idx="6">
                  <c:v>75</c:v>
                </c:pt>
                <c:pt idx="7">
                  <c:v>78</c:v>
                </c:pt>
                <c:pt idx="8">
                  <c:v>77</c:v>
                </c:pt>
                <c:pt idx="9">
                  <c:v>77</c:v>
                </c:pt>
                <c:pt idx="10">
                  <c:v>99</c:v>
                </c:pt>
                <c:pt idx="11">
                  <c:v>113</c:v>
                </c:pt>
                <c:pt idx="12">
                  <c:v>114</c:v>
                </c:pt>
                <c:pt idx="13">
                  <c:v>116</c:v>
                </c:pt>
                <c:pt idx="14">
                  <c:v>115</c:v>
                </c:pt>
                <c:pt idx="15">
                  <c:v>112</c:v>
                </c:pt>
                <c:pt idx="16">
                  <c:v>116</c:v>
                </c:pt>
                <c:pt idx="17">
                  <c:v>133</c:v>
                </c:pt>
                <c:pt idx="18">
                  <c:v>146</c:v>
                </c:pt>
                <c:pt idx="19">
                  <c:v>138</c:v>
                </c:pt>
                <c:pt idx="20">
                  <c:v>142</c:v>
                </c:pt>
                <c:pt idx="21">
                  <c:v>153</c:v>
                </c:pt>
                <c:pt idx="22">
                  <c:v>151</c:v>
                </c:pt>
                <c:pt idx="23">
                  <c:v>163</c:v>
                </c:pt>
                <c:pt idx="24">
                  <c:v>171</c:v>
                </c:pt>
                <c:pt idx="25">
                  <c:v>193</c:v>
                </c:pt>
                <c:pt idx="26">
                  <c:v>215</c:v>
                </c:pt>
                <c:pt idx="27">
                  <c:v>209</c:v>
                </c:pt>
                <c:pt idx="28">
                  <c:v>233</c:v>
                </c:pt>
                <c:pt idx="29">
                  <c:v>238</c:v>
                </c:pt>
                <c:pt idx="30">
                  <c:v>267</c:v>
                </c:pt>
                <c:pt idx="31">
                  <c:v>311</c:v>
                </c:pt>
                <c:pt idx="32">
                  <c:v>318</c:v>
                </c:pt>
                <c:pt idx="33">
                  <c:v>345</c:v>
                </c:pt>
                <c:pt idx="34">
                  <c:v>345</c:v>
                </c:pt>
                <c:pt idx="35">
                  <c:v>384</c:v>
                </c:pt>
                <c:pt idx="36">
                  <c:v>389</c:v>
                </c:pt>
                <c:pt idx="37">
                  <c:v>424</c:v>
                </c:pt>
                <c:pt idx="38">
                  <c:v>471</c:v>
                </c:pt>
                <c:pt idx="39">
                  <c:v>487</c:v>
                </c:pt>
                <c:pt idx="40">
                  <c:v>511</c:v>
                </c:pt>
                <c:pt idx="41">
                  <c:v>519</c:v>
                </c:pt>
                <c:pt idx="42">
                  <c:v>527</c:v>
                </c:pt>
                <c:pt idx="43">
                  <c:v>561</c:v>
                </c:pt>
                <c:pt idx="44">
                  <c:v>601</c:v>
                </c:pt>
                <c:pt idx="45">
                  <c:v>644</c:v>
                </c:pt>
                <c:pt idx="46">
                  <c:v>650</c:v>
                </c:pt>
                <c:pt idx="47">
                  <c:v>690</c:v>
                </c:pt>
                <c:pt idx="48">
                  <c:v>715</c:v>
                </c:pt>
                <c:pt idx="49">
                  <c:v>744</c:v>
                </c:pt>
                <c:pt idx="50">
                  <c:v>752</c:v>
                </c:pt>
                <c:pt idx="51">
                  <c:v>778</c:v>
                </c:pt>
                <c:pt idx="52">
                  <c:v>812</c:v>
                </c:pt>
                <c:pt idx="53">
                  <c:v>855</c:v>
                </c:pt>
                <c:pt idx="54">
                  <c:v>859</c:v>
                </c:pt>
                <c:pt idx="55">
                  <c:v>883</c:v>
                </c:pt>
                <c:pt idx="56">
                  <c:v>906</c:v>
                </c:pt>
                <c:pt idx="57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003144"/>
        <c:axId val="298003536"/>
      </c:barChart>
      <c:lineChart>
        <c:grouping val="standard"/>
        <c:varyColors val="0"/>
        <c:ser>
          <c:idx val="3"/>
          <c:order val="0"/>
          <c:tx>
            <c:v>sc.0</c:v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Sheet1!$B$2:$CS$2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65-47FE-992B-BE219CBF8B15}"/>
            </c:ext>
          </c:extLst>
        </c:ser>
        <c:ser>
          <c:idx val="2"/>
          <c:order val="1"/>
          <c:tx>
            <c:v>sc.1</c:v>
          </c:tx>
          <c:spPr>
            <a:ln w="28575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Sheet1!$B$3:$CS$3</c:f>
              <c:numCache>
                <c:formatCode>General</c:formatCode>
                <c:ptCount val="96"/>
                <c:pt idx="42">
                  <c:v>538.34653645065316</c:v>
                </c:pt>
                <c:pt idx="43">
                  <c:v>566.3775340375945</c:v>
                </c:pt>
                <c:pt idx="44">
                  <c:v>593.53728122139341</c:v>
                </c:pt>
                <c:pt idx="45">
                  <c:v>619.29628634537175</c:v>
                </c:pt>
                <c:pt idx="46">
                  <c:v>644.79770503473469</c:v>
                </c:pt>
                <c:pt idx="47">
                  <c:v>670.44258291493816</c:v>
                </c:pt>
                <c:pt idx="48">
                  <c:v>695.53842156704866</c:v>
                </c:pt>
                <c:pt idx="49">
                  <c:v>719.85190196455505</c:v>
                </c:pt>
                <c:pt idx="50">
                  <c:v>742.00043602806977</c:v>
                </c:pt>
                <c:pt idx="51">
                  <c:v>763.64898141441938</c:v>
                </c:pt>
                <c:pt idx="52">
                  <c:v>784.57780034781422</c:v>
                </c:pt>
                <c:pt idx="53">
                  <c:v>805.25814425479871</c:v>
                </c:pt>
                <c:pt idx="54">
                  <c:v>824.18597696438064</c:v>
                </c:pt>
                <c:pt idx="55">
                  <c:v>842.13561239532044</c:v>
                </c:pt>
                <c:pt idx="56">
                  <c:v>859.80376950117602</c:v>
                </c:pt>
                <c:pt idx="57">
                  <c:v>876.3469461229945</c:v>
                </c:pt>
                <c:pt idx="58">
                  <c:v>891.94882551208582</c:v>
                </c:pt>
                <c:pt idx="59">
                  <c:v>906.52036102609327</c:v>
                </c:pt>
                <c:pt idx="60">
                  <c:v>920.58325715208446</c:v>
                </c:pt>
                <c:pt idx="61">
                  <c:v>933.55536588028576</c:v>
                </c:pt>
                <c:pt idx="62">
                  <c:v>945.42822341929059</c:v>
                </c:pt>
                <c:pt idx="63">
                  <c:v>956.48680799755061</c:v>
                </c:pt>
                <c:pt idx="64">
                  <c:v>966.9125289324586</c:v>
                </c:pt>
                <c:pt idx="65">
                  <c:v>976.23302503778336</c:v>
                </c:pt>
                <c:pt idx="66">
                  <c:v>984.51664838935426</c:v>
                </c:pt>
                <c:pt idx="67">
                  <c:v>991.93928923474482</c:v>
                </c:pt>
                <c:pt idx="68">
                  <c:v>998.55810901371024</c:v>
                </c:pt>
                <c:pt idx="69">
                  <c:v>1004.3210934838614</c:v>
                </c:pt>
                <c:pt idx="70">
                  <c:v>1009.1809084903009</c:v>
                </c:pt>
                <c:pt idx="71">
                  <c:v>1013.2878832646476</c:v>
                </c:pt>
                <c:pt idx="72">
                  <c:v>1016.4748329969788</c:v>
                </c:pt>
                <c:pt idx="73">
                  <c:v>1018.758024779135</c:v>
                </c:pt>
                <c:pt idx="74">
                  <c:v>1020.0411942973701</c:v>
                </c:pt>
                <c:pt idx="75">
                  <c:v>1020.4768913088465</c:v>
                </c:pt>
                <c:pt idx="76">
                  <c:v>1020.0732762357502</c:v>
                </c:pt>
                <c:pt idx="77">
                  <c:v>1018.8275369639043</c:v>
                </c:pt>
                <c:pt idx="78">
                  <c:v>1016.7053489876226</c:v>
                </c:pt>
                <c:pt idx="79">
                  <c:v>1013.683679369954</c:v>
                </c:pt>
                <c:pt idx="80">
                  <c:v>1009.8145291756862</c:v>
                </c:pt>
                <c:pt idx="81">
                  <c:v>1005.1240476885006</c:v>
                </c:pt>
                <c:pt idx="82">
                  <c:v>999.6221568242205</c:v>
                </c:pt>
                <c:pt idx="83">
                  <c:v>993.31067810810487</c:v>
                </c:pt>
                <c:pt idx="84">
                  <c:v>986.2174100277025</c:v>
                </c:pt>
                <c:pt idx="85">
                  <c:v>978.36798305022171</c:v>
                </c:pt>
                <c:pt idx="86">
                  <c:v>969.78903810151746</c:v>
                </c:pt>
                <c:pt idx="87">
                  <c:v>960.5030380806902</c:v>
                </c:pt>
                <c:pt idx="88">
                  <c:v>950.54002594936981</c:v>
                </c:pt>
                <c:pt idx="89">
                  <c:v>939.92643156297208</c:v>
                </c:pt>
                <c:pt idx="90">
                  <c:v>928.68679284497784</c:v>
                </c:pt>
                <c:pt idx="91">
                  <c:v>916.85197503342897</c:v>
                </c:pt>
                <c:pt idx="92">
                  <c:v>904.45639301939104</c:v>
                </c:pt>
                <c:pt idx="93">
                  <c:v>891.53295792184622</c:v>
                </c:pt>
                <c:pt idx="94">
                  <c:v>878.11396244792013</c:v>
                </c:pt>
                <c:pt idx="95">
                  <c:v>864.2330139271545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65-47FE-992B-BE219CBF8B15}"/>
            </c:ext>
          </c:extLst>
        </c:ser>
        <c:ser>
          <c:idx val="1"/>
          <c:order val="2"/>
          <c:tx>
            <c:v>sc.2</c:v>
          </c:tx>
          <c:spPr>
            <a:ln w="285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Sheet1!$B$4:$CS$4</c:f>
              <c:numCache>
                <c:formatCode>General</c:formatCode>
                <c:ptCount val="96"/>
                <c:pt idx="42">
                  <c:v>539.42795017618585</c:v>
                </c:pt>
                <c:pt idx="43">
                  <c:v>568.97315736335486</c:v>
                </c:pt>
                <c:pt idx="44">
                  <c:v>598.1315041085453</c:v>
                </c:pt>
                <c:pt idx="45">
                  <c:v>626.41969743022628</c:v>
                </c:pt>
                <c:pt idx="46">
                  <c:v>655.01089073764501</c:v>
                </c:pt>
                <c:pt idx="47">
                  <c:v>684.35382358599531</c:v>
                </c:pt>
                <c:pt idx="48">
                  <c:v>713.76435200672961</c:v>
                </c:pt>
                <c:pt idx="49">
                  <c:v>743.03004175543219</c:v>
                </c:pt>
                <c:pt idx="50">
                  <c:v>770.766517488506</c:v>
                </c:pt>
                <c:pt idx="51">
                  <c:v>798.64187711591785</c:v>
                </c:pt>
                <c:pt idx="52">
                  <c:v>826.42985741506754</c:v>
                </c:pt>
                <c:pt idx="53">
                  <c:v>854.58263757347913</c:v>
                </c:pt>
                <c:pt idx="54">
                  <c:v>881.58054805199367</c:v>
                </c:pt>
                <c:pt idx="55">
                  <c:v>908.16769807312016</c:v>
                </c:pt>
                <c:pt idx="56">
                  <c:v>935.01565076027282</c:v>
                </c:pt>
                <c:pt idx="57">
                  <c:v>961.24569155628285</c:v>
                </c:pt>
                <c:pt idx="58">
                  <c:v>987.00108213151634</c:v>
                </c:pt>
                <c:pt idx="59">
                  <c:v>1012.1308299236841</c:v>
                </c:pt>
                <c:pt idx="60">
                  <c:v>1037.1199403648313</c:v>
                </c:pt>
                <c:pt idx="61">
                  <c:v>1061.3245002309607</c:v>
                </c:pt>
                <c:pt idx="62">
                  <c:v>1084.6898012894042</c:v>
                </c:pt>
                <c:pt idx="63">
                  <c:v>1107.4567573587524</c:v>
                </c:pt>
                <c:pt idx="64">
                  <c:v>1129.7496142613702</c:v>
                </c:pt>
                <c:pt idx="65">
                  <c:v>1151.0393588208663</c:v>
                </c:pt>
                <c:pt idx="66">
                  <c:v>1171.3422472676352</c:v>
                </c:pt>
                <c:pt idx="67">
                  <c:v>1190.7882001243631</c:v>
                </c:pt>
                <c:pt idx="68">
                  <c:v>1209.3825298062034</c:v>
                </c:pt>
                <c:pt idx="69">
                  <c:v>1227.0219736038248</c:v>
                </c:pt>
                <c:pt idx="70">
                  <c:v>1243.6064356066204</c:v>
                </c:pt>
                <c:pt idx="71">
                  <c:v>1259.2345301756518</c:v>
                </c:pt>
                <c:pt idx="72">
                  <c:v>1273.6862264634728</c:v>
                </c:pt>
                <c:pt idx="73">
                  <c:v>1286.9321870926633</c:v>
                </c:pt>
                <c:pt idx="74">
                  <c:v>1298.8300724689871</c:v>
                </c:pt>
                <c:pt idx="75">
                  <c:v>1309.4916527318251</c:v>
                </c:pt>
                <c:pt idx="76">
                  <c:v>1318.8845836412895</c:v>
                </c:pt>
                <c:pt idx="77">
                  <c:v>1326.9681222485583</c:v>
                </c:pt>
                <c:pt idx="78">
                  <c:v>1333.6690666647505</c:v>
                </c:pt>
                <c:pt idx="79">
                  <c:v>1338.930546977155</c:v>
                </c:pt>
                <c:pt idx="80">
                  <c:v>1342.7774565222339</c:v>
                </c:pt>
                <c:pt idx="81">
                  <c:v>1345.2098877066833</c:v>
                </c:pt>
                <c:pt idx="82">
                  <c:v>1346.2151346762907</c:v>
                </c:pt>
                <c:pt idx="83">
                  <c:v>1345.7758817215599</c:v>
                </c:pt>
                <c:pt idx="84">
                  <c:v>1343.904277604388</c:v>
                </c:pt>
                <c:pt idx="85">
                  <c:v>1340.613916579005</c:v>
                </c:pt>
                <c:pt idx="86">
                  <c:v>1335.9229836655982</c:v>
                </c:pt>
                <c:pt idx="87">
                  <c:v>1329.8490735910939</c:v>
                </c:pt>
                <c:pt idx="88">
                  <c:v>1322.4208701280554</c:v>
                </c:pt>
                <c:pt idx="89">
                  <c:v>1313.6668531908967</c:v>
                </c:pt>
                <c:pt idx="90">
                  <c:v>1303.6168668083906</c:v>
                </c:pt>
                <c:pt idx="91">
                  <c:v>1292.3102075588404</c:v>
                </c:pt>
                <c:pt idx="92">
                  <c:v>1279.7927303310021</c:v>
                </c:pt>
                <c:pt idx="93">
                  <c:v>1266.1116307990249</c:v>
                </c:pt>
                <c:pt idx="94">
                  <c:v>1251.3161224681357</c:v>
                </c:pt>
                <c:pt idx="95">
                  <c:v>1235.4590754803744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65-47FE-992B-BE219CBF8B15}"/>
            </c:ext>
          </c:extLst>
        </c:ser>
        <c:ser>
          <c:idx val="0"/>
          <c:order val="3"/>
          <c:tx>
            <c:v>sc.3</c:v>
          </c:tx>
          <c:spPr>
            <a:ln w="28575">
              <a:solidFill>
                <a:srgbClr val="690923"/>
              </a:solidFill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Sheet1!$B$5:$CS$5</c:f>
              <c:numCache>
                <c:formatCode>General</c:formatCode>
                <c:ptCount val="96"/>
                <c:pt idx="42">
                  <c:v>540.51549826427538</c:v>
                </c:pt>
                <c:pt idx="43">
                  <c:v>571.5910858627758</c:v>
                </c:pt>
                <c:pt idx="44">
                  <c:v>602.78128618527444</c:v>
                </c:pt>
                <c:pt idx="45">
                  <c:v>633.65767568492367</c:v>
                </c:pt>
                <c:pt idx="46">
                  <c:v>665.43341592890374</c:v>
                </c:pt>
                <c:pt idx="47">
                  <c:v>698.61618345308102</c:v>
                </c:pt>
                <c:pt idx="48">
                  <c:v>732.54225933768271</c:v>
                </c:pt>
                <c:pt idx="49">
                  <c:v>767.03291820809523</c:v>
                </c:pt>
                <c:pt idx="50">
                  <c:v>800.71516712438824</c:v>
                </c:pt>
                <c:pt idx="51">
                  <c:v>835.27358124687066</c:v>
                </c:pt>
                <c:pt idx="52">
                  <c:v>870.48853065666231</c:v>
                </c:pt>
                <c:pt idx="53">
                  <c:v>906.80570036789447</c:v>
                </c:pt>
                <c:pt idx="54">
                  <c:v>942.70150185963507</c:v>
                </c:pt>
                <c:pt idx="55">
                  <c:v>978.9003239243392</c:v>
                </c:pt>
                <c:pt idx="56">
                  <c:v>1016.0577294254427</c:v>
                </c:pt>
                <c:pt idx="57">
                  <c:v>1053.2672304785012</c:v>
                </c:pt>
                <c:pt idx="58">
                  <c:v>1090.637222738329</c:v>
                </c:pt>
                <c:pt idx="59">
                  <c:v>1127.9581155742762</c:v>
                </c:pt>
                <c:pt idx="60">
                  <c:v>1165.6791847393633</c:v>
                </c:pt>
                <c:pt idx="61">
                  <c:v>1203.0930349235341</c:v>
                </c:pt>
                <c:pt idx="62">
                  <c:v>1240.0942579410014</c:v>
                </c:pt>
                <c:pt idx="63">
                  <c:v>1276.8724773822505</c:v>
                </c:pt>
                <c:pt idx="64">
                  <c:v>1313.4847162796664</c:v>
                </c:pt>
                <c:pt idx="65">
                  <c:v>1349.3326589612561</c:v>
                </c:pt>
                <c:pt idx="66">
                  <c:v>1384.3653204047293</c:v>
                </c:pt>
                <c:pt idx="67">
                  <c:v>1418.648935416436</c:v>
                </c:pt>
                <c:pt idx="68">
                  <c:v>1452.1168655310275</c:v>
                </c:pt>
                <c:pt idx="69">
                  <c:v>1484.5923372331545</c:v>
                </c:pt>
                <c:pt idx="70">
                  <c:v>1515.8983249539224</c:v>
                </c:pt>
                <c:pt idx="71">
                  <c:v>1546.0559322987924</c:v>
                </c:pt>
                <c:pt idx="72">
                  <c:v>1574.7652533883713</c:v>
                </c:pt>
                <c:pt idx="73">
                  <c:v>1601.9234507262049</c:v>
                </c:pt>
                <c:pt idx="74">
                  <c:v>1627.313656451023</c:v>
                </c:pt>
                <c:pt idx="75">
                  <c:v>1650.9782259636629</c:v>
                </c:pt>
                <c:pt idx="76">
                  <c:v>1672.8158770640275</c:v>
                </c:pt>
                <c:pt idx="77">
                  <c:v>1692.7200867042798</c:v>
                </c:pt>
                <c:pt idx="78">
                  <c:v>1710.5518765775907</c:v>
                </c:pt>
                <c:pt idx="79">
                  <c:v>1726.1949688739619</c:v>
                </c:pt>
                <c:pt idx="80">
                  <c:v>1739.6232706404064</c:v>
                </c:pt>
                <c:pt idx="81">
                  <c:v>1750.7889331175338</c:v>
                </c:pt>
                <c:pt idx="82">
                  <c:v>1759.6370090297041</c:v>
                </c:pt>
                <c:pt idx="83">
                  <c:v>1766.1139568243143</c:v>
                </c:pt>
                <c:pt idx="84">
                  <c:v>1770.2019250764154</c:v>
                </c:pt>
                <c:pt idx="85">
                  <c:v>1771.8910267806193</c:v>
                </c:pt>
                <c:pt idx="86">
                  <c:v>1771.1825775644397</c:v>
                </c:pt>
                <c:pt idx="87">
                  <c:v>1768.0840056424856</c:v>
                </c:pt>
                <c:pt idx="88">
                  <c:v>1762.6204862582392</c:v>
                </c:pt>
                <c:pt idx="89">
                  <c:v>1754.823532372196</c:v>
                </c:pt>
                <c:pt idx="90">
                  <c:v>1744.7323500935113</c:v>
                </c:pt>
                <c:pt idx="91">
                  <c:v>1732.4017006102067</c:v>
                </c:pt>
                <c:pt idx="92">
                  <c:v>1717.8987505964114</c:v>
                </c:pt>
                <c:pt idx="93">
                  <c:v>1701.2975179488428</c:v>
                </c:pt>
                <c:pt idx="94">
                  <c:v>1682.6791354108339</c:v>
                </c:pt>
                <c:pt idx="95">
                  <c:v>1662.1330535980026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C65-47FE-992B-BE219CBF8B15}"/>
            </c:ext>
          </c:extLst>
        </c:ser>
        <c:ser>
          <c:idx val="4"/>
          <c:order val="4"/>
          <c:tx>
            <c:v>maximum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Sheet1!$B$1:$CS$1</c:f>
              <c:numCache>
                <c:formatCode>m/d/yyyy</c:formatCode>
                <c:ptCount val="96"/>
                <c:pt idx="0">
                  <c:v>44470</c:v>
                </c:pt>
                <c:pt idx="1">
                  <c:v>44471</c:v>
                </c:pt>
                <c:pt idx="2">
                  <c:v>44472</c:v>
                </c:pt>
                <c:pt idx="3">
                  <c:v>44473</c:v>
                </c:pt>
                <c:pt idx="4">
                  <c:v>44474</c:v>
                </c:pt>
                <c:pt idx="5">
                  <c:v>44475</c:v>
                </c:pt>
                <c:pt idx="6">
                  <c:v>44476</c:v>
                </c:pt>
                <c:pt idx="7">
                  <c:v>44477</c:v>
                </c:pt>
                <c:pt idx="8">
                  <c:v>44478</c:v>
                </c:pt>
                <c:pt idx="9">
                  <c:v>44479</c:v>
                </c:pt>
                <c:pt idx="10">
                  <c:v>44480</c:v>
                </c:pt>
                <c:pt idx="11">
                  <c:v>44481</c:v>
                </c:pt>
                <c:pt idx="12">
                  <c:v>44482</c:v>
                </c:pt>
                <c:pt idx="13">
                  <c:v>44483</c:v>
                </c:pt>
                <c:pt idx="14">
                  <c:v>44484</c:v>
                </c:pt>
                <c:pt idx="15">
                  <c:v>44485</c:v>
                </c:pt>
                <c:pt idx="16">
                  <c:v>44486</c:v>
                </c:pt>
                <c:pt idx="17">
                  <c:v>44487</c:v>
                </c:pt>
                <c:pt idx="18">
                  <c:v>44488</c:v>
                </c:pt>
                <c:pt idx="19">
                  <c:v>44489</c:v>
                </c:pt>
                <c:pt idx="20">
                  <c:v>44490</c:v>
                </c:pt>
                <c:pt idx="21">
                  <c:v>44491</c:v>
                </c:pt>
                <c:pt idx="22">
                  <c:v>44492</c:v>
                </c:pt>
                <c:pt idx="23">
                  <c:v>44493</c:v>
                </c:pt>
                <c:pt idx="24">
                  <c:v>44494</c:v>
                </c:pt>
                <c:pt idx="25">
                  <c:v>44495</c:v>
                </c:pt>
                <c:pt idx="26">
                  <c:v>44496</c:v>
                </c:pt>
                <c:pt idx="27">
                  <c:v>44497</c:v>
                </c:pt>
                <c:pt idx="28">
                  <c:v>44498</c:v>
                </c:pt>
                <c:pt idx="29">
                  <c:v>44499</c:v>
                </c:pt>
                <c:pt idx="30">
                  <c:v>44500</c:v>
                </c:pt>
                <c:pt idx="31">
                  <c:v>44501</c:v>
                </c:pt>
                <c:pt idx="32">
                  <c:v>44502</c:v>
                </c:pt>
                <c:pt idx="33">
                  <c:v>44503</c:v>
                </c:pt>
                <c:pt idx="34">
                  <c:v>44504</c:v>
                </c:pt>
                <c:pt idx="35">
                  <c:v>44505</c:v>
                </c:pt>
                <c:pt idx="36">
                  <c:v>44506</c:v>
                </c:pt>
                <c:pt idx="37">
                  <c:v>44507</c:v>
                </c:pt>
                <c:pt idx="38">
                  <c:v>44508</c:v>
                </c:pt>
                <c:pt idx="39">
                  <c:v>44509</c:v>
                </c:pt>
                <c:pt idx="40">
                  <c:v>44510</c:v>
                </c:pt>
                <c:pt idx="41">
                  <c:v>44511</c:v>
                </c:pt>
                <c:pt idx="42">
                  <c:v>44512</c:v>
                </c:pt>
                <c:pt idx="43">
                  <c:v>44513</c:v>
                </c:pt>
                <c:pt idx="44">
                  <c:v>44514</c:v>
                </c:pt>
                <c:pt idx="45">
                  <c:v>44515</c:v>
                </c:pt>
                <c:pt idx="46">
                  <c:v>44516</c:v>
                </c:pt>
                <c:pt idx="47">
                  <c:v>44517</c:v>
                </c:pt>
                <c:pt idx="48">
                  <c:v>44518</c:v>
                </c:pt>
                <c:pt idx="49">
                  <c:v>44519</c:v>
                </c:pt>
                <c:pt idx="50">
                  <c:v>44520</c:v>
                </c:pt>
                <c:pt idx="51">
                  <c:v>44521</c:v>
                </c:pt>
                <c:pt idx="52">
                  <c:v>44522</c:v>
                </c:pt>
                <c:pt idx="53">
                  <c:v>44523</c:v>
                </c:pt>
                <c:pt idx="54">
                  <c:v>44524</c:v>
                </c:pt>
                <c:pt idx="55">
                  <c:v>44525</c:v>
                </c:pt>
                <c:pt idx="56">
                  <c:v>44526</c:v>
                </c:pt>
                <c:pt idx="57">
                  <c:v>44527</c:v>
                </c:pt>
                <c:pt idx="58">
                  <c:v>44528</c:v>
                </c:pt>
                <c:pt idx="59">
                  <c:v>44529</c:v>
                </c:pt>
                <c:pt idx="60">
                  <c:v>44530</c:v>
                </c:pt>
                <c:pt idx="61">
                  <c:v>44531</c:v>
                </c:pt>
                <c:pt idx="62">
                  <c:v>44532</c:v>
                </c:pt>
                <c:pt idx="63">
                  <c:v>44533</c:v>
                </c:pt>
                <c:pt idx="64">
                  <c:v>44534</c:v>
                </c:pt>
                <c:pt idx="65">
                  <c:v>44535</c:v>
                </c:pt>
                <c:pt idx="66">
                  <c:v>44536</c:v>
                </c:pt>
                <c:pt idx="67">
                  <c:v>44537</c:v>
                </c:pt>
                <c:pt idx="68">
                  <c:v>44538</c:v>
                </c:pt>
                <c:pt idx="69">
                  <c:v>44539</c:v>
                </c:pt>
                <c:pt idx="70">
                  <c:v>44540</c:v>
                </c:pt>
                <c:pt idx="71">
                  <c:v>44541</c:v>
                </c:pt>
                <c:pt idx="72">
                  <c:v>44542</c:v>
                </c:pt>
                <c:pt idx="73">
                  <c:v>44543</c:v>
                </c:pt>
                <c:pt idx="74">
                  <c:v>44544</c:v>
                </c:pt>
                <c:pt idx="75">
                  <c:v>44545</c:v>
                </c:pt>
                <c:pt idx="76">
                  <c:v>44546</c:v>
                </c:pt>
                <c:pt idx="77">
                  <c:v>44547</c:v>
                </c:pt>
                <c:pt idx="78">
                  <c:v>44548</c:v>
                </c:pt>
                <c:pt idx="79">
                  <c:v>44549</c:v>
                </c:pt>
                <c:pt idx="80">
                  <c:v>44550</c:v>
                </c:pt>
                <c:pt idx="81">
                  <c:v>44551</c:v>
                </c:pt>
                <c:pt idx="82">
                  <c:v>44552</c:v>
                </c:pt>
                <c:pt idx="83">
                  <c:v>44553</c:v>
                </c:pt>
                <c:pt idx="84">
                  <c:v>44554</c:v>
                </c:pt>
                <c:pt idx="85">
                  <c:v>44555</c:v>
                </c:pt>
                <c:pt idx="86">
                  <c:v>44556</c:v>
                </c:pt>
                <c:pt idx="87">
                  <c:v>44557</c:v>
                </c:pt>
                <c:pt idx="88">
                  <c:v>44558</c:v>
                </c:pt>
                <c:pt idx="89">
                  <c:v>44559</c:v>
                </c:pt>
                <c:pt idx="90">
                  <c:v>44560</c:v>
                </c:pt>
                <c:pt idx="91">
                  <c:v>44561</c:v>
                </c:pt>
                <c:pt idx="92">
                  <c:v>44562</c:v>
                </c:pt>
                <c:pt idx="93">
                  <c:v>44563</c:v>
                </c:pt>
                <c:pt idx="94">
                  <c:v>44564</c:v>
                </c:pt>
                <c:pt idx="95">
                  <c:v>44565</c:v>
                </c:pt>
              </c:numCache>
            </c:numRef>
          </c:cat>
          <c:val>
            <c:numRef>
              <c:f>Sheet1!$B$6:$CS$6</c:f>
              <c:numCache>
                <c:formatCode>General</c:formatCode>
                <c:ptCount val="9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C65-47FE-992B-BE219CBF8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03144"/>
        <c:axId val="298003536"/>
      </c:lineChart>
      <c:dateAx>
        <c:axId val="298003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cs-CZ"/>
          </a:p>
        </c:txPr>
        <c:crossAx val="298003536"/>
        <c:crosses val="autoZero"/>
        <c:auto val="1"/>
        <c:lblOffset val="100"/>
        <c:baseTimeUnit val="days"/>
        <c:majorUnit val="1"/>
      </c:dateAx>
      <c:valAx>
        <c:axId val="298003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200"/>
            </a:pPr>
            <a:endParaRPr lang="cs-CZ"/>
          </a:p>
        </c:txPr>
        <c:crossAx val="29800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cs-C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3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1" i="0" u="none" strike="noStrike" kern="1200" cap="all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8"/>
              <c:tx>
                <c:rich>
                  <a:bodyPr/>
                  <a:lstStyle/>
                  <a:p>
                    <a:fld id="{71FFBD31-C7BC-4FFB-A877-8829BEA93579}" type="VALUE">
                      <a:rPr lang="en-US" smtClean="0"/>
                      <a:pPr/>
                      <a:t>[HODNOTA]</a:t>
                    </a:fld>
                    <a:endParaRPr lang="cs-CZ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3E5-4EAA-AE56-27839B728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>
                      <a:noFill/>
                    </a:ln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</c:strCache>
            </c:strRef>
          </c:cat>
          <c:val>
            <c:numRef>
              <c:f>List1!$B$2:$B$12</c:f>
              <c:numCache>
                <c:formatCode>#,##0</c:formatCode>
                <c:ptCount val="11"/>
                <c:pt idx="0">
                  <c:v>14224</c:v>
                </c:pt>
                <c:pt idx="1">
                  <c:v>22096</c:v>
                </c:pt>
                <c:pt idx="2">
                  <c:v>57015</c:v>
                </c:pt>
                <c:pt idx="3">
                  <c:v>83882</c:v>
                </c:pt>
                <c:pt idx="4">
                  <c:v>120144</c:v>
                </c:pt>
                <c:pt idx="5">
                  <c:v>147982</c:v>
                </c:pt>
                <c:pt idx="6">
                  <c:v>100231</c:v>
                </c:pt>
                <c:pt idx="7">
                  <c:v>53584</c:v>
                </c:pt>
                <c:pt idx="8">
                  <c:v>15587</c:v>
                </c:pt>
                <c:pt idx="9">
                  <c:v>20120</c:v>
                </c:pt>
                <c:pt idx="10">
                  <c:v>62756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5-4EAA-AE56-27839B728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5"/>
        <c:axId val="1536298672"/>
        <c:axId val="1542141248"/>
      </c:barChart>
      <c:catAx>
        <c:axId val="153629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800" b="0" i="0" u="none" strike="noStrike" kern="1200" cap="none" spc="120" normalizeH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2141248"/>
        <c:crosses val="autoZero"/>
        <c:auto val="1"/>
        <c:lblAlgn val="ctr"/>
        <c:lblOffset val="100"/>
        <c:noMultiLvlLbl val="0"/>
      </c:catAx>
      <c:valAx>
        <c:axId val="154214124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3629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2AD0F-0DC9-4FF9-A1AD-81BDA82985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434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1472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52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82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583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0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4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5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1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942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63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682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45762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47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675067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16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7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F0446E-2BA5-074F-9D5A-1DA860F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1C52D7-9D53-964E-AD7F-FCDE91C2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2382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10B1-3D63-454C-8A55-F234CDB8A49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065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FD45-C6FC-FA4E-8F73-BD321229A0A2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4949EF-3906-7247-A998-646612F8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98" y="9893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4C4C04-2844-7D47-AFA2-6CCB143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298" y="38690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0856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04925"/>
            <a:ext cx="5181600" cy="431958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17B-9DB1-6D4D-BC0C-5A2D93988509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871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738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49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81248"/>
            <a:ext cx="5157787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49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81248"/>
            <a:ext cx="5183188" cy="3243265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294-69E3-9D4D-93D4-2E238C326C15}" type="datetime1"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54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966A-A054-844C-ADD4-DD683C9A6B44}" type="datetime1"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85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E48A-7B06-DD4E-B4F1-99FFA5BA3C4E}" type="datetime1"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304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04925"/>
            <a:ext cx="6172200" cy="4319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5"/>
            <a:ext cx="3932237" cy="43195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FE8-A97A-9040-BC1B-01299C18F4E1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B2FEFB-40EB-A242-879E-90E7A9AC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4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04924"/>
            <a:ext cx="6172200" cy="431958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04926"/>
            <a:ext cx="3932237" cy="4319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CB02-1686-5E4E-8C77-FF7AEFEA844F}" type="datetime1"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DA77E7-49D4-194B-BF48-C6879F89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0B9-5AC9-DD4F-B4FA-247F1F89153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23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938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9388"/>
          </a:xfrm>
        </p:spPr>
        <p:txBody>
          <a:bodyPr vert="eaVert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0D57-1D93-2946-AFD0-6D29B9F3A147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13053-D514-8448-BD9B-6AC86BD996A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5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1"/>
            <a:ext cx="9885238" cy="896492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47" y="1652595"/>
            <a:ext cx="11487705" cy="4409893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69EDE3C-273C-4A62-8AE9-D7C37796420F}"/>
              </a:ext>
            </a:extLst>
          </p:cNvPr>
          <p:cNvCxnSpPr/>
          <p:nvPr userDrawn="1"/>
        </p:nvCxnSpPr>
        <p:spPr>
          <a:xfrm flipV="1">
            <a:off x="0" y="896493"/>
            <a:ext cx="10218057" cy="1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8FE222-C5DA-489E-A8D2-33FE8FCEBFB9}"/>
              </a:ext>
            </a:extLst>
          </p:cNvPr>
          <p:cNvCxnSpPr/>
          <p:nvPr userDrawn="1"/>
        </p:nvCxnSpPr>
        <p:spPr>
          <a:xfrm>
            <a:off x="11826903" y="896492"/>
            <a:ext cx="365097" cy="0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9115CFD-E318-44F9-9C3F-F0D1DFB08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781" y="226273"/>
            <a:ext cx="1340438" cy="1340438"/>
          </a:xfrm>
          <a:prstGeom prst="rect">
            <a:avLst/>
          </a:prstGeom>
          <a:effectLst>
            <a:outerShdw blurRad="177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C76277FD-5BED-487E-A934-D1523A7642AC}"/>
              </a:ext>
            </a:extLst>
          </p:cNvPr>
          <p:cNvSpPr/>
          <p:nvPr userDrawn="1"/>
        </p:nvSpPr>
        <p:spPr>
          <a:xfrm>
            <a:off x="0" y="6407192"/>
            <a:ext cx="12192000" cy="450808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447D9C5A-7FE9-3A4D-8ADB-213088003C1A}"/>
              </a:ext>
            </a:extLst>
          </p:cNvPr>
          <p:cNvGrpSpPr/>
          <p:nvPr userDrawn="1"/>
        </p:nvGrpSpPr>
        <p:grpSpPr>
          <a:xfrm>
            <a:off x="7979502" y="6403341"/>
            <a:ext cx="3607259" cy="503999"/>
            <a:chOff x="7979502" y="6403341"/>
            <a:chExt cx="3607259" cy="503999"/>
          </a:xfrm>
        </p:grpSpPr>
        <p:pic>
          <p:nvPicPr>
            <p:cNvPr id="17" name="Grafický objekt 16">
              <a:extLst>
                <a:ext uri="{FF2B5EF4-FFF2-40B4-BE49-F238E27FC236}">
                  <a16:creationId xmlns:a16="http://schemas.microsoft.com/office/drawing/2014/main" id="{CC8969BD-C246-CA42-B13C-EE47BC3DC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842115" y="6403341"/>
              <a:ext cx="744646" cy="503999"/>
            </a:xfrm>
            <a:prstGeom prst="rect">
              <a:avLst/>
            </a:prstGeom>
          </p:spPr>
        </p:pic>
        <p:pic>
          <p:nvPicPr>
            <p:cNvPr id="20" name="Grafický objekt 19">
              <a:extLst>
                <a:ext uri="{FF2B5EF4-FFF2-40B4-BE49-F238E27FC236}">
                  <a16:creationId xmlns:a16="http://schemas.microsoft.com/office/drawing/2014/main" id="{E0BADCCC-4F74-4F0A-A7EF-44B904712F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9502" y="6515641"/>
              <a:ext cx="2758663" cy="234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21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A61EBA-4FFF-4673-9BA0-55E82F992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FDA1FA-15B4-46DB-8563-9D168899E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E34FA4-860E-40B4-97AD-3CF9B2CE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D889F8-1CC5-41C1-BAF5-5D6BD0F6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A22AC9-06BD-4427-B62E-52F6A58C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726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0E577-8B32-4569-AC3C-76D6F2F6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10C648-E034-410B-B01B-87701C83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5F7769-50EF-4D0F-97C4-6A5E9227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6DB6D5-8367-4F80-AF41-87D069C8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F10414-C935-472D-B8FC-16EBD0E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363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CBB21-C0F1-4B2B-8A1C-15DD2EBAB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818461-3C43-44FE-80B9-D048BFA8E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07805A-C211-4BDC-8A7C-50C017CD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F91BA1-1C1F-4294-9B84-82D31143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89D46F-E6FD-4433-AE57-F03CFCFF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71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51BB3-54BB-497C-9D87-7331E636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F060A-A852-4CAC-8567-9FF26BE22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874AFF-9D96-448C-A700-2FC369C17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EB687C-F962-4BE7-8278-3C31FC25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620F06-EBA0-40CC-9A9C-15001C53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FDE4CA-77DD-417D-8C54-07ECB962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133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F8E94-026C-4341-B09E-E0FB30A2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670218-0D2B-45AF-8CEE-4DF7A0BA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FD3F4B-DA25-4423-9234-6270FB4E0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E2AC16-B4BF-4A45-92DD-CD16581B2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000A558-D06F-4CAD-88FC-71F13523F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18A76E9-680A-4BC2-86CB-5D2DB66F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152DBE4-0E61-401B-BD63-91D12BCA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24E131-06CD-4DDF-BC06-F98D2D3B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840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B3AFD-D5D4-46CB-9F1D-95D2EFDF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BD99F9-6247-4A54-87C4-9749A54B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DBF052-AB7F-4048-9680-0492DCE6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2A02BA-2BB6-4CF6-8B58-CFAA6601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9891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12E4EC-12D7-42E4-AE43-F6D7008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6D130-0739-4330-9775-702FDF7EE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94FAE36-22DA-4CEF-82CE-F85F3D6E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9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AC2F0-B610-42BD-9258-BE4E8A47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4586C-48B1-4459-A0A6-DFA4C0FE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18E00B-DFA9-4ABA-9E89-EC4C6B3AC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3D956F-D736-467D-809E-A6B8EBBB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2BC7A4-764C-4169-ADBC-7F1248B4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8FFD62-2584-4271-8B43-930689E4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889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F6CA7-4510-4C38-AB29-269B0667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25F525D-76F8-4F89-ACDB-370F1E3E4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13CD65-3F93-416A-8079-50A6B39FD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E6EB9A-EACF-42B5-8677-B501B2A4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CB2E11-5C59-4983-B23C-94050313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84666C-EC8D-44A8-94DD-5735F90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204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593D8-E6C3-42E0-91E5-34BBFE76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D27C9F-D286-49AD-B637-AB03985B6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51D3F-4680-4DFE-9D28-92707289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A2C8DA-A4B9-4CA7-8902-C297ECB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9B13D-3976-43E2-9805-3E309ABC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4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A4CD9B6-8A80-4B59-B5D5-0A7202A07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6E8B14-04CE-430A-97C5-E63E3AC6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124C15-1E21-44AA-B0CF-567922D2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7C4AD0-92D5-4BED-AD8D-2078F6B7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65E49F-34C0-46C8-AAEF-3C9FAFE7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78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89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8254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2747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693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334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35048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6824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74735"/>
            <a:ext cx="10515600" cy="6777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04926"/>
            <a:ext cx="10515600" cy="4319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97543"/>
            <a:ext cx="1246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073E4-06FD-6D40-9982-0E8CCC73F560}" type="datetime1"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7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Novinky v cestovním ruchu – léto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708" y="6187253"/>
            <a:ext cx="1039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13053-D514-8448-BD9B-6AC86BD996A2}" type="slidenum"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964BFAD-E371-A44E-A2DA-B96F71D7085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6539" y="5925500"/>
            <a:ext cx="1440000" cy="6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2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Font typeface="System Font Regular"/>
        <a:buChar char="–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11200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068388" indent="-357188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4239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779588" indent="-355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5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529">
          <p15:clr>
            <a:srgbClr val="F26B43"/>
          </p15:clr>
        </p15:guide>
        <p15:guide id="5" orient="horz" pos="3543">
          <p15:clr>
            <a:srgbClr val="F26B43"/>
          </p15:clr>
        </p15:guide>
        <p15:guide id="6" orient="horz" pos="663">
          <p15:clr>
            <a:srgbClr val="F26B43"/>
          </p15:clr>
        </p15:guide>
        <p15:guide id="7" orient="horz" pos="82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8AF7D2-4ED1-4129-9DE6-4BC40E7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C08E0B-8703-4F4B-A221-FA41C8EDA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CDA1AE-D051-4265-B739-BBADD05ED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D0A-07E9-4A68-88A0-7C25FDBBE4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14082-EF73-46FC-8343-A2A358277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98947-0E69-43B5-8B05-739CE4C1B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0407-92DD-4F09-B2AC-2A5171679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84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80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4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chart" Target="../charts/char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ocneni-aktualne.mzcr.cz/covid-19/kraje/HKK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chart" Target="../charts/chart3.xml"/><Relationship Id="rId4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chart" Target="../charts/chart4.xml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image" Target="../media/image10.png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image" Target="../media/image9.png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8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slideLayout" Target="../slideLayouts/slideLayout28.xml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chart" Target="../charts/chart6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59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chart" Target="../charts/char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slideLayout" Target="../slideLayouts/slideLayout59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764158"/>
              </p:ext>
            </p:extLst>
          </p:nvPr>
        </p:nvGraphicFramePr>
        <p:xfrm>
          <a:off x="1620450" y="2713061"/>
          <a:ext cx="9564329" cy="81723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2.442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348,9/den)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0861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684650"/>
              </p:ext>
            </p:extLst>
          </p:nvPr>
        </p:nvGraphicFramePr>
        <p:xfrm>
          <a:off x="1620450" y="3711785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07.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1.529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218,4/den)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39394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63 (z toho JIP 19)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11" name="Zástupný symbol pro obsah 8">
            <a:extLst>
              <a:ext uri="{FF2B5EF4-FFF2-40B4-BE49-F238E27FC236}">
                <a16:creationId xmlns:a16="http://schemas.microsoft.com/office/drawing/2014/main" id="{CB21B2A3-3C4C-404D-8E37-15D7EE03B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599343"/>
              </p:ext>
            </p:extLst>
          </p:nvPr>
        </p:nvGraphicFramePr>
        <p:xfrm>
          <a:off x="1620453" y="4721611"/>
          <a:ext cx="9564329" cy="8787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147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31. 10.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742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106,0/den)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397315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27 (z toho na JIP 10)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8" name="Zástupný symbol pro obsah 8">
            <a:extLst>
              <a:ext uri="{FF2B5EF4-FFF2-40B4-BE49-F238E27FC236}">
                <a16:creationId xmlns:a16="http://schemas.microsoft.com/office/drawing/2014/main" id="{583A128E-FB2F-4A60-87A4-3AF0F79007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026698"/>
              </p:ext>
            </p:extLst>
          </p:nvPr>
        </p:nvGraphicFramePr>
        <p:xfrm>
          <a:off x="1620450" y="1611547"/>
          <a:ext cx="9564329" cy="970476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21. 11.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3.806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543,7/den)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485238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 (z toho JIP 21)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095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Královéhradeckém kraji zač. r.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135908"/>
              </p:ext>
            </p:extLst>
          </p:nvPr>
        </p:nvGraphicFramePr>
        <p:xfrm>
          <a:off x="1582967" y="1936029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14. 2.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5.497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785,2/den)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623 (z toho JIP 115)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8">
            <a:extLst>
              <a:ext uri="{FF2B5EF4-FFF2-40B4-BE49-F238E27FC236}">
                <a16:creationId xmlns:a16="http://schemas.microsoft.com/office/drawing/2014/main" id="{A8C90BB0-8F64-4C18-A88B-CD0698F2FA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370329"/>
              </p:ext>
            </p:extLst>
          </p:nvPr>
        </p:nvGraphicFramePr>
        <p:xfrm>
          <a:off x="1582966" y="3625868"/>
          <a:ext cx="9564329" cy="129610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 k 10. 1.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6.961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994,4/den)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hospitalizovaných v kraji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462 (z toho JIP 109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64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09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Denní počty nově zjištěných C+ v KHK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F1848E1-D1D2-4893-A4F9-1B8030C0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C80EC8B-8F92-4451-BE0D-50245746D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912144"/>
            <a:ext cx="1051560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v Královéhradeckém kraji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Pozn.: nárůst je způsoben zejména dětmi</a:t>
            </a: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Zdroj: KHS Hradec Králové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F967EC-9BBD-4F46-B2D7-EBF467904752}"/>
              </a:ext>
            </a:extLst>
          </p:cNvPr>
          <p:cNvPicPr/>
          <p:nvPr/>
        </p:nvPicPr>
        <p:blipFill rotWithShape="1">
          <a:blip r:embed="rId3"/>
          <a:srcRect l="17202" t="37712" r="3648" b="17674"/>
          <a:stretch/>
        </p:blipFill>
        <p:spPr bwMode="auto">
          <a:xfrm>
            <a:off x="1084729" y="1690255"/>
            <a:ext cx="10148047" cy="3545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95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v okresech KHK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06"/>
            <a:ext cx="10515600" cy="4821085"/>
          </a:xfrm>
        </p:spPr>
        <p:txBody>
          <a:bodyPr>
            <a:normAutofit fontScale="625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Pozn.: největší čísla jsou zjišťována v okresech Hradec Králové a Rychnov nad Kněžnou</a:t>
            </a:r>
          </a:p>
          <a:p>
            <a:pPr marL="0" indent="0">
              <a:buNone/>
            </a:pPr>
            <a:r>
              <a:rPr lang="cs-CZ" sz="2300" dirty="0">
                <a:solidFill>
                  <a:schemeClr val="accent1">
                    <a:lumMod val="75000"/>
                  </a:schemeClr>
                </a:solidFill>
              </a:rPr>
              <a:t>Zdroj: KHS Hradec Králové</a:t>
            </a:r>
          </a:p>
          <a:p>
            <a:pPr marL="0" indent="0">
              <a:buNone/>
            </a:pPr>
            <a:endParaRPr lang="cs-CZ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BD56AD7-CBC0-4AC3-ACB1-02E97D8B5592}"/>
              </a:ext>
            </a:extLst>
          </p:cNvPr>
          <p:cNvPicPr/>
          <p:nvPr/>
        </p:nvPicPr>
        <p:blipFill rotWithShape="1">
          <a:blip r:embed="rId3"/>
          <a:srcRect l="37223" t="24081" r="15071" b="10262"/>
          <a:stretch/>
        </p:blipFill>
        <p:spPr bwMode="auto">
          <a:xfrm>
            <a:off x="2339788" y="1098304"/>
            <a:ext cx="7440706" cy="4486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01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Kapacita lůžkové péče C+ (bez lůžek následné péče)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Nemocnice  podle potřeby navyšují počty lůžek pro </a:t>
            </a:r>
            <a:r>
              <a:rPr lang="cs-CZ" sz="2000" dirty="0" err="1">
                <a:solidFill>
                  <a:schemeClr val="tx1"/>
                </a:solidFill>
                <a:latin typeface="+mj-lt"/>
              </a:rPr>
              <a:t>covid</a:t>
            </a:r>
            <a:r>
              <a:rPr lang="cs-CZ" sz="2000" dirty="0">
                <a:solidFill>
                  <a:schemeClr val="tx1"/>
                </a:solidFill>
                <a:latin typeface="+mj-lt"/>
              </a:rPr>
              <a:t> pozitivní pacienty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4BCD551D-366C-454E-BD12-137C3D828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50033"/>
              </p:ext>
            </p:extLst>
          </p:nvPr>
        </p:nvGraphicFramePr>
        <p:xfrm>
          <a:off x="1643337" y="1414558"/>
          <a:ext cx="8347045" cy="2994217"/>
        </p:xfrm>
        <a:graphic>
          <a:graphicData uri="http://schemas.openxmlformats.org/drawingml/2006/table">
            <a:tbl>
              <a:tblPr/>
              <a:tblGrid>
                <a:gridCol w="2556556">
                  <a:extLst>
                    <a:ext uri="{9D8B030D-6E8A-4147-A177-3AD203B41FA5}">
                      <a16:colId xmlns:a16="http://schemas.microsoft.com/office/drawing/2014/main" val="4214855361"/>
                    </a:ext>
                  </a:extLst>
                </a:gridCol>
                <a:gridCol w="973515">
                  <a:extLst>
                    <a:ext uri="{9D8B030D-6E8A-4147-A177-3AD203B41FA5}">
                      <a16:colId xmlns:a16="http://schemas.microsoft.com/office/drawing/2014/main" val="2796918159"/>
                    </a:ext>
                  </a:extLst>
                </a:gridCol>
                <a:gridCol w="931884">
                  <a:extLst>
                    <a:ext uri="{9D8B030D-6E8A-4147-A177-3AD203B41FA5}">
                      <a16:colId xmlns:a16="http://schemas.microsoft.com/office/drawing/2014/main" val="2749587344"/>
                    </a:ext>
                  </a:extLst>
                </a:gridCol>
                <a:gridCol w="926478">
                  <a:extLst>
                    <a:ext uri="{9D8B030D-6E8A-4147-A177-3AD203B41FA5}">
                      <a16:colId xmlns:a16="http://schemas.microsoft.com/office/drawing/2014/main" val="3652915394"/>
                    </a:ext>
                  </a:extLst>
                </a:gridCol>
                <a:gridCol w="978920">
                  <a:extLst>
                    <a:ext uri="{9D8B030D-6E8A-4147-A177-3AD203B41FA5}">
                      <a16:colId xmlns:a16="http://schemas.microsoft.com/office/drawing/2014/main" val="545310427"/>
                    </a:ext>
                  </a:extLst>
                </a:gridCol>
                <a:gridCol w="996401">
                  <a:extLst>
                    <a:ext uri="{9D8B030D-6E8A-4147-A177-3AD203B41FA5}">
                      <a16:colId xmlns:a16="http://schemas.microsoft.com/office/drawing/2014/main" val="4175516932"/>
                    </a:ext>
                  </a:extLst>
                </a:gridCol>
                <a:gridCol w="983291">
                  <a:extLst>
                    <a:ext uri="{9D8B030D-6E8A-4147-A177-3AD203B41FA5}">
                      <a16:colId xmlns:a16="http://schemas.microsoft.com/office/drawing/2014/main" val="3626245086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24.11.2021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intenzivní péče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intenzivní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obsazená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volná standardní lůžka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02322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9784949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774897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1891173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6451728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633296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Městská nemocnice Dvůr Králové </a:t>
                      </a:r>
                      <a:r>
                        <a:rPr lang="cs-CZ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n.L.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5109190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0892298"/>
                  </a:ext>
                </a:extLst>
              </a:tr>
              <a:tr h="3320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475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0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AF9FF-5968-49D4-81D1-11C2504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Monoklonální protilátky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2C57FE-72F9-43C0-8BE1-3F2F7EAE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A974F4-BF42-420D-A0E3-48A0B8B9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2513"/>
            <a:ext cx="10515600" cy="45720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cs-CZ" sz="2000" dirty="0">
                <a:solidFill>
                  <a:schemeClr val="tx1"/>
                </a:solidFill>
                <a:latin typeface="+mj-lt"/>
              </a:rPr>
              <a:t>Podáno celkem 924 dávek. Zásoby monoklonálních protilátek jsou na cca 4 týdny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9B91B59-35A6-4DAA-AA3B-32BC297B0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49203"/>
              </p:ext>
            </p:extLst>
          </p:nvPr>
        </p:nvGraphicFramePr>
        <p:xfrm>
          <a:off x="1339272" y="1450109"/>
          <a:ext cx="9212187" cy="3161618"/>
        </p:xfrm>
        <a:graphic>
          <a:graphicData uri="http://schemas.openxmlformats.org/drawingml/2006/table">
            <a:tbl>
              <a:tblPr/>
              <a:tblGrid>
                <a:gridCol w="3168202">
                  <a:extLst>
                    <a:ext uri="{9D8B030D-6E8A-4147-A177-3AD203B41FA5}">
                      <a16:colId xmlns:a16="http://schemas.microsoft.com/office/drawing/2014/main" val="742943663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429159274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3710455690"/>
                    </a:ext>
                  </a:extLst>
                </a:gridCol>
                <a:gridCol w="1139969">
                  <a:extLst>
                    <a:ext uri="{9D8B030D-6E8A-4147-A177-3AD203B41FA5}">
                      <a16:colId xmlns:a16="http://schemas.microsoft.com/office/drawing/2014/main" val="2399931761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4124240393"/>
                    </a:ext>
                  </a:extLst>
                </a:gridCol>
                <a:gridCol w="1226004">
                  <a:extLst>
                    <a:ext uri="{9D8B030D-6E8A-4147-A177-3AD203B41FA5}">
                      <a16:colId xmlns:a16="http://schemas.microsoft.com/office/drawing/2014/main" val="2019862604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Počty podání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1.-31.10.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1.-7.11.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8.-14.11.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15.-21.11.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22.-28.11.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67274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35938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Náchod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197122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Rychnov nad Kněžnou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837456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 Trutnov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05586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Oblastní nemocnice  Jičín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310273"/>
                  </a:ext>
                </a:extLst>
              </a:tr>
              <a:tr h="30979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Městská nemocnice Dvůr Králové n/L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44706"/>
                  </a:ext>
                </a:extLst>
              </a:tr>
              <a:tr h="27712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84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09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734726"/>
              </p:ext>
            </p:extLst>
          </p:nvPr>
        </p:nvGraphicFramePr>
        <p:xfrm>
          <a:off x="1384183" y="1792941"/>
          <a:ext cx="9020067" cy="4119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54608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22.11. - 5.12.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24726258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22.11. - 5.12.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18.11. - 2.12.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28.1. - 10.2.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6235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Trutnov 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18.11. - 2.12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438212969"/>
                  </a:ext>
                </a:extLst>
              </a:tr>
              <a:tr h="45603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1E11E4-8024-42D4-A65A-4B0F6B6C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1" y="5916987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k dalšímu zatížení nemocnic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045527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/>
              <a:t>1. 11. 2020 – 22. 11. 2020</a:t>
            </a:r>
            <a:r>
              <a:rPr lang="cs-CZ" sz="2000" dirty="0"/>
              <a:t>:  ZZS KHK odvezla celkem do nemocnic </a:t>
            </a:r>
            <a:r>
              <a:rPr lang="cs-CZ" sz="2000" b="1" dirty="0"/>
              <a:t>1980 pacientů</a:t>
            </a:r>
            <a:r>
              <a:rPr lang="cs-CZ" sz="2000" dirty="0"/>
              <a:t>. Z toho </a:t>
            </a:r>
            <a:r>
              <a:rPr lang="cs-CZ" sz="2000" b="1" dirty="0"/>
              <a:t>278</a:t>
            </a:r>
            <a:r>
              <a:rPr lang="cs-CZ" sz="2000" dirty="0"/>
              <a:t> pacientů pro onemocnění COVID19 a </a:t>
            </a:r>
            <a:r>
              <a:rPr lang="cs-CZ" sz="2000" b="1" dirty="0"/>
              <a:t>1702</a:t>
            </a:r>
            <a:r>
              <a:rPr lang="cs-CZ" sz="2000" dirty="0"/>
              <a:t> pacientů se všemi ostatními diagnózami (dušnosti, kolapsy, úrazy, neurologické potíže,….a mnoho dalších)</a:t>
            </a:r>
          </a:p>
          <a:p>
            <a:r>
              <a:rPr lang="cs-CZ" sz="2000" b="1" dirty="0"/>
              <a:t>1. 11. 2021 – 22. 11. 2021</a:t>
            </a:r>
            <a:r>
              <a:rPr lang="cs-CZ" sz="2000" dirty="0"/>
              <a:t>:  ZZS KHK odvezla celkem do nemocnic </a:t>
            </a:r>
            <a:r>
              <a:rPr lang="cs-CZ" sz="2000" b="1" dirty="0"/>
              <a:t>2208 pacientů </a:t>
            </a:r>
            <a:r>
              <a:rPr lang="cs-CZ" sz="2000" dirty="0"/>
              <a:t>(+228). Z toho </a:t>
            </a:r>
            <a:r>
              <a:rPr lang="cs-CZ" sz="2000" b="1" dirty="0"/>
              <a:t>115</a:t>
            </a:r>
            <a:r>
              <a:rPr lang="cs-CZ" sz="2000" dirty="0"/>
              <a:t> pacientů pro onemocnění COVID19 (- 163) a </a:t>
            </a:r>
            <a:r>
              <a:rPr lang="cs-CZ" sz="2000" b="1" dirty="0"/>
              <a:t>2093 pacientů (+ 391) </a:t>
            </a:r>
            <a:r>
              <a:rPr lang="cs-CZ" sz="2000" dirty="0"/>
              <a:t>se všemi ostatními diagnózami</a:t>
            </a:r>
          </a:p>
          <a:p>
            <a:r>
              <a:rPr lang="cs-CZ" sz="2000" dirty="0"/>
              <a:t>nemocnice zatím nemohou počítat s efektem výraznějšího úbytku akutní </a:t>
            </a:r>
            <a:r>
              <a:rPr lang="cs-CZ" sz="2000" dirty="0" err="1"/>
              <a:t>nekovidové</a:t>
            </a:r>
            <a:r>
              <a:rPr lang="cs-CZ" sz="2000" dirty="0"/>
              <a:t> péče (alespoň ze strany pacientů generovaných ZZS KHK)</a:t>
            </a:r>
          </a:p>
          <a:p>
            <a:r>
              <a:rPr lang="cs-CZ" sz="2000" dirty="0"/>
              <a:t>mohou tudíž dosáhnout svých limitů (personálních a lůžkových) i při menším počtu </a:t>
            </a:r>
            <a:r>
              <a:rPr lang="cs-CZ" sz="2000" dirty="0" err="1"/>
              <a:t>kovidových</a:t>
            </a:r>
            <a:r>
              <a:rPr lang="cs-CZ" sz="2000" dirty="0"/>
              <a:t> pacientů z důvodu většího objemu </a:t>
            </a:r>
            <a:r>
              <a:rPr lang="cs-CZ" sz="2000" dirty="0" err="1"/>
              <a:t>nekovidvé</a:t>
            </a:r>
            <a:r>
              <a:rPr lang="cs-CZ" sz="2000" dirty="0"/>
              <a:t> akutní péče než při minulé vlně</a:t>
            </a:r>
          </a:p>
          <a:p>
            <a:r>
              <a:rPr lang="cs-CZ" sz="2000" dirty="0"/>
              <a:t>pro náš kraj je specifický efekt horských středisek, kdy v lyžařské sezóně objem akutní úrazové péče strmě roste a přispěje k dalšímu zatížení nemocnic</a:t>
            </a:r>
          </a:p>
          <a:p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pozn. do nemocnic se dostávají pacienti i jinak, než jen prostřednictvím ZZS, není to tedy celkové zatížení nemocnic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62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Další opatření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82CFEE-D539-4425-84E1-B946E983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1"/>
            <a:ext cx="10622280" cy="4577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b="1" dirty="0"/>
              <a:t>Testování </a:t>
            </a:r>
          </a:p>
          <a:p>
            <a:r>
              <a:rPr lang="cs-CZ" sz="1900" dirty="0"/>
              <a:t>Testy provádějí všechny nemocnice v Královéhradeckém kraji, které navýšily kapacitu až na 2 000 testů denně a ve vybraných městech působí také soukromé společnosti</a:t>
            </a:r>
          </a:p>
          <a:p>
            <a:r>
              <a:rPr lang="cs-CZ" sz="1900" b="1" dirty="0"/>
              <a:t>Navýšení kapacity </a:t>
            </a:r>
            <a:r>
              <a:rPr lang="cs-CZ" sz="1900" dirty="0"/>
              <a:t>testování v Rychnově nad Kněžnou a Jičíně na základě dohody s GHC GENETICS Praha</a:t>
            </a:r>
          </a:p>
          <a:p>
            <a:r>
              <a:rPr lang="cs-CZ" sz="1900" dirty="0"/>
              <a:t>Schválený je mobilní odběrový tým Armády ČR (ve Fakultní nemocnici a výjezd do ohnisek)</a:t>
            </a:r>
          </a:p>
          <a:p>
            <a:r>
              <a:rPr lang="cs-CZ" sz="1900" dirty="0"/>
              <a:t>Plán výjezdů má mobilní odběrový tým Hasičského záchranného sboru Královéhradeckého kraje, v případě více ohnisek je možnost krátkodobě nasadit až 3  MOT</a:t>
            </a:r>
          </a:p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b="1" dirty="0"/>
              <a:t>Zajištění dostatečné kapacity lůžek následné péče</a:t>
            </a:r>
          </a:p>
          <a:p>
            <a:r>
              <a:rPr lang="cs-CZ" sz="1900" dirty="0" err="1"/>
              <a:t>Nekovidoví</a:t>
            </a:r>
            <a:r>
              <a:rPr lang="cs-CZ" sz="1900" dirty="0"/>
              <a:t> pacienti jsou překládání na doléčení i do následujících zařízení: </a:t>
            </a:r>
            <a:r>
              <a:rPr lang="cs-CZ" sz="1400" dirty="0" err="1"/>
              <a:t>Estrella</a:t>
            </a:r>
            <a:r>
              <a:rPr lang="cs-CZ" sz="1400" dirty="0"/>
              <a:t> </a:t>
            </a:r>
            <a:r>
              <a:rPr lang="cs-CZ" sz="1400" dirty="0" err="1"/>
              <a:t>Health</a:t>
            </a:r>
            <a:r>
              <a:rPr lang="cs-CZ" sz="1400" dirty="0"/>
              <a:t> a.s. (NIP), Léčebna dlouhodobě nemocných Opočno, Léčebna pro dlouhodobě nemocné Hradec Králové, Levitovo centrum následné péče, příspěvková organizace, Oblastní charita Červený Kostelec, První privátní chirurgické centrum, spol. s r.o., Sdružení ozdravoven a léčeben okresu Trutnov, </a:t>
            </a:r>
            <a:r>
              <a:rPr lang="cs-CZ" sz="1400" dirty="0" err="1"/>
              <a:t>Vividus</a:t>
            </a:r>
            <a:r>
              <a:rPr lang="cs-CZ" sz="1400" dirty="0"/>
              <a:t> East, s.r.o.</a:t>
            </a:r>
          </a:p>
          <a:p>
            <a:r>
              <a:rPr lang="cs-CZ" sz="1900" dirty="0"/>
              <a:t>Probíhají jednání s dalšími poskytovateli, </a:t>
            </a:r>
            <a:r>
              <a:rPr lang="cs-CZ" sz="1400" dirty="0"/>
              <a:t>např. Státní léčebné lázně Jánské Lázně</a:t>
            </a:r>
          </a:p>
        </p:txBody>
      </p:sp>
    </p:spTree>
    <p:extLst>
      <p:ext uri="{BB962C8B-B14F-4D97-AF65-F5344CB8AC3E}">
        <p14:creationId xmlns:p14="http://schemas.microsoft.com/office/powerpoint/2010/main" val="384367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ovéPole 21">
            <a:extLst>
              <a:ext uri="{FF2B5EF4-FFF2-40B4-BE49-F238E27FC236}">
                <a16:creationId xmlns:a16="http://schemas.microsoft.com/office/drawing/2014/main" id="{95095AE4-15AA-4DA7-96E9-0973C161E5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0241" y="87716"/>
            <a:ext cx="11344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Vývoj počtu pozitivních případů stále ukazuje na zrychlení šíření epidemie</a:t>
            </a:r>
          </a:p>
        </p:txBody>
      </p:sp>
      <p:graphicFrame>
        <p:nvGraphicFramePr>
          <p:cNvPr id="10" name="Chart 4">
            <a:extLst>
              <a:ext uri="{FF2B5EF4-FFF2-40B4-BE49-F238E27FC236}">
                <a16:creationId xmlns:a16="http://schemas.microsoft.com/office/drawing/2014/main" id="{46EFD5D5-E2B4-4082-B862-E88569B63F81}"/>
              </a:ext>
            </a:extLst>
          </p:cNvPr>
          <p:cNvGraphicFramePr/>
          <p:nvPr>
            <p:custDataLst>
              <p:tags r:id="rId2"/>
            </p:custDataLst>
            <p:extLst/>
          </p:nvPr>
        </p:nvGraphicFramePr>
        <p:xfrm>
          <a:off x="57147" y="2876910"/>
          <a:ext cx="12030075" cy="4033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C0ACDB7-E02C-4ADC-B3C0-B39FD631BBF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931755" y="631456"/>
          <a:ext cx="10328489" cy="2646412"/>
        </p:xfrm>
        <a:graphic>
          <a:graphicData uri="http://schemas.openxmlformats.org/drawingml/2006/table">
            <a:tbl>
              <a:tblPr/>
              <a:tblGrid>
                <a:gridCol w="781385">
                  <a:extLst>
                    <a:ext uri="{9D8B030D-6E8A-4147-A177-3AD203B41FA5}">
                      <a16:colId xmlns:a16="http://schemas.microsoft.com/office/drawing/2014/main" val="3969963914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4129480943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612071546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307235488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483817727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545613051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063795572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069904241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529447542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855104309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3711905403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188154587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1620801354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4095500680"/>
                    </a:ext>
                  </a:extLst>
                </a:gridCol>
                <a:gridCol w="681936">
                  <a:extLst>
                    <a:ext uri="{9D8B030D-6E8A-4147-A177-3AD203B41FA5}">
                      <a16:colId xmlns:a16="http://schemas.microsoft.com/office/drawing/2014/main" val="2489013364"/>
                    </a:ext>
                  </a:extLst>
                </a:gridCol>
              </a:tblGrid>
              <a:tr h="35951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cs-CZ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Průměrný záchyt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576240"/>
                  </a:ext>
                </a:extLst>
              </a:tr>
              <a:tr h="359513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24. 10.–30. 10.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31. 10.–6.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 11.–13.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14. 11.–20.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cs-CZ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21. 11.–28. 11. </a:t>
                      </a:r>
                    </a:p>
                  </a:txBody>
                  <a:tcPr marL="6350" marR="6350" marT="6350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805125"/>
                  </a:ext>
                </a:extLst>
              </a:tr>
              <a:tr h="36949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4 775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7 605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10 600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14 948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18 209 případů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27543"/>
                  </a:ext>
                </a:extLst>
              </a:tr>
              <a:tr h="38947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+59.3 %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+39.4 %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+41.0 %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+21.8 %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A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60953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0131"/>
                  </a:ext>
                </a:extLst>
              </a:tr>
              <a:tr h="379485"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4574"/>
                  </a:ext>
                </a:extLst>
              </a:tr>
              <a:tr h="409445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Aktuální odhad R pro ČR: 1,</a:t>
                      </a:r>
                      <a:r>
                        <a:rPr lang="en-US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2000" b="1" i="0" u="sng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2000" b="1" i="0" u="sng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51437"/>
                  </a:ext>
                </a:extLst>
              </a:tr>
            </a:tbl>
          </a:graphicData>
        </a:graphic>
      </p:graphicFrame>
      <p:sp>
        <p:nvSpPr>
          <p:cNvPr id="13" name="Zahnutá šipka nahoru 25">
            <a:extLst>
              <a:ext uri="{FF2B5EF4-FFF2-40B4-BE49-F238E27FC236}">
                <a16:creationId xmlns:a16="http://schemas.microsoft.com/office/drawing/2014/main" id="{B6F904B9-B88B-46C5-92EF-0EB4566DC6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05737" y="2136199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Zahnutá šipka nahoru 25">
            <a:extLst>
              <a:ext uri="{FF2B5EF4-FFF2-40B4-BE49-F238E27FC236}">
                <a16:creationId xmlns:a16="http://schemas.microsoft.com/office/drawing/2014/main" id="{6787712D-9170-4E47-97CC-8D60809E2F5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01417" y="2130150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Zahnutá šipka nahoru 25">
            <a:extLst>
              <a:ext uri="{FF2B5EF4-FFF2-40B4-BE49-F238E27FC236}">
                <a16:creationId xmlns:a16="http://schemas.microsoft.com/office/drawing/2014/main" id="{AACCD883-36DC-4042-87E9-99D055BFB8C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333317" y="2144405"/>
            <a:ext cx="1860974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Zahnutá šipka nahoru 25">
            <a:extLst>
              <a:ext uri="{FF2B5EF4-FFF2-40B4-BE49-F238E27FC236}">
                <a16:creationId xmlns:a16="http://schemas.microsoft.com/office/drawing/2014/main" id="{C57154C7-2094-4F3A-89F5-3B2F0EBF860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13071" y="2131719"/>
            <a:ext cx="1944000" cy="497840"/>
          </a:xfrm>
          <a:prstGeom prst="curvedUpArrow">
            <a:avLst/>
          </a:prstGeom>
          <a:solidFill>
            <a:srgbClr val="FFC000"/>
          </a:solidFill>
          <a:ln>
            <a:solidFill>
              <a:srgbClr val="3059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4DB424D-473D-4F46-A26B-E61354F2841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07008" y="3301922"/>
            <a:ext cx="5925312" cy="1915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E10A798-9DA4-4CA4-99A0-963A0337D2E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279182" y="3386956"/>
            <a:ext cx="5032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Nové případy za poslední týden: 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27 461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822AA5F-DFCA-4327-B78A-D42709D25C4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768529" y="3981328"/>
            <a:ext cx="417191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Neočkovaní nebo nedokončené očkování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E1264B0-C937-4478-AE8B-7EC851D97B66}"/>
              </a:ext>
            </a:extLst>
          </p:cNvPr>
          <p:cNvSpPr txBox="1"/>
          <p:nvPr/>
        </p:nvSpPr>
        <p:spPr>
          <a:xfrm>
            <a:off x="2768528" y="4400659"/>
            <a:ext cx="2703879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Dokončené očkování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Graf 19">
            <a:extLst>
              <a:ext uri="{FF2B5EF4-FFF2-40B4-BE49-F238E27FC236}">
                <a16:creationId xmlns:a16="http://schemas.microsoft.com/office/drawing/2014/main" id="{A25C45AD-54CB-4575-A77D-7AB5F3EDB059}"/>
              </a:ext>
            </a:extLst>
          </p:cNvPr>
          <p:cNvGraphicFramePr/>
          <p:nvPr>
            <p:custDataLst>
              <p:tags r:id="rId11"/>
            </p:custDataLst>
            <p:extLst/>
          </p:nvPr>
        </p:nvGraphicFramePr>
        <p:xfrm>
          <a:off x="916605" y="3520739"/>
          <a:ext cx="2061901" cy="17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D99CDF4E-EE56-4242-9D32-E7B2CD12BADF}"/>
              </a:ext>
            </a:extLst>
          </p:cNvPr>
          <p:cNvSpPr/>
          <p:nvPr/>
        </p:nvSpPr>
        <p:spPr>
          <a:xfrm>
            <a:off x="-107577" y="6657760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691043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Plošné testování ve školách 29. 11.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9EAAAEE-CB84-4013-8EA5-14660094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Antigenní testy – pozitivita testů žáků: 0,97 %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66F98B3-0948-4877-A015-695C5FD0E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686619"/>
              </p:ext>
            </p:extLst>
          </p:nvPr>
        </p:nvGraphicFramePr>
        <p:xfrm>
          <a:off x="1839335" y="1985818"/>
          <a:ext cx="7510853" cy="144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972">
                  <a:extLst>
                    <a:ext uri="{9D8B030D-6E8A-4147-A177-3AD203B41FA5}">
                      <a16:colId xmlns:a16="http://schemas.microsoft.com/office/drawing/2014/main" val="690378514"/>
                    </a:ext>
                  </a:extLst>
                </a:gridCol>
                <a:gridCol w="1972567">
                  <a:extLst>
                    <a:ext uri="{9D8B030D-6E8A-4147-A177-3AD203B41FA5}">
                      <a16:colId xmlns:a16="http://schemas.microsoft.com/office/drawing/2014/main" val="3224832112"/>
                    </a:ext>
                  </a:extLst>
                </a:gridCol>
                <a:gridCol w="1694616">
                  <a:extLst>
                    <a:ext uri="{9D8B030D-6E8A-4147-A177-3AD203B41FA5}">
                      <a16:colId xmlns:a16="http://schemas.microsoft.com/office/drawing/2014/main" val="1854762240"/>
                    </a:ext>
                  </a:extLst>
                </a:gridCol>
                <a:gridCol w="1685698">
                  <a:extLst>
                    <a:ext uri="{9D8B030D-6E8A-4147-A177-3AD203B41FA5}">
                      <a16:colId xmlns:a16="http://schemas.microsoft.com/office/drawing/2014/main" val="2808184119"/>
                    </a:ext>
                  </a:extLst>
                </a:gridCol>
              </a:tblGrid>
              <a:tr h="931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Testovaných žáků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 toho pozitivních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Testovaných zaměstnanců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 toho pozitivních testů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460508"/>
                  </a:ext>
                </a:extLst>
              </a:tr>
              <a:tr h="511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37.467</a:t>
                      </a: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1.873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80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37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v pobytových službách k 28. 11. 2021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51BD7B-D78F-45A1-BBB7-9FE5A6EF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Počet pozitivních klientů: 51 z 3.250 (1,6 %)</a:t>
            </a:r>
          </a:p>
          <a:p>
            <a:r>
              <a:rPr lang="cs-CZ" dirty="0"/>
              <a:t>Počet pozitivních pracovníků: 28 z 2.465 (1,1 %)</a:t>
            </a:r>
          </a:p>
          <a:p>
            <a:r>
              <a:rPr lang="cs-CZ" dirty="0"/>
              <a:t>Počet pracovníků v karanténě: 2 z 2.465 (0,08 %)</a:t>
            </a:r>
          </a:p>
          <a:p>
            <a:r>
              <a:rPr lang="cs-CZ" dirty="0"/>
              <a:t>Počet zařízení s nákazou: 15 z 53 (28,3 %)</a:t>
            </a:r>
          </a:p>
          <a:p>
            <a:r>
              <a:rPr lang="cs-CZ" dirty="0"/>
              <a:t>Aktuální zákaz návštěv: 7 z 53 (13,2 %) </a:t>
            </a:r>
            <a:r>
              <a:rPr lang="cs-CZ" sz="1400" b="1" dirty="0"/>
              <a:t> Jsou to tato zařízení: </a:t>
            </a:r>
            <a:r>
              <a:rPr lang="cs-CZ" sz="1400" dirty="0"/>
              <a:t> Domov U </a:t>
            </a:r>
            <a:r>
              <a:rPr lang="cs-CZ" sz="1400" dirty="0" err="1"/>
              <a:t>Biřičky</a:t>
            </a:r>
            <a:r>
              <a:rPr lang="cs-CZ" sz="1400" dirty="0"/>
              <a:t>, Domov V Podzámčí – odlehčovací služba, DS Pilníkov, Domov Dědina,  GC Týniště nad Orlicí, SSM Nová Paka – domov pro seniory, DD Náchod</a:t>
            </a:r>
          </a:p>
          <a:p>
            <a:pPr lvl="0"/>
            <a:r>
              <a:rPr lang="cs-CZ" dirty="0">
                <a:solidFill>
                  <a:prstClr val="black"/>
                </a:solidFill>
              </a:rPr>
              <a:t>Očkování: dokončené očkování má 95% klientů a 73% pracovníků, posilující 3. dávka aplikována u 65% klientů a 34% pracovníků</a:t>
            </a:r>
          </a:p>
          <a:p>
            <a:pPr marL="0" indent="0">
              <a:buNone/>
            </a:pPr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9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46977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28. 11.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697 398</a:t>
            </a:r>
          </a:p>
        </p:txBody>
      </p:sp>
    </p:spTree>
    <p:extLst>
      <p:ext uri="{BB962C8B-B14F-4D97-AF65-F5344CB8AC3E}">
        <p14:creationId xmlns:p14="http://schemas.microsoft.com/office/powerpoint/2010/main" val="124166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B496-9D73-4DE6-8B6A-CE3DD857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ukončených očkování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996AF-BBD8-4A5E-985B-55D725F2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13053-D514-8448-BD9B-6AC86BD996A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2B2B82">
                    <a:tint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2B2B82">
                  <a:tint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F3BC47FA-4EE1-4EAF-A3F6-922887D517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04925"/>
          <a:ext cx="1051560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9A6E503-7761-4A4A-9C6C-04AF4AEED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701622"/>
              </p:ext>
            </p:extLst>
          </p:nvPr>
        </p:nvGraphicFramePr>
        <p:xfrm>
          <a:off x="1017037" y="1458912"/>
          <a:ext cx="10336762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25B34E13-A9F3-4AD6-9566-F6D6E7311B66}"/>
              </a:ext>
            </a:extLst>
          </p:cNvPr>
          <p:cNvSpPr txBox="1"/>
          <p:nvPr/>
        </p:nvSpPr>
        <p:spPr>
          <a:xfrm>
            <a:off x="9293006" y="827921"/>
            <a:ext cx="22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data k 28. 11. 2021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EFB0CCB-9A74-4CCD-97EC-482BD9DCBDB2}"/>
              </a:ext>
            </a:extLst>
          </p:cNvPr>
          <p:cNvSpPr txBox="1"/>
          <p:nvPr/>
        </p:nvSpPr>
        <p:spPr>
          <a:xfrm>
            <a:off x="1873192" y="2183908"/>
            <a:ext cx="1828800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Celkem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B2B8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325 401</a:t>
            </a:r>
          </a:p>
        </p:txBody>
      </p:sp>
    </p:spTree>
    <p:extLst>
      <p:ext uri="{BB962C8B-B14F-4D97-AF65-F5344CB8AC3E}">
        <p14:creationId xmlns:p14="http://schemas.microsoft.com/office/powerpoint/2010/main" val="3001250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  okresů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E4BCED4-C5CF-4904-9FEE-D771E95D6822}"/>
              </a:ext>
            </a:extLst>
          </p:cNvPr>
          <p:cNvSpPr/>
          <p:nvPr/>
        </p:nvSpPr>
        <p:spPr>
          <a:xfrm>
            <a:off x="8903289" y="1899628"/>
            <a:ext cx="2139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21. 11. 2021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CFE40C05-F496-4EB9-8F7A-73092A0AF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8450" y="1577788"/>
            <a:ext cx="9795100" cy="45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0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0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Podíl očkovaných v KHK kraji podle věku 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27DD97C2-43A5-4AA0-9F30-C42C83735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8945" y="1588655"/>
            <a:ext cx="7435273" cy="458830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86CF8BD-7E33-4843-B89E-C24DDE230660}"/>
              </a:ext>
            </a:extLst>
          </p:cNvPr>
          <p:cNvSpPr/>
          <p:nvPr/>
        </p:nvSpPr>
        <p:spPr>
          <a:xfrm>
            <a:off x="7365106" y="1403989"/>
            <a:ext cx="214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cs-CZ" dirty="0">
                <a:solidFill>
                  <a:srgbClr val="2B2B82"/>
                </a:solidFill>
                <a:latin typeface="Franklin Gothic Book" panose="020B0503020102020204"/>
              </a:rPr>
              <a:t>data k 28. 11. 2021</a:t>
            </a:r>
          </a:p>
        </p:txBody>
      </p:sp>
    </p:spTree>
    <p:extLst>
      <p:ext uri="{BB962C8B-B14F-4D97-AF65-F5344CB8AC3E}">
        <p14:creationId xmlns:p14="http://schemas.microsoft.com/office/powerpoint/2010/main" val="2371139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29.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D916D482-FB1F-4143-899C-5350BBD41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252941"/>
              </p:ext>
            </p:extLst>
          </p:nvPr>
        </p:nvGraphicFramePr>
        <p:xfrm>
          <a:off x="838198" y="1380565"/>
          <a:ext cx="10515604" cy="4796400"/>
        </p:xfrm>
        <a:graphic>
          <a:graphicData uri="http://schemas.openxmlformats.org/drawingml/2006/table">
            <a:tbl>
              <a:tblPr/>
              <a:tblGrid>
                <a:gridCol w="1236105">
                  <a:extLst>
                    <a:ext uri="{9D8B030D-6E8A-4147-A177-3AD203B41FA5}">
                      <a16:colId xmlns:a16="http://schemas.microsoft.com/office/drawing/2014/main" val="343450716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4796806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927606823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08067481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2080031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57651014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40566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57622433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310596286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265956272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027173255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3829949"/>
                    </a:ext>
                  </a:extLst>
                </a:gridCol>
                <a:gridCol w="620229">
                  <a:extLst>
                    <a:ext uri="{9D8B030D-6E8A-4147-A177-3AD203B41FA5}">
                      <a16:colId xmlns:a16="http://schemas.microsoft.com/office/drawing/2014/main" val="1696895086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907576434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2112618681"/>
                    </a:ext>
                  </a:extLst>
                </a:gridCol>
                <a:gridCol w="618053">
                  <a:extLst>
                    <a:ext uri="{9D8B030D-6E8A-4147-A177-3AD203B41FA5}">
                      <a16:colId xmlns:a16="http://schemas.microsoft.com/office/drawing/2014/main" val="1589239511"/>
                    </a:ext>
                  </a:extLst>
                </a:gridCol>
              </a:tblGrid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621534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9 875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192 679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98962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9 642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18 857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282124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88 436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77840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63 092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183914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5 153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9 199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137807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6 617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84 224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498385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71 720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729168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4 479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5 883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6 689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66163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6 802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12 796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98 363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4664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3 745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9 204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69 851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952101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5 146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7 230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29 531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76 729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26 612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217 849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64721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5 361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5 395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7 068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10 272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42 741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14 064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115 929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02439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2 498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2 978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15 560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45 687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23 611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125 723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7333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5 254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6 967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8 964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11 274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14 562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21 432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56 718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23 907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169 493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537776"/>
                  </a:ext>
                </a:extLst>
              </a:tr>
              <a:tr h="299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3 385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52 497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43 301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51 591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59 320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78 008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89 481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83 794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99 182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129 069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208 218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531 343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208 170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1 637 359</a:t>
                      </a:r>
                    </a:p>
                  </a:txBody>
                  <a:tcPr marL="6534" marR="6534" marT="6534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271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Informace COVID-19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0E0F8C5-58C5-4603-9D08-494ED890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cs-CZ" dirty="0">
                <a:hlinkClick r:id="rId3"/>
              </a:rPr>
              <a:t>COVID-19 | Královéhradecký kraj Onemocnění aktuálně od MZČR (mzcr.cz)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A3AC8D-9FE6-40B2-8CB1-0C056B3FE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88" y="1837765"/>
            <a:ext cx="7691718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AC55-E7BE-4475-808A-CF41E618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2"/>
            <a:ext cx="7651307" cy="576000"/>
          </a:xfrm>
        </p:spPr>
        <p:txBody>
          <a:bodyPr/>
          <a:lstStyle/>
          <a:p>
            <a:r>
              <a:rPr lang="cs-CZ" dirty="0"/>
              <a:t>Počty COVID-19 pozitivních v ČR na 100 000 v populaci</a:t>
            </a: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A0832711-C8D3-482F-ADC2-50907D83BB18}"/>
              </a:ext>
            </a:extLst>
          </p:cNvPr>
          <p:cNvGraphicFramePr/>
          <p:nvPr>
            <p:custDataLst>
              <p:tags r:id="rId1"/>
            </p:custDataLst>
            <p:extLst/>
          </p:nvPr>
        </p:nvGraphicFramePr>
        <p:xfrm>
          <a:off x="1311607" y="1525110"/>
          <a:ext cx="10661843" cy="536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47330F7D-030D-49C8-BE37-CEFFFE48B489}"/>
              </a:ext>
            </a:extLst>
          </p:cNvPr>
          <p:cNvSpPr/>
          <p:nvPr/>
        </p:nvSpPr>
        <p:spPr>
          <a:xfrm>
            <a:off x="137649" y="1757297"/>
            <a:ext cx="125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Počet COVID-19 pozitivních na 100 000 osob v dané věkové skupině v populaci (suma za celý časový úsek)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8CB2AB-0F5A-4FCE-8034-F8F60A89895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2442" y="615988"/>
            <a:ext cx="11344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zátěž významně roste.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Zátěž je stále snížena v kategoriích seniorního věku – </a:t>
            </a:r>
            <a:r>
              <a:rPr kumimoji="0" lang="cs-CZ" sz="2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vliv očkování. 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919306" y="1876416"/>
            <a:ext cx="5446443" cy="1198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čase se zvyšuje počet nově zachycených nákaz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zejména u dospělých ve věku 35 let. Nově roste počet nákaz v seniorní věkové kategorii 75+.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F6B5FB6-9DB6-4AB6-929E-176DE41CD827}"/>
              </a:ext>
            </a:extLst>
          </p:cNvPr>
          <p:cNvSpPr/>
          <p:nvPr/>
        </p:nvSpPr>
        <p:spPr>
          <a:xfrm>
            <a:off x="-71718" y="6613458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17855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FAC55-E7BE-4475-808A-CF41E61842C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739" y="2"/>
            <a:ext cx="7651307" cy="576000"/>
          </a:xfrm>
        </p:spPr>
        <p:txBody>
          <a:bodyPr/>
          <a:lstStyle/>
          <a:p>
            <a:r>
              <a:rPr lang="cs-CZ" dirty="0"/>
              <a:t>Počty COVID-19 pozitivních v ČR na 100 000 v populaci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596C74F-0221-4E8A-956E-65A82E2B961A}"/>
              </a:ext>
            </a:extLst>
          </p:cNvPr>
          <p:cNvSpPr txBox="1"/>
          <p:nvPr/>
        </p:nvSpPr>
        <p:spPr>
          <a:xfrm>
            <a:off x="2162175" y="6545102"/>
            <a:ext cx="7077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ISIN – Informační systém infekční nemocí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A0832711-C8D3-482F-ADC2-50907D83BB18}"/>
              </a:ext>
            </a:extLst>
          </p:cNvPr>
          <p:cNvGraphicFramePr/>
          <p:nvPr>
            <p:custDataLst>
              <p:tags r:id="rId2"/>
            </p:custDataLst>
            <p:extLst/>
          </p:nvPr>
        </p:nvGraphicFramePr>
        <p:xfrm>
          <a:off x="1392508" y="1399769"/>
          <a:ext cx="10661843" cy="536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47330F7D-030D-49C8-BE37-CEFFFE48B489}"/>
              </a:ext>
            </a:extLst>
          </p:cNvPr>
          <p:cNvSpPr/>
          <p:nvPr/>
        </p:nvSpPr>
        <p:spPr>
          <a:xfrm>
            <a:off x="137649" y="2386547"/>
            <a:ext cx="125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Počet COVID-19 pozitivních na 100 000 osob v dané věkové skupině v populaci (suma za celý časový úsek)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18CB2AB-0F5A-4FCE-8034-F8F60A89895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1739" y="793210"/>
            <a:ext cx="11344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Populační zátěž dlouhodobě roste u dětí ve všech věkových kategoriích nad 5 let.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E1EDB432-3750-44DF-8475-8C304539F70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403247" y="2108867"/>
            <a:ext cx="167443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8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2">
            <a:extLst>
              <a:ext uri="{FF2B5EF4-FFF2-40B4-BE49-F238E27FC236}">
                <a16:creationId xmlns:a16="http://schemas.microsoft.com/office/drawing/2014/main" id="{BDABC326-A3D3-4D80-808C-B82C6655C27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9211" y="0"/>
            <a:ext cx="10125069" cy="576000"/>
          </a:xfrm>
        </p:spPr>
        <p:txBody>
          <a:bodyPr/>
          <a:lstStyle/>
          <a:p>
            <a:r>
              <a:rPr lang="cs-CZ" dirty="0"/>
              <a:t>7 denní počet nových případů (na 100 000 obyv.)</a:t>
            </a:r>
            <a:r>
              <a:rPr lang="en-US" dirty="0"/>
              <a:t> v </a:t>
            </a:r>
            <a:r>
              <a:rPr lang="cs-CZ" dirty="0"/>
              <a:t>ORP</a:t>
            </a:r>
            <a:endParaRPr lang="cs-CZ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080D6-FC53-427A-9C73-FAC7AD1D2FC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750587" y="2038465"/>
            <a:ext cx="180000" cy="180000"/>
          </a:xfrm>
          <a:prstGeom prst="rect">
            <a:avLst/>
          </a:prstGeom>
          <a:solidFill>
            <a:srgbClr val="2B83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4925A4-86A9-42E1-B474-EC1CB00F06FB}"/>
              </a:ext>
            </a:extLst>
          </p:cNvPr>
          <p:cNvSpPr/>
          <p:nvPr/>
        </p:nvSpPr>
        <p:spPr>
          <a:xfrm>
            <a:off x="9750587" y="2347191"/>
            <a:ext cx="180000" cy="180000"/>
          </a:xfrm>
          <a:prstGeom prst="rect">
            <a:avLst/>
          </a:prstGeom>
          <a:solidFill>
            <a:srgbClr val="80BF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1920F6-822D-4D8E-9016-3491B8DD67F4}"/>
              </a:ext>
            </a:extLst>
          </p:cNvPr>
          <p:cNvSpPr/>
          <p:nvPr/>
        </p:nvSpPr>
        <p:spPr>
          <a:xfrm>
            <a:off x="9750587" y="2655917"/>
            <a:ext cx="180000" cy="180000"/>
          </a:xfrm>
          <a:prstGeom prst="rect">
            <a:avLst/>
          </a:prstGeom>
          <a:solidFill>
            <a:srgbClr val="C7E8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96B81-667A-401C-967B-28C2A48E23CC}"/>
              </a:ext>
            </a:extLst>
          </p:cNvPr>
          <p:cNvSpPr/>
          <p:nvPr/>
        </p:nvSpPr>
        <p:spPr>
          <a:xfrm>
            <a:off x="9750587" y="2964643"/>
            <a:ext cx="180000" cy="180000"/>
          </a:xfrm>
          <a:prstGeom prst="rect">
            <a:avLst/>
          </a:prstGeom>
          <a:solidFill>
            <a:srgbClr val="E2E2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DB380-5F7C-460F-BFDA-86D337A8CFE1}"/>
              </a:ext>
            </a:extLst>
          </p:cNvPr>
          <p:cNvSpPr/>
          <p:nvPr/>
        </p:nvSpPr>
        <p:spPr>
          <a:xfrm>
            <a:off x="9750587" y="3273369"/>
            <a:ext cx="180000" cy="180000"/>
          </a:xfrm>
          <a:prstGeom prst="rect">
            <a:avLst/>
          </a:prstGeom>
          <a:solidFill>
            <a:srgbClr val="FEAB4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FD43E-EE03-4737-A366-C1F7D77557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990343" y="194379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654345-6D6F-4D0F-813B-A10AFB3293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990343" y="225508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ECFEB-BD0B-4FAF-9B8B-C8A903E5C1D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990343" y="256637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4133F7-D8D6-4D0C-B56B-CAC8C40EE25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990343" y="287766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0DDF93-0D60-4DCB-A93B-533691C52B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990343" y="318895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1000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48D847-A97F-4AAA-A08B-55218BF2B7F5}"/>
              </a:ext>
            </a:extLst>
          </p:cNvPr>
          <p:cNvSpPr/>
          <p:nvPr/>
        </p:nvSpPr>
        <p:spPr>
          <a:xfrm>
            <a:off x="9750587" y="3582094"/>
            <a:ext cx="180000" cy="180000"/>
          </a:xfrm>
          <a:prstGeom prst="rect">
            <a:avLst/>
          </a:prstGeom>
          <a:solidFill>
            <a:srgbClr val="F12E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FDD93D-9CA2-41FC-953B-E1DA3769E12D}"/>
              </a:ext>
            </a:extLst>
          </p:cNvPr>
          <p:cNvSpPr/>
          <p:nvPr/>
        </p:nvSpPr>
        <p:spPr>
          <a:xfrm>
            <a:off x="9750587" y="3890818"/>
            <a:ext cx="180000" cy="180000"/>
          </a:xfrm>
          <a:prstGeom prst="rect">
            <a:avLst/>
          </a:prstGeom>
          <a:solidFill>
            <a:srgbClr val="AA131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07D8BB-886C-4DD8-BE83-D1D89236D7C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990343" y="3500249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88280-9570-4C47-854B-55E5855520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990343" y="3811541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&gt;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D61F06-E564-4806-8691-3AC255200BE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750587" y="1763799"/>
            <a:ext cx="180000" cy="180000"/>
          </a:xfrm>
          <a:prstGeom prst="rect">
            <a:avLst/>
          </a:prstGeom>
          <a:solidFill>
            <a:srgbClr val="4CB9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86B9F7-F8F7-4F40-BFDF-925ACE69CA58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990343" y="1699911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-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1B206D-13F2-46AF-A707-682B8D88A63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750587" y="1473457"/>
            <a:ext cx="180000" cy="180000"/>
          </a:xfrm>
          <a:prstGeom prst="rect">
            <a:avLst/>
          </a:prstGeom>
          <a:solidFill>
            <a:srgbClr val="AEDF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19C18A-0242-40A3-8DFB-2F38AED8C20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990343" y="1409569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25 - 50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2C0F43-AA2D-4190-92A2-DA88FB03C4B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750587" y="1187611"/>
            <a:ext cx="180000" cy="180000"/>
          </a:xfrm>
          <a:prstGeom prst="rect">
            <a:avLst/>
          </a:prstGeom>
          <a:solidFill>
            <a:srgbClr val="E5F4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F72A3E-D55C-4A77-863C-B5BD05190F5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990343" y="1123723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25</a:t>
            </a:r>
          </a:p>
        </p:txBody>
      </p:sp>
      <p:sp>
        <p:nvSpPr>
          <p:cNvPr id="41" name="TextBox 29">
            <a:extLst>
              <a:ext uri="{FF2B5EF4-FFF2-40B4-BE49-F238E27FC236}">
                <a16:creationId xmlns:a16="http://schemas.microsoft.com/office/drawing/2014/main" id="{D7315AF9-2D38-4C73-AC60-44D33DB718D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17600" y="982652"/>
            <a:ext cx="159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13. 11. 2021</a:t>
            </a: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0D28E585-5142-41B3-A6C5-F1019D5E11D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279291" y="903244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20. 11. 2021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3C76758-60D2-4A36-AC7C-53E27C4B3188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18394"/>
          <a:stretch/>
        </p:blipFill>
        <p:spPr>
          <a:xfrm>
            <a:off x="3716323" y="1293000"/>
            <a:ext cx="3463570" cy="2160000"/>
          </a:xfrm>
          <a:prstGeom prst="rect">
            <a:avLst/>
          </a:prstGeom>
        </p:spPr>
      </p:pic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FAE4AEF5-461D-4CF9-B35C-FD914DB522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1" r="18739"/>
          <a:stretch/>
        </p:blipFill>
        <p:spPr>
          <a:xfrm>
            <a:off x="184264" y="1393179"/>
            <a:ext cx="3418245" cy="2160000"/>
          </a:xfrm>
          <a:prstGeom prst="rect">
            <a:avLst/>
          </a:prstGeom>
        </p:spPr>
      </p:pic>
      <p:sp>
        <p:nvSpPr>
          <p:cNvPr id="32" name="Podnadpis 2">
            <a:extLst>
              <a:ext uri="{FF2B5EF4-FFF2-40B4-BE49-F238E27FC236}">
                <a16:creationId xmlns:a16="http://schemas.microsoft.com/office/drawing/2014/main" id="{4CA5C962-F0A4-4222-B021-B13612E47883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6851971" y="5384543"/>
            <a:ext cx="5406901" cy="165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map je patrný růst virové zátěže v okresech Moravskoslezského, Jihomoravského, Olomouckého, Jihočeského kraje a v Praze. Naopak virová zátěž je stále dlouhodobě nižší na severu a západě republiky (kraje Královéhradecký, Liberecký a Karlovarský).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9706BE81-CBC5-4446-ADEB-F804D449F9EE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17600" y="4270179"/>
            <a:ext cx="3508075" cy="2171045"/>
          </a:xfrm>
          <a:prstGeom prst="rect">
            <a:avLst/>
          </a:prstGeom>
        </p:spPr>
      </p:pic>
      <p:sp>
        <p:nvSpPr>
          <p:cNvPr id="35" name="TextBox 29">
            <a:extLst>
              <a:ext uri="{FF2B5EF4-FFF2-40B4-BE49-F238E27FC236}">
                <a16:creationId xmlns:a16="http://schemas.microsoft.com/office/drawing/2014/main" id="{30EC7AFD-4DD6-4464-8EBD-4C1EA0B7D2DD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17600" y="3735677"/>
            <a:ext cx="1593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11. 2021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7E7A1-BB49-4665-A1E9-ADC239168B64}"/>
              </a:ext>
            </a:extLst>
          </p:cNvPr>
          <p:cNvSpPr txBox="1"/>
          <p:nvPr/>
        </p:nvSpPr>
        <p:spPr>
          <a:xfrm>
            <a:off x="3998030" y="3823101"/>
            <a:ext cx="41959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Zátěž postupuje z východních regionů republiky do Čech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8C5510E-E197-462C-8D79-67050A4B6B52}"/>
              </a:ext>
            </a:extLst>
          </p:cNvPr>
          <p:cNvSpPr/>
          <p:nvPr/>
        </p:nvSpPr>
        <p:spPr>
          <a:xfrm>
            <a:off x="-73501" y="6656299"/>
            <a:ext cx="2610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405714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1C607227-CBFF-4193-B50F-EDC6549C29C0}"/>
              </a:ext>
            </a:extLst>
          </p:cNvPr>
          <p:cNvGraphicFramePr/>
          <p:nvPr>
            <p:extLst/>
          </p:nvPr>
        </p:nvGraphicFramePr>
        <p:xfrm>
          <a:off x="556549" y="867747"/>
          <a:ext cx="11354940" cy="595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70790D6-BA3F-46D0-99B1-4BDE2A0A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9" y="-18593"/>
            <a:ext cx="11354940" cy="576000"/>
          </a:xfrm>
        </p:spPr>
        <p:txBody>
          <a:bodyPr/>
          <a:lstStyle/>
          <a:p>
            <a:r>
              <a:rPr lang="cs-CZ" sz="2400" dirty="0"/>
              <a:t>7denní hodnoty na 100 tisíc obyvatel: krátkodobá projekce vývoje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297EC6B-32AF-493A-B2A7-B285C8CEF178}"/>
              </a:ext>
            </a:extLst>
          </p:cNvPr>
          <p:cNvSpPr txBox="1"/>
          <p:nvPr/>
        </p:nvSpPr>
        <p:spPr>
          <a:xfrm>
            <a:off x="1905326" y="825788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1,40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C9B186B-8163-428B-A364-E90D3144B57D}"/>
              </a:ext>
            </a:extLst>
          </p:cNvPr>
          <p:cNvSpPr/>
          <p:nvPr/>
        </p:nvSpPr>
        <p:spPr>
          <a:xfrm>
            <a:off x="1437629" y="4388349"/>
            <a:ext cx="237744" cy="237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5669B2F-D612-4664-B709-53D98132D57A}"/>
              </a:ext>
            </a:extLst>
          </p:cNvPr>
          <p:cNvSpPr txBox="1"/>
          <p:nvPr/>
        </p:nvSpPr>
        <p:spPr>
          <a:xfrm>
            <a:off x="1717372" y="4346588"/>
            <a:ext cx="342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Reálná data z IS IN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uzavřenému dni 26. 11. 2021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6B85254-1A7D-488E-9830-3F99A7742F43}"/>
              </a:ext>
            </a:extLst>
          </p:cNvPr>
          <p:cNvCxnSpPr>
            <a:cxnSpLocks/>
          </p:cNvCxnSpPr>
          <p:nvPr/>
        </p:nvCxnSpPr>
        <p:spPr>
          <a:xfrm>
            <a:off x="1610581" y="980823"/>
            <a:ext cx="237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DE1342D-EB8B-4B07-AF76-9D71853830EC}"/>
              </a:ext>
            </a:extLst>
          </p:cNvPr>
          <p:cNvSpPr txBox="1"/>
          <p:nvPr/>
        </p:nvSpPr>
        <p:spPr>
          <a:xfrm>
            <a:off x="1905326" y="1051008"/>
            <a:ext cx="3135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1,30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E4706C2C-C343-4CD4-BC4A-ED6979CFCE85}"/>
              </a:ext>
            </a:extLst>
          </p:cNvPr>
          <p:cNvCxnSpPr>
            <a:cxnSpLocks/>
          </p:cNvCxnSpPr>
          <p:nvPr/>
        </p:nvCxnSpPr>
        <p:spPr>
          <a:xfrm>
            <a:off x="1610581" y="1204130"/>
            <a:ext cx="2377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453CAE8-274D-40EB-837F-1DFE06B3FC2E}"/>
              </a:ext>
            </a:extLst>
          </p:cNvPr>
          <p:cNvCxnSpPr>
            <a:cxnSpLocks/>
          </p:cNvCxnSpPr>
          <p:nvPr/>
        </p:nvCxnSpPr>
        <p:spPr>
          <a:xfrm>
            <a:off x="1610581" y="1652435"/>
            <a:ext cx="2377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66137AA-9182-40A3-A142-5179882050AD}"/>
              </a:ext>
            </a:extLst>
          </p:cNvPr>
          <p:cNvSpPr txBox="1"/>
          <p:nvPr/>
        </p:nvSpPr>
        <p:spPr>
          <a:xfrm>
            <a:off x="1897469" y="1503139"/>
            <a:ext cx="38612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scénáře ze dne 12. 11. 2021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0" name="TextBox 6">
            <a:extLst>
              <a:ext uri="{FF2B5EF4-FFF2-40B4-BE49-F238E27FC236}">
                <a16:creationId xmlns:a16="http://schemas.microsoft.com/office/drawing/2014/main" id="{8B058FAD-246D-4FB5-9A38-9461A45D5931}"/>
              </a:ext>
            </a:extLst>
          </p:cNvPr>
          <p:cNvSpPr txBox="1"/>
          <p:nvPr/>
        </p:nvSpPr>
        <p:spPr>
          <a:xfrm rot="16200000">
            <a:off x="-1372766" y="3208280"/>
            <a:ext cx="364083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7denní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kumulativní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osob 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nově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prokázanou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nákazou COVID-19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tis. osob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9FB82C-0781-4D81-8598-ADCA44A2C668}"/>
              </a:ext>
            </a:extLst>
          </p:cNvPr>
          <p:cNvSpPr txBox="1"/>
          <p:nvPr/>
        </p:nvSpPr>
        <p:spPr>
          <a:xfrm>
            <a:off x="1906261" y="1268905"/>
            <a:ext cx="386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Epidemická křivka odpovídající R = 1,20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6ABB5C34-E37E-4393-9335-919B32DCDD69}"/>
              </a:ext>
            </a:extLst>
          </p:cNvPr>
          <p:cNvCxnSpPr>
            <a:cxnSpLocks/>
          </p:cNvCxnSpPr>
          <p:nvPr/>
        </p:nvCxnSpPr>
        <p:spPr>
          <a:xfrm>
            <a:off x="1611516" y="1420114"/>
            <a:ext cx="237744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D997ECA-8A36-4B34-B5A8-38AA2E8AA115}"/>
              </a:ext>
            </a:extLst>
          </p:cNvPr>
          <p:cNvSpPr txBox="1"/>
          <p:nvPr/>
        </p:nvSpPr>
        <p:spPr>
          <a:xfrm>
            <a:off x="11581780" y="5283969"/>
            <a:ext cx="89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100 tis.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5545FA7-595F-4A29-94DD-6DCFA00D86C0}"/>
              </a:ext>
            </a:extLst>
          </p:cNvPr>
          <p:cNvSpPr txBox="1"/>
          <p:nvPr/>
        </p:nvSpPr>
        <p:spPr>
          <a:xfrm>
            <a:off x="11597277" y="5549899"/>
            <a:ext cx="89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100 tis.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E993916-2EEC-4D23-A11A-577A1D408336}"/>
              </a:ext>
            </a:extLst>
          </p:cNvPr>
          <p:cNvSpPr txBox="1"/>
          <p:nvPr/>
        </p:nvSpPr>
        <p:spPr>
          <a:xfrm>
            <a:off x="7894622" y="914970"/>
            <a:ext cx="1945049" cy="1184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5. 12. 2021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(7denní 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kum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počet na 100 tis.)</a:t>
            </a:r>
            <a:endParaRPr kumimoji="0" lang="cs-CZ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2 569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1 897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1 372 na 100 tisíc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969 na 100 tisíc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9232A53-DCEA-43C0-AB08-8B92BC0FF4F5}"/>
              </a:ext>
            </a:extLst>
          </p:cNvPr>
          <p:cNvSpPr txBox="1"/>
          <p:nvPr/>
        </p:nvSpPr>
        <p:spPr>
          <a:xfrm>
            <a:off x="7822194" y="578386"/>
            <a:ext cx="2221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Predikované hodnoty 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167808C-DD4A-421B-9D5A-5608932F9D83}"/>
              </a:ext>
            </a:extLst>
          </p:cNvPr>
          <p:cNvSpPr txBox="1"/>
          <p:nvPr/>
        </p:nvSpPr>
        <p:spPr>
          <a:xfrm>
            <a:off x="228000" y="6363777"/>
            <a:ext cx="11734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Modelované hodnoty byly korigovány, aby odpovídaly celotýdenním hodnotám, včetně volných dnů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(8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pr</a:t>
            </a:r>
            <a:r>
              <a:rPr kumimoji="0" 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ůměrné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hodnoty v pracovních dnech).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31514D0-6B6B-4DFE-9851-EA31A8D80E45}"/>
              </a:ext>
            </a:extLst>
          </p:cNvPr>
          <p:cNvSpPr txBox="1"/>
          <p:nvPr/>
        </p:nvSpPr>
        <p:spPr>
          <a:xfrm>
            <a:off x="1370195" y="2289300"/>
            <a:ext cx="6524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 udržení stávajícího trendu šíření epidemie existuje potenciál k brzkému překročení hranice 1 300 nových případů na 100 tis. obyvatel týdně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2150B6D9-DF79-4F5B-A9D4-EAD29D736503}"/>
              </a:ext>
            </a:extLst>
          </p:cNvPr>
          <p:cNvCxnSpPr>
            <a:cxnSpLocks/>
          </p:cNvCxnSpPr>
          <p:nvPr/>
        </p:nvCxnSpPr>
        <p:spPr>
          <a:xfrm flipH="1">
            <a:off x="1318586" y="2259646"/>
            <a:ext cx="10263194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 2">
            <a:extLst>
              <a:ext uri="{FF2B5EF4-FFF2-40B4-BE49-F238E27FC236}">
                <a16:creationId xmlns:a16="http://schemas.microsoft.com/office/drawing/2014/main" id="{C01D4120-F033-4BC4-BF67-D4FBE707F6BF}"/>
              </a:ext>
            </a:extLst>
          </p:cNvPr>
          <p:cNvSpPr/>
          <p:nvPr/>
        </p:nvSpPr>
        <p:spPr>
          <a:xfrm>
            <a:off x="-85390" y="6632033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90925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celkového počtu hospitalizací – aktuální počet léčených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hospitalizovaných pacientů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9FE21065-745F-4CF7-BEC5-D790548DCE6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6200000">
            <a:off x="-1294223" y="3762664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9A8C5BA-26C5-4E88-9F5B-549ACDBA485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v nemocnicích regionu a rozsah pravděpodobnostních predikcí 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795D034-72FD-4F2B-9BDA-3E37A4BAAA67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C1801E2B-5217-4A40-9887-D4D8D0FE3EF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446DFC13-8F3A-43EB-9A7A-C47031E55F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31D5C6F4-F0BB-45A0-AFB5-FC7A59EFD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48E88BBB-CEF4-455A-A6CB-89AACCEBEEF8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xtovéPole 28">
                <a:extLst>
                  <a:ext uri="{FF2B5EF4-FFF2-40B4-BE49-F238E27FC236}">
                    <a16:creationId xmlns:a16="http://schemas.microsoft.com/office/drawing/2014/main" id="{A56BD0F1-34E8-451A-B545-A8CAB7B35E7A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4B908267-772A-4AD8-AD63-D229CC03B90D}"/>
                </a:ext>
              </a:extLst>
            </p:cNvPr>
            <p:cNvCxnSpPr>
              <a:cxnSpLocks/>
            </p:cNvCxnSpPr>
            <p:nvPr>
              <p:custDataLst>
                <p:tags r:id="rId11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38" name="TextBox 31">
            <a:extLst>
              <a:ext uri="{FF2B5EF4-FFF2-40B4-BE49-F238E27FC236}">
                <a16:creationId xmlns:a16="http://schemas.microsoft.com/office/drawing/2014/main" id="{3EA84E75-EA0F-4608-ABEB-EA0611B2D36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D8F8303-821D-4071-9535-88559C8181E2}"/>
              </a:ext>
            </a:extLst>
          </p:cNvPr>
          <p:cNvSpPr txBox="1"/>
          <p:nvPr/>
        </p:nvSpPr>
        <p:spPr>
          <a:xfrm>
            <a:off x="1104654" y="1993612"/>
            <a:ext cx="569321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V 1. polovině prosince je možné očekávat až &gt; 7 000 hospitalizací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490D0BCA-DC21-4577-95CC-B9EF0FB6F232}"/>
              </a:ext>
            </a:extLst>
          </p:cNvPr>
          <p:cNvCxnSpPr>
            <a:cxnSpLocks/>
          </p:cNvCxnSpPr>
          <p:nvPr/>
        </p:nvCxnSpPr>
        <p:spPr>
          <a:xfrm flipH="1">
            <a:off x="1049225" y="34395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4A8C2FB-D31C-4C2A-ACAB-62DEB7B1E8B1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9C80AE2-7036-4FA3-8B55-970457DF75E6}"/>
              </a:ext>
            </a:extLst>
          </p:cNvPr>
          <p:cNvCxnSpPr>
            <a:cxnSpLocks/>
          </p:cNvCxnSpPr>
          <p:nvPr/>
        </p:nvCxnSpPr>
        <p:spPr>
          <a:xfrm flipH="1">
            <a:off x="1058750" y="3020476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4" name="Chart 11">
            <a:extLst>
              <a:ext uri="{FF2B5EF4-FFF2-40B4-BE49-F238E27FC236}">
                <a16:creationId xmlns:a16="http://schemas.microsoft.com/office/drawing/2014/main" id="{7FEDA2E1-822B-4686-990C-B2B34ACDC5B7}"/>
              </a:ext>
            </a:extLst>
          </p:cNvPr>
          <p:cNvGraphicFramePr/>
          <p:nvPr>
            <p:extLst/>
          </p:nvPr>
        </p:nvGraphicFramePr>
        <p:xfrm>
          <a:off x="296997" y="1602864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0CB4DFE-CA92-4C31-84A5-77297C80B74E}"/>
              </a:ext>
            </a:extLst>
          </p:cNvPr>
          <p:cNvSpPr/>
          <p:nvPr/>
        </p:nvSpPr>
        <p:spPr>
          <a:xfrm>
            <a:off x="-90770" y="6654674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303087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F6DB03-4533-485B-9C72-CA2C202F0D9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578" y="0"/>
            <a:ext cx="7440022" cy="576000"/>
          </a:xfrm>
        </p:spPr>
        <p:txBody>
          <a:bodyPr/>
          <a:lstStyle/>
          <a:p>
            <a:r>
              <a:rPr lang="cs-CZ" sz="1800" dirty="0"/>
              <a:t>Predikce počtu pacientů na JIP – aktuální počet případů </a:t>
            </a:r>
            <a:endParaRPr lang="cs-CZ" sz="1800" dirty="0">
              <a:solidFill>
                <a:srgbClr val="00FF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254C57B-23A2-45E4-9157-3C0592F8731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4578" y="658863"/>
            <a:ext cx="266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Česká republika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B7B016C-730A-4D13-8F30-5D1F0893DC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65660" y="6088849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Datum</a:t>
            </a:r>
          </a:p>
        </p:txBody>
      </p: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A5D207FE-E9F1-45F3-900D-8666E5F661F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472080" y="1057588"/>
            <a:ext cx="3864788" cy="787521"/>
            <a:chOff x="6462419" y="1469144"/>
            <a:chExt cx="3502394" cy="513208"/>
          </a:xfrm>
        </p:grpSpPr>
        <p:cxnSp>
          <p:nvCxnSpPr>
            <p:cNvPr id="35" name="Straight Connector 33">
              <a:extLst>
                <a:ext uri="{FF2B5EF4-FFF2-40B4-BE49-F238E27FC236}">
                  <a16:creationId xmlns:a16="http://schemas.microsoft.com/office/drawing/2014/main" id="{3CECE1E3-894F-454B-9321-BB2335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0103" y="1469145"/>
              <a:ext cx="0" cy="513207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4">
              <a:extLst>
                <a:ext uri="{FF2B5EF4-FFF2-40B4-BE49-F238E27FC236}">
                  <a16:creationId xmlns:a16="http://schemas.microsoft.com/office/drawing/2014/main" id="{C4559F46-D26D-49B4-A30F-D5ED1BE44696}"/>
                </a:ext>
              </a:extLst>
            </p:cNvPr>
            <p:cNvCxnSpPr>
              <a:cxnSpLocks/>
            </p:cNvCxnSpPr>
            <p:nvPr/>
          </p:nvCxnSpPr>
          <p:spPr>
            <a:xfrm>
              <a:off x="6462419" y="1469144"/>
              <a:ext cx="350239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239746E9-FF79-425B-B52E-C36853FB28D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478982" y="1060251"/>
            <a:ext cx="3956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Predikce počtu pacientů vyžadujících intenzivní péči na základě modelů při parametrech nemoci z období 10/2021–11/2021 pro různé scénáře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3894B16B-2753-4AFE-9F8D-E78A709894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803538" y="2369618"/>
            <a:ext cx="2388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Reálné počty hospitalizovaných na JIP v nemocnicích regionu a rozsah pravděpodobnostních predikcí </a:t>
            </a:r>
          </a:p>
        </p:txBody>
      </p: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50B0F0EF-F100-4894-B162-A2108E64BACC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881260" y="3327524"/>
            <a:ext cx="2221115" cy="2677656"/>
            <a:chOff x="9993159" y="3767843"/>
            <a:chExt cx="2221115" cy="2677656"/>
          </a:xfrm>
        </p:grpSpPr>
        <p:grpSp>
          <p:nvGrpSpPr>
            <p:cNvPr id="30" name="Skupina 29">
              <a:extLst>
                <a:ext uri="{FF2B5EF4-FFF2-40B4-BE49-F238E27FC236}">
                  <a16:creationId xmlns:a16="http://schemas.microsoft.com/office/drawing/2014/main" id="{4CB45048-7782-43BD-92D3-E36EA7C183EC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9993159" y="3767843"/>
              <a:ext cx="2221115" cy="2677656"/>
              <a:chOff x="10258697" y="3526984"/>
              <a:chExt cx="2221115" cy="2677656"/>
            </a:xfrm>
          </p:grpSpPr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AD532655-36DB-41A9-BBD6-4BA46B7F8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3857019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69092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5FB20AAC-D39F-4F15-B5E5-0FFBB07F4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8697" y="4577775"/>
                <a:ext cx="3600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8A0282F5-E2C3-48CC-B0E6-67E2D9C8230E}"/>
                  </a:ext>
                </a:extLst>
              </p:cNvPr>
              <p:cNvSpPr/>
              <p:nvPr/>
            </p:nvSpPr>
            <p:spPr>
              <a:xfrm>
                <a:off x="10262337" y="3620519"/>
                <a:ext cx="360000" cy="130628"/>
              </a:xfrm>
              <a:prstGeom prst="rect">
                <a:avLst/>
              </a:prstGeom>
              <a:solidFill>
                <a:srgbClr val="A6A6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xtovéPole 28">
                <a:extLst>
                  <a:ext uri="{FF2B5EF4-FFF2-40B4-BE49-F238E27FC236}">
                    <a16:creationId xmlns:a16="http://schemas.microsoft.com/office/drawing/2014/main" id="{D712442A-10A9-41F3-8911-4BCA9D1B71A1}"/>
                  </a:ext>
                </a:extLst>
              </p:cNvPr>
              <p:cNvSpPr txBox="1"/>
              <p:nvPr/>
            </p:nvSpPr>
            <p:spPr>
              <a:xfrm>
                <a:off x="10630650" y="3526984"/>
                <a:ext cx="184916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Reálné hodnoty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horní hranice predikce </a:t>
                </a: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střední hodnoty predikce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Rizikový vývoj s významnými zdravotními dopady, </a:t>
                </a:r>
                <a:r>
                  <a:rPr kumimoji="0" lang="cs-CZ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spodní hranice predikce </a:t>
                </a: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7F63D18B-C855-44EB-97FD-0A351BF3CDE7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9993159" y="5539090"/>
              <a:ext cx="360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</p:grpSp>
      <p:sp>
        <p:nvSpPr>
          <p:cNvPr id="43" name="TextBox 14">
            <a:extLst>
              <a:ext uri="{FF2B5EF4-FFF2-40B4-BE49-F238E27FC236}">
                <a16:creationId xmlns:a16="http://schemas.microsoft.com/office/drawing/2014/main" id="{DFDFA073-5EC4-4437-86EC-DC6B0197A6EF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16200000">
            <a:off x="-1260971" y="3659017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Reálný a predikovaný počet pacientů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E85366-DDD6-4A04-9DD7-40BE2B4B2B88}"/>
              </a:ext>
            </a:extLst>
          </p:cNvPr>
          <p:cNvSpPr txBox="1"/>
          <p:nvPr/>
        </p:nvSpPr>
        <p:spPr>
          <a:xfrm>
            <a:off x="1145436" y="2331510"/>
            <a:ext cx="545830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Riziková struktura prevalence nově nakažených s vysokou pravděpodobností navýší zátěž nemocnic. K počátku prosince je možné očekávat &gt; 1 000 hospitalizací na JIP v jeden den.</a:t>
            </a:r>
            <a:endParaRPr kumimoji="0" lang="en-US" sz="1600" b="1" i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C6F93941-39B7-4CA0-B572-A4E70E3B9E1C}"/>
              </a:ext>
            </a:extLst>
          </p:cNvPr>
          <p:cNvCxnSpPr>
            <a:cxnSpLocks/>
          </p:cNvCxnSpPr>
          <p:nvPr/>
        </p:nvCxnSpPr>
        <p:spPr>
          <a:xfrm flipH="1">
            <a:off x="1058750" y="3657559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F367B87B-0C6C-4E6C-9F88-88D28577260C}"/>
              </a:ext>
            </a:extLst>
          </p:cNvPr>
          <p:cNvCxnSpPr>
            <a:cxnSpLocks/>
          </p:cNvCxnSpPr>
          <p:nvPr/>
        </p:nvCxnSpPr>
        <p:spPr>
          <a:xfrm>
            <a:off x="6797870" y="3076575"/>
            <a:ext cx="0" cy="2711467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</a:ln>
          <a:effectLst/>
        </p:spPr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38B8B84-6F40-46FB-A3D6-E9F16B1F8A95}"/>
              </a:ext>
            </a:extLst>
          </p:cNvPr>
          <p:cNvCxnSpPr>
            <a:cxnSpLocks/>
          </p:cNvCxnSpPr>
          <p:nvPr/>
        </p:nvCxnSpPr>
        <p:spPr>
          <a:xfrm flipH="1">
            <a:off x="1058750" y="3327524"/>
            <a:ext cx="8001643" cy="0"/>
          </a:xfrm>
          <a:prstGeom prst="straightConnector1">
            <a:avLst/>
          </a:prstGeom>
          <a:noFill/>
          <a:ln w="28575" cap="flat" cmpd="sng" algn="ctr">
            <a:solidFill>
              <a:srgbClr val="4472C4"/>
            </a:solidFill>
            <a:prstDash val="dash"/>
            <a:miter lim="800000"/>
            <a:tailEnd type="triangle"/>
          </a:ln>
          <a:effectLst/>
        </p:spPr>
      </p:cxnSp>
      <p:graphicFrame>
        <p:nvGraphicFramePr>
          <p:cNvPr id="26" name="Chart 11">
            <a:extLst>
              <a:ext uri="{FF2B5EF4-FFF2-40B4-BE49-F238E27FC236}">
                <a16:creationId xmlns:a16="http://schemas.microsoft.com/office/drawing/2014/main" id="{B0B45742-1B52-447B-AC64-BBF1170E7A2D}"/>
              </a:ext>
            </a:extLst>
          </p:cNvPr>
          <p:cNvGraphicFramePr/>
          <p:nvPr/>
        </p:nvGraphicFramePr>
        <p:xfrm>
          <a:off x="386622" y="1800828"/>
          <a:ext cx="11805378" cy="492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4C3A34EC-3E1B-4A7D-AA05-6556CC8802FC}"/>
              </a:ext>
            </a:extLst>
          </p:cNvPr>
          <p:cNvSpPr/>
          <p:nvPr/>
        </p:nvSpPr>
        <p:spPr>
          <a:xfrm>
            <a:off x="-49988" y="6665062"/>
            <a:ext cx="23908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26120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28. 11.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82512"/>
              </p:ext>
            </p:extLst>
          </p:nvPr>
        </p:nvGraphicFramePr>
        <p:xfrm>
          <a:off x="1656121" y="1960331"/>
          <a:ext cx="9564329" cy="364006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5.190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741,4/den)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942,3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hospitalizovaných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>286 </a:t>
                      </a:r>
                      <a:r>
                        <a:rPr lang="cs-CZ" dirty="0"/>
                        <a:t>(z toho </a:t>
                      </a:r>
                      <a:r>
                        <a:rPr lang="cs-CZ"/>
                        <a:t>JIP 55)</a:t>
                      </a:r>
                      <a:endParaRPr lang="cs-C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9458135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119.777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108.075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632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SHAPECONDITIONMETACTIONDELETE" val="True"/>
  <p:tag name="SLIDEFAB_EXPORTMODE" val="4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3.xml><?xml version="1.0" encoding="utf-8"?>
<a:theme xmlns:a="http://schemas.openxmlformats.org/drawingml/2006/main" name="7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4.xml><?xml version="1.0" encoding="utf-8"?>
<a:theme xmlns:a="http://schemas.openxmlformats.org/drawingml/2006/main" name="3_Motiv Office">
  <a:themeElements>
    <a:clrScheme name="Barvy KHK">
      <a:dk1>
        <a:srgbClr val="2B2B82"/>
      </a:dk1>
      <a:lt1>
        <a:srgbClr val="FFFFFF"/>
      </a:lt1>
      <a:dk2>
        <a:srgbClr val="2B2B82"/>
      </a:dk2>
      <a:lt2>
        <a:srgbClr val="E6E6E6"/>
      </a:lt2>
      <a:accent1>
        <a:srgbClr val="C3001E"/>
      </a:accent1>
      <a:accent2>
        <a:srgbClr val="9D9DA1"/>
      </a:accent2>
      <a:accent3>
        <a:srgbClr val="2B2B82"/>
      </a:accent3>
      <a:accent4>
        <a:srgbClr val="549534"/>
      </a:accent4>
      <a:accent5>
        <a:srgbClr val="FBB824"/>
      </a:accent5>
      <a:accent6>
        <a:srgbClr val="EA3C95"/>
      </a:accent6>
      <a:hlink>
        <a:srgbClr val="2B2B82"/>
      </a:hlink>
      <a:folHlink>
        <a:srgbClr val="2B2B8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621A0F06-C68C-6B40-B2FD-73B32FF8D7D1}" vid="{E4057F24-EDAB-2B48-9201-95E380ABC8A6}"/>
    </a:ext>
  </a:extLst>
</a:theme>
</file>

<file path=ppt/theme/theme5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2473</Words>
  <Application>Microsoft Office PowerPoint</Application>
  <PresentationFormat>Širokoúhlá obrazovka</PresentationFormat>
  <Paragraphs>650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System Font Regular</vt:lpstr>
      <vt:lpstr>Motiv Office</vt:lpstr>
      <vt:lpstr>2_Motiv Office</vt:lpstr>
      <vt:lpstr>7_Motiv Office</vt:lpstr>
      <vt:lpstr>3_Motiv Office</vt:lpstr>
      <vt:lpstr>4_Motiv Office</vt:lpstr>
      <vt:lpstr>5_Motiv Office</vt:lpstr>
      <vt:lpstr>Přehled epidemické situace a stavu očkování v Královéhradeckém kraji</vt:lpstr>
      <vt:lpstr>Prezentace aplikace PowerPoint</vt:lpstr>
      <vt:lpstr>Počty COVID-19 pozitivních v ČR na 100 000 v populaci</vt:lpstr>
      <vt:lpstr>Počty COVID-19 pozitivních v ČR na 100 000 v populaci</vt:lpstr>
      <vt:lpstr>7 denní počet nových případů (na 100 000 obyv.) v ORP</vt:lpstr>
      <vt:lpstr>7denní hodnoty na 100 tisíc obyvatel: krátkodobá projekce vývoje </vt:lpstr>
      <vt:lpstr>Predikce celkového počtu hospitalizací – aktuální počet léčených </vt:lpstr>
      <vt:lpstr>Predikce počtu pacientů na JIP – aktuální počet případů </vt:lpstr>
      <vt:lpstr>Aktuální situace v Královéhradeckém kraji k 28. 11. 2021</vt:lpstr>
      <vt:lpstr>Situace v Královéhradeckém kraji</vt:lpstr>
      <vt:lpstr>Situace v Královéhradeckém kraji zač. r. 2021</vt:lpstr>
      <vt:lpstr>Denní počty nově zjištěných C+ v KHK kraji</vt:lpstr>
      <vt:lpstr>Vývoj v Královéhradeckém kraji</vt:lpstr>
      <vt:lpstr>Vývoj v okresech KHK</vt:lpstr>
      <vt:lpstr>Kapacita lůžkové péče C+ (bez lůžek následné péče)</vt:lpstr>
      <vt:lpstr>Monoklonální protilátky</vt:lpstr>
      <vt:lpstr>Nasazení armády ČR</vt:lpstr>
      <vt:lpstr>Informace k dalšímu zatížení nemocnic</vt:lpstr>
      <vt:lpstr>Další opatření</vt:lpstr>
      <vt:lpstr>Plošné testování ve školách 29. 11. 2021</vt:lpstr>
      <vt:lpstr>Situace v pobytových službách k 28. 11. 2021</vt:lpstr>
      <vt:lpstr>Počet očkování</vt:lpstr>
      <vt:lpstr>Počet ukončených očkování</vt:lpstr>
      <vt:lpstr>Očkování podle  okresů</vt:lpstr>
      <vt:lpstr>Podíl očkovaných v KHK kraji podle věku </vt:lpstr>
      <vt:lpstr>Praktičtí lékaři – dávky k 29. 11. 2021</vt:lpstr>
      <vt:lpstr>Informace COVID-19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Malíř Radek Mgr.</cp:lastModifiedBy>
  <cp:revision>493</cp:revision>
  <cp:lastPrinted>2021-11-30T12:27:32Z</cp:lastPrinted>
  <dcterms:created xsi:type="dcterms:W3CDTF">2021-01-14T19:24:21Z</dcterms:created>
  <dcterms:modified xsi:type="dcterms:W3CDTF">2021-11-30T12:28:41Z</dcterms:modified>
</cp:coreProperties>
</file>