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252" r:id="rId3"/>
    <p:sldId id="723" r:id="rId4"/>
    <p:sldId id="2258" r:id="rId5"/>
    <p:sldId id="2257" r:id="rId6"/>
    <p:sldId id="2259" r:id="rId7"/>
    <p:sldId id="2224" r:id="rId8"/>
    <p:sldId id="2225" r:id="rId9"/>
    <p:sldId id="4657" r:id="rId10"/>
    <p:sldId id="750" r:id="rId11"/>
    <p:sldId id="2221" r:id="rId12"/>
    <p:sldId id="705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00002F"/>
    <a:srgbClr val="920E04"/>
    <a:srgbClr val="B31105"/>
    <a:srgbClr val="E9EBF5"/>
    <a:srgbClr val="2B2B82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07" d="100"/>
          <a:sy n="107" d="100"/>
        </p:scale>
        <p:origin x="7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04.01.2022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2. 1. 2022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BE2FEB21-CE24-4F06-8B52-3BCE4D0037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9793"/>
              </p:ext>
            </p:extLst>
          </p:nvPr>
        </p:nvGraphicFramePr>
        <p:xfrm>
          <a:off x="838201" y="1344705"/>
          <a:ext cx="10515598" cy="4832256"/>
        </p:xfrm>
        <a:graphic>
          <a:graphicData uri="http://schemas.openxmlformats.org/drawingml/2006/table">
            <a:tbl>
              <a:tblPr/>
              <a:tblGrid>
                <a:gridCol w="1167486">
                  <a:extLst>
                    <a:ext uri="{9D8B030D-6E8A-4147-A177-3AD203B41FA5}">
                      <a16:colId xmlns:a16="http://schemas.microsoft.com/office/drawing/2014/main" val="224870137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82183629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141194100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59664570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105393870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009992864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201486377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73816519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546351137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203754857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858337880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524952419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1999872854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523722209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859226869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530645971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559456621"/>
                    </a:ext>
                  </a:extLst>
                </a:gridCol>
              </a:tblGrid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04836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10 652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12 492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30 831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67 771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257 703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4190061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7 393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12 994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75 731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255 683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434315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133 211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611425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29 178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94 001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42652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12 035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6 950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70 222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527765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128 802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986275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4 417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12 074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93 971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043138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5 566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7 392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9 017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9 566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48 577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153 561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319802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4 366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42 337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134 207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4928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32 859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106 464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260782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42 876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100 531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35 234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297 589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132311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5 933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153 304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0918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3 097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55 873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159 497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05308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20 450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73 320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221 624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02168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5 593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54 621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67 095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76 787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101 332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123 682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119 385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148 970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197 767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311 709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714 513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272 278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2 259 839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222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311BC57-E994-48BB-9C25-2B6AD630AA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999" y="1846728"/>
            <a:ext cx="8301319" cy="4330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2. 1. 2022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346556"/>
              </p:ext>
            </p:extLst>
          </p:nvPr>
        </p:nvGraphicFramePr>
        <p:xfrm>
          <a:off x="1656121" y="1960331"/>
          <a:ext cx="9564329" cy="364006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2.046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292,3/den)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371,5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hospitalizovaných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120 (z toho JIP 22)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458135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137.625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130.248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2.010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6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095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Královéhradeckém kraji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315665"/>
              </p:ext>
            </p:extLst>
          </p:nvPr>
        </p:nvGraphicFramePr>
        <p:xfrm>
          <a:off x="1613095" y="3696841"/>
          <a:ext cx="9564329" cy="81723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08618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12. 12.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4.564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652,0/den)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08618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243 (z toho JIP 54)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8">
            <a:extLst>
              <a:ext uri="{FF2B5EF4-FFF2-40B4-BE49-F238E27FC236}">
                <a16:creationId xmlns:a16="http://schemas.microsoft.com/office/drawing/2014/main" id="{A8C90BB0-8F64-4C18-A88B-CD0698F2F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2465513"/>
              </p:ext>
            </p:extLst>
          </p:nvPr>
        </p:nvGraphicFramePr>
        <p:xfrm>
          <a:off x="1613096" y="4606383"/>
          <a:ext cx="9564329" cy="87878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39394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05. 12.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5.395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770,7/den)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39394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248 (z toho JIP 51)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11" name="Zástupný symbol pro obsah 8">
            <a:extLst>
              <a:ext uri="{FF2B5EF4-FFF2-40B4-BE49-F238E27FC236}">
                <a16:creationId xmlns:a16="http://schemas.microsoft.com/office/drawing/2014/main" id="{CB21B2A3-3C4C-404D-8E37-15D7EE03B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5296265"/>
              </p:ext>
            </p:extLst>
          </p:nvPr>
        </p:nvGraphicFramePr>
        <p:xfrm>
          <a:off x="1613095" y="1685887"/>
          <a:ext cx="9564329" cy="87878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8147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26. 12.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2.162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308,9/den)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397315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144 (z toho JIP 30)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8" name="Zástupný symbol pro obsah 8">
            <a:extLst>
              <a:ext uri="{FF2B5EF4-FFF2-40B4-BE49-F238E27FC236}">
                <a16:creationId xmlns:a16="http://schemas.microsoft.com/office/drawing/2014/main" id="{583A128E-FB2F-4A60-87A4-3AF0F79007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8645797"/>
              </p:ext>
            </p:extLst>
          </p:nvPr>
        </p:nvGraphicFramePr>
        <p:xfrm>
          <a:off x="1613095" y="2634059"/>
          <a:ext cx="9564329" cy="97047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85238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19. 12.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3.647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521,0/den)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85238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216 (z toho JIP 44)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095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Královéhradeckém kraji zač. r.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35908"/>
              </p:ext>
            </p:extLst>
          </p:nvPr>
        </p:nvGraphicFramePr>
        <p:xfrm>
          <a:off x="1582967" y="1936029"/>
          <a:ext cx="9564329" cy="129610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14. 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5.497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785,2/den)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623 (z toho JIP 115)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8">
            <a:extLst>
              <a:ext uri="{FF2B5EF4-FFF2-40B4-BE49-F238E27FC236}">
                <a16:creationId xmlns:a16="http://schemas.microsoft.com/office/drawing/2014/main" id="{A8C90BB0-8F64-4C18-A88B-CD0698F2F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658473"/>
              </p:ext>
            </p:extLst>
          </p:nvPr>
        </p:nvGraphicFramePr>
        <p:xfrm>
          <a:off x="1582966" y="3625868"/>
          <a:ext cx="9564329" cy="129610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10. 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6.961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994,4/den)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462 (z toho JIP 109)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0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Denní počty nově zjištěných C+ v KHK kraji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3E5F33F-40AF-4980-A32E-58FDF4CD5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CB4B2F20-F0B4-4DF0-940C-6D524E1AB2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81" y="1825626"/>
            <a:ext cx="10820401" cy="410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6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57366"/>
              </p:ext>
            </p:extLst>
          </p:nvPr>
        </p:nvGraphicFramePr>
        <p:xfrm>
          <a:off x="1384183" y="1792941"/>
          <a:ext cx="9020067" cy="3496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54608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do 17.1.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24726258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do 12. 1. 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do 11.1.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do 11.1.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45603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D91E11E4-8024-42D4-A65A-4B0F6B6C6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51" y="5916987"/>
            <a:ext cx="1343926" cy="6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685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2. 1. 2022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5B30D7C4-D1E2-4A25-BC9C-296405D7E9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348749"/>
              </p:ext>
            </p:extLst>
          </p:nvPr>
        </p:nvGraphicFramePr>
        <p:xfrm>
          <a:off x="838201" y="1425387"/>
          <a:ext cx="10515598" cy="4751568"/>
        </p:xfrm>
        <a:graphic>
          <a:graphicData uri="http://schemas.openxmlformats.org/drawingml/2006/table">
            <a:tbl>
              <a:tblPr/>
              <a:tblGrid>
                <a:gridCol w="1167486">
                  <a:extLst>
                    <a:ext uri="{9D8B030D-6E8A-4147-A177-3AD203B41FA5}">
                      <a16:colId xmlns:a16="http://schemas.microsoft.com/office/drawing/2014/main" val="2969929733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14312637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186072998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210252565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05201579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49386199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368203637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26917962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979105738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368902223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55587682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402377724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1386883183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158037154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909910251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68209227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300212718"/>
                    </a:ext>
                  </a:extLst>
                </a:gridCol>
              </a:tblGrid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557257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85 284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252 656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204 216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239 695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239 139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277 069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271 491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198 243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188 376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163 653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192 243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350 426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167 233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2 835 789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038311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48 690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100 773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77 679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94 080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131 951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156 472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126 019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130 050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133 300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167 260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287 941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111 005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1 625 528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413882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65 076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44 895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70 582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86 471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73 012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76 093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81 920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97 226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160 460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69 229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941 696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66836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23 135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61 196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46 650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66 915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79 596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63 583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65 646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67 341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83 016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139 447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846 029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986792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30 694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32 920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33 951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33 757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40 119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67 904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403 863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03213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32 386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80 948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52 317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62 200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86 601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110 165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88 712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90 609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88 448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108 840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190 576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68 687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1 103 340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302048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48 299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45 857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60 413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108 971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613 557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533845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75 937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62 585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65 620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82 181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143 731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64 021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809 523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275101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33 876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64 976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73 227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120 893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701 502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943243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32 991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39 330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64 154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59 381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63 687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71 696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119 715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706 672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236455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39 274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133 341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93 920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106 982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115 184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140 512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154 501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126 203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130 709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133 528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155 210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273 303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123 152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1 727 791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348808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17 421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37 746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61 306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74 347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61 655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66 344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70 096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84 759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145 283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66 162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814 220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270914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17 721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35 121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42 210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57 772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70 569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60 224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65 095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69 845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80 466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132 773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63 377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775 092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726581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107 420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60 468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78 170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88 432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118 722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145 939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128 737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139 213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138 376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157 591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264 354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115 398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1 578 486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718485"/>
                  </a:ext>
                </a:extLst>
              </a:tr>
              <a:tr h="296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413 802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1 135 590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714 512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874 772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970 137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1 257 794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1 452 485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1 175 316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1 212 237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1 215 847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1 454 247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2 505 777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1 083 963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15 483 088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150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2. 1. 2022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73282CFD-B7D6-46EB-81BB-E73E06298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78941"/>
              </p:ext>
            </p:extLst>
          </p:nvPr>
        </p:nvGraphicFramePr>
        <p:xfrm>
          <a:off x="838201" y="1416423"/>
          <a:ext cx="10515598" cy="4760544"/>
        </p:xfrm>
        <a:graphic>
          <a:graphicData uri="http://schemas.openxmlformats.org/drawingml/2006/table">
            <a:tbl>
              <a:tblPr/>
              <a:tblGrid>
                <a:gridCol w="1167486">
                  <a:extLst>
                    <a:ext uri="{9D8B030D-6E8A-4147-A177-3AD203B41FA5}">
                      <a16:colId xmlns:a16="http://schemas.microsoft.com/office/drawing/2014/main" val="388863163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1781110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740960119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555873580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977117468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448891670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355394296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78329681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509025323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273484951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183837630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930443169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215167666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81544994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23582441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590546964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44058796"/>
                    </a:ext>
                  </a:extLst>
                </a:gridCol>
              </a:tblGrid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440321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41 090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128 434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101 844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116 444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114 558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129 699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120 911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86 124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78 048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64 088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72 289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126 680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61 030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1 241 246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634973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45 031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71 204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55 882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63 915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106 159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690 849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691058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13 194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32 288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37 945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58 782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395 901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413741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31 700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51 530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21 650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363 029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432985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10 782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10 117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174 205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663595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39 941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40 619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38 169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70 459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470 053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25568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20 157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18 692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260 370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549282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27 540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28 380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105304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16 850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300 956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628551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27 446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301 368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508306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18 728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67 517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52 130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55 257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66 327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70 156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101 354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748 100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24713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33 818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28 066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24 586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348 325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679608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32 217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332 836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294426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54 584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66 225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57 236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59 433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61 513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681 816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777850"/>
                  </a:ext>
                </a:extLst>
              </a:tr>
              <a:tr h="297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198 696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568 926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354 328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425 526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465 484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592 141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654 476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517 638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510 656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481 859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557 579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926 689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395 496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6 649 503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736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2. 1. 2022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47FE73EA-27CB-44D5-8FC5-920B444880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696605"/>
              </p:ext>
            </p:extLst>
          </p:nvPr>
        </p:nvGraphicFramePr>
        <p:xfrm>
          <a:off x="838201" y="1362635"/>
          <a:ext cx="10515598" cy="4814336"/>
        </p:xfrm>
        <a:graphic>
          <a:graphicData uri="http://schemas.openxmlformats.org/drawingml/2006/table">
            <a:tbl>
              <a:tblPr/>
              <a:tblGrid>
                <a:gridCol w="1167486">
                  <a:extLst>
                    <a:ext uri="{9D8B030D-6E8A-4147-A177-3AD203B41FA5}">
                      <a16:colId xmlns:a16="http://schemas.microsoft.com/office/drawing/2014/main" val="2939919904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290985852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868804923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195646464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003944727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759814262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373302746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1632431663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223859988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44790671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935375019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11358427"/>
                    </a:ext>
                  </a:extLst>
                </a:gridCol>
                <a:gridCol w="585799">
                  <a:extLst>
                    <a:ext uri="{9D8B030D-6E8A-4147-A177-3AD203B41FA5}">
                      <a16:colId xmlns:a16="http://schemas.microsoft.com/office/drawing/2014/main" val="464850506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2266532893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3913198544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455901025"/>
                    </a:ext>
                  </a:extLst>
                </a:gridCol>
                <a:gridCol w="583743">
                  <a:extLst>
                    <a:ext uri="{9D8B030D-6E8A-4147-A177-3AD203B41FA5}">
                      <a16:colId xmlns:a16="http://schemas.microsoft.com/office/drawing/2014/main" val="903072554"/>
                    </a:ext>
                  </a:extLst>
                </a:gridCol>
              </a:tblGrid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231318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36 863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50 241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99 353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406 189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760119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5 538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30 113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78 022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259 316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1347732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2 935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14 579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19 125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158 626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041295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5 469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15 300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20 801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133 365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914054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6 952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9 188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17 888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118296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20 081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51 660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19 086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177 065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050647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3 956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6 876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6 159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8 442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97 532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864840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11 797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20 955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38 971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135 622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217025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7 849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19 011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33 524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15 536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117 805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42138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7 040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10 503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14 607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17 912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31 448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14 153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112 345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578297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3 708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5 631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7 780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11 768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18 485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17 445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22 396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29 206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37 839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72 832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33 902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263 375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1188713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11 213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15 172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19 920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16 958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128 102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6492508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2 495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7 763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7 814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10 654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14 691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18 732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34 016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120 118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704012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1 667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2 243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4 226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5 952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9 918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17 733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17 670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23 639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29 997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37 377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67 915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29 305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247 646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4219383"/>
                  </a:ext>
                </a:extLst>
              </a:tr>
              <a:tr h="30089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20 610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27 461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44 647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62 737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102 510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176 429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166 097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215 390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274 123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360 827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673 852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293 451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2 418 162</a:t>
                      </a:r>
                    </a:p>
                  </a:txBody>
                  <a:tcPr marL="6171" marR="6171" marT="61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0457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1860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8894</TotalTime>
  <Words>2373</Words>
  <Application>Microsoft Office PowerPoint</Application>
  <PresentationFormat>Širokoúhlá obrazovka</PresentationFormat>
  <Paragraphs>1157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Přehled epidemické situace a stavu očkování v Královéhradeckém kraji</vt:lpstr>
      <vt:lpstr>Aktuální situace v Královéhradeckém kraji k 2. 1. 2022</vt:lpstr>
      <vt:lpstr>Situace v Královéhradeckém kraji</vt:lpstr>
      <vt:lpstr>Situace v Královéhradeckém kraji zač. r. 2021</vt:lpstr>
      <vt:lpstr>Denní počty nově zjištěných C+ v KHK kraji</vt:lpstr>
      <vt:lpstr>Nasazení armády ČR</vt:lpstr>
      <vt:lpstr>Počet podaných dávek k 2. 1. 2022</vt:lpstr>
      <vt:lpstr>Ukončené očkování k 2. 1. 2022</vt:lpstr>
      <vt:lpstr>Posilující očkování k 2. 1. 2022</vt:lpstr>
      <vt:lpstr>Praktičtí lékaři – dávky k 2. 1. 2022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Malíř Radek Mgr.</cp:lastModifiedBy>
  <cp:revision>530</cp:revision>
  <cp:lastPrinted>2021-12-06T08:37:32Z</cp:lastPrinted>
  <dcterms:created xsi:type="dcterms:W3CDTF">2021-01-14T19:24:21Z</dcterms:created>
  <dcterms:modified xsi:type="dcterms:W3CDTF">2022-01-04T07:23:01Z</dcterms:modified>
</cp:coreProperties>
</file>