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8" r:id="rId2"/>
  </p:sldMasterIdLst>
  <p:notesMasterIdLst>
    <p:notesMasterId r:id="rId18"/>
  </p:notesMasterIdLst>
  <p:sldIdLst>
    <p:sldId id="256" r:id="rId3"/>
    <p:sldId id="2252" r:id="rId4"/>
    <p:sldId id="723" r:id="rId5"/>
    <p:sldId id="2258" r:id="rId6"/>
    <p:sldId id="2257" r:id="rId7"/>
    <p:sldId id="2259" r:id="rId8"/>
    <p:sldId id="4658" r:id="rId9"/>
    <p:sldId id="4659" r:id="rId10"/>
    <p:sldId id="4660" r:id="rId11"/>
    <p:sldId id="2224" r:id="rId12"/>
    <p:sldId id="2225" r:id="rId13"/>
    <p:sldId id="4657" r:id="rId14"/>
    <p:sldId id="750" r:id="rId15"/>
    <p:sldId id="2221" r:id="rId16"/>
    <p:sldId id="705" r:id="rId17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00002F"/>
    <a:srgbClr val="920E04"/>
    <a:srgbClr val="B31105"/>
    <a:srgbClr val="E9EBF5"/>
    <a:srgbClr val="2B2B82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ČR</c:v>
                </c:pt>
                <c:pt idx="3">
                  <c:v>Královéhradecký kraj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Karlovarský kraj</c:v>
                </c:pt>
                <c:pt idx="7">
                  <c:v>Kraj Vysočina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Pardubický kraj</c:v>
                </c:pt>
                <c:pt idx="11">
                  <c:v>Zlínský kraj</c:v>
                </c:pt>
                <c:pt idx="12">
                  <c:v>Moravskoslezský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95.07903623</c:v>
                </c:pt>
                <c:pt idx="1">
                  <c:v>64.187791290000007</c:v>
                </c:pt>
                <c:pt idx="2">
                  <c:v>63.530963130000004</c:v>
                </c:pt>
                <c:pt idx="3">
                  <c:v>62.955357900000003</c:v>
                </c:pt>
                <c:pt idx="4">
                  <c:v>62.93798005</c:v>
                </c:pt>
                <c:pt idx="5">
                  <c:v>62.596165069999998</c:v>
                </c:pt>
                <c:pt idx="6">
                  <c:v>60.583476240000003</c:v>
                </c:pt>
                <c:pt idx="7">
                  <c:v>60.409903079999999</c:v>
                </c:pt>
                <c:pt idx="8">
                  <c:v>60.157387069999999</c:v>
                </c:pt>
                <c:pt idx="9">
                  <c:v>58.97082511</c:v>
                </c:pt>
                <c:pt idx="10">
                  <c:v>58.737778659999996</c:v>
                </c:pt>
                <c:pt idx="11">
                  <c:v>58.624178829999998</c:v>
                </c:pt>
                <c:pt idx="12">
                  <c:v>58.397564119999998</c:v>
                </c:pt>
                <c:pt idx="13">
                  <c:v>56.42166332</c:v>
                </c:pt>
                <c:pt idx="14">
                  <c:v>50.63844915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ax val="10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Ústecký kraj</c:v>
                </c:pt>
                <c:pt idx="8">
                  <c:v>Pardubický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Karlovarský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65.852743000000004</c:v>
                </c:pt>
                <c:pt idx="1">
                  <c:v>65.431757000000005</c:v>
                </c:pt>
                <c:pt idx="2">
                  <c:v>64.863409300000001</c:v>
                </c:pt>
                <c:pt idx="3">
                  <c:v>63.697360400000001</c:v>
                </c:pt>
                <c:pt idx="4">
                  <c:v>63.530963100000001</c:v>
                </c:pt>
                <c:pt idx="5">
                  <c:v>63.218428400000001</c:v>
                </c:pt>
                <c:pt idx="6">
                  <c:v>62.621713200000002</c:v>
                </c:pt>
                <c:pt idx="7">
                  <c:v>61.521730599999998</c:v>
                </c:pt>
                <c:pt idx="8">
                  <c:v>61.283986400000003</c:v>
                </c:pt>
                <c:pt idx="9">
                  <c:v>61.195221099999998</c:v>
                </c:pt>
                <c:pt idx="10">
                  <c:v>60.838101999999999</c:v>
                </c:pt>
                <c:pt idx="11">
                  <c:v>60.682347399999998</c:v>
                </c:pt>
                <c:pt idx="12">
                  <c:v>59.863407299999999</c:v>
                </c:pt>
                <c:pt idx="13">
                  <c:v>58.702468199999998</c:v>
                </c:pt>
                <c:pt idx="14">
                  <c:v>58.267435599999999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567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8304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170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148487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8801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8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431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21529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282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7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9494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26. 12.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57309E31-73F4-4642-906E-75548FC599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84894"/>
              </p:ext>
            </p:extLst>
          </p:nvPr>
        </p:nvGraphicFramePr>
        <p:xfrm>
          <a:off x="838201" y="1398493"/>
          <a:ext cx="10515598" cy="4778464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72238114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54859059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28064262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5677139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57447215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83729630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00200141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42818980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1179050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7933090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27491631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03656570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35431389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47516698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78139497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3670275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825223977"/>
                    </a:ext>
                  </a:extLst>
                </a:gridCol>
              </a:tblGrid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155895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83 806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250 534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202 916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234 340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232 373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267 418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261 361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190 651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161 070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190 028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347 954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166 577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2 775 297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510652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58 633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76 726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92 872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130 310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152 337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121 658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126 931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131 534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285 459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110 226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1 600 774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059665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64 614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69 626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82 739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69 692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74 321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81 048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96 268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159 324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68 874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925 613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939024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60 674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65 377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77 040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61 350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66 076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81 943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138 067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58 576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830 187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709367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37 920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67 056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395 550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430849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80 135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84 598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106 639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85 659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88 068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86 745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107 012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188 200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68 124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1 081 065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3436490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44 311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57 412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46 167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46 758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108 197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41 435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603 923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003757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55 638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72 980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62 091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64 857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81 458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142 762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795 537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747735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33 295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63 113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58 152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72 389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119 823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53 144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690 062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357714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32 552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62 085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57 509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62 805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70 955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118 745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53 661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694 615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691867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132 188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93 205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104 666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112 193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136 596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149 402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121 745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126 969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131 267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153 475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271 095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122 439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1 694 229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91206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53 181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72 175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59 546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69 061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83 765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144 042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65 789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800 225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030767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34 478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56 553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68 363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58 207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63 163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68 693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131 534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63 006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760 988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9441782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106 564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76 443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86 410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115 618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141 665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124 570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135 289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136 350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155 657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261 908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114 608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1 549 632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365421"/>
                  </a:ext>
                </a:extLst>
              </a:tr>
              <a:tr h="29865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406 453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1 126 137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708 344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857 989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948 943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1 227 073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1 405 231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1 134 297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1 178 434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1 197 459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1 436 813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2 484 166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1 077 575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15 197 697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959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26. 12.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605ED992-2FE5-4855-86D7-C73D413CEE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370960"/>
              </p:ext>
            </p:extLst>
          </p:nvPr>
        </p:nvGraphicFramePr>
        <p:xfrm>
          <a:off x="838201" y="1425387"/>
          <a:ext cx="10515598" cy="4751568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284176637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62550572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988722725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25611203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72252384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84212653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52487781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5105927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66089436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37853533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74523317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940293321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96015212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64355027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00548921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73256247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94762556"/>
                    </a:ext>
                  </a:extLst>
                </a:gridCol>
              </a:tblGrid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19708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127 391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101 369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115 851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114 010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120 334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85 590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77 588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63 820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72 138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126 346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1 234 810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0076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37 383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44 751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62 140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71 036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55 594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54 513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105 811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687 342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871851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33 422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37 815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31 661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58 630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394 269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226123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31 618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361 049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7997037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173 240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608146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39 514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37 937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41 457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467 017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847548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259 112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659119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338 862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413330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299 569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281058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299 929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005337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46 427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54 898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69 839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55 691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55 413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53 321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101 049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744 059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819891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20 811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33 642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28 028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54 434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345 925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543175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49 789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330 944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474822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54 133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66 004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57 026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59 098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55 456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61 354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99 244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678 501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699927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193 764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563 905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351 557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422 233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462 845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590 986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651 886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515 072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507 934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480 152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556 151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923 871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394 270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6 614 628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397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Posilující očkování k 26. 12.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F53770A4-115C-414C-AF21-2A396DA64C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468276"/>
              </p:ext>
            </p:extLst>
          </p:nvPr>
        </p:nvGraphicFramePr>
        <p:xfrm>
          <a:off x="838201" y="1416423"/>
          <a:ext cx="10515598" cy="4760544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102468006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61712527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646904093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83614816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6873189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1356747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01100824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80805946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803717814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23433034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94081442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01170206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89839284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0729714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97373519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0968420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096636878"/>
                    </a:ext>
                  </a:extLst>
                </a:gridCol>
              </a:tblGrid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462881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48 228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97 383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357 181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041446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28 556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76 045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239 420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643899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43 295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145 339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373052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120 430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965990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54 314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290267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49 719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293044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89 579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331500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123 937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779265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108 405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700035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102 974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460977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71 069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33 406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236 904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827251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117 209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03708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108 761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8577170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65 928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223 662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436149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72 234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132 594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128 857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185 846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258 080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345 243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656 425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288 953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2 187 283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383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186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26. 12.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FA5BBFE6-9114-4853-B706-0279FE375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947037"/>
              </p:ext>
            </p:extLst>
          </p:nvPr>
        </p:nvGraphicFramePr>
        <p:xfrm>
          <a:off x="838201" y="1479175"/>
          <a:ext cx="10515598" cy="4697792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253542523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89802691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503122376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12704842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91787819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671160082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29062794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26165500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360394666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52241810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54371431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09136594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6404116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34838750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4143009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24619796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778974538"/>
                    </a:ext>
                  </a:extLst>
                </a:gridCol>
              </a:tblGrid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795552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67 226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252 400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48648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34 054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74 693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249 550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170379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128 621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810963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90 987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839004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68 462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305261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41 700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124 699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759616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27 854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92 307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662861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150 682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304809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41 807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131 426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119220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32 358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103 383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369686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291 539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663127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54 447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150 631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821070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55 439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157 021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957615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72 569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217 712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707644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64 178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64 899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74 028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97 360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117 752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113 727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143 069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193 368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306 561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706 122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269 341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2 209 420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128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D20A85-B090-4535-9174-DFDA03336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4965" y="1855694"/>
            <a:ext cx="7960659" cy="453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26. 12.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165678"/>
              </p:ext>
            </p:extLst>
          </p:nvPr>
        </p:nvGraphicFramePr>
        <p:xfrm>
          <a:off x="1656121" y="1960331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2.162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308,9/den)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392,5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hospitalizovaných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144 (z toho JIP 30)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9458135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135.579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126.226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1.995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632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618394"/>
              </p:ext>
            </p:extLst>
          </p:nvPr>
        </p:nvGraphicFramePr>
        <p:xfrm>
          <a:off x="1620439" y="2802988"/>
          <a:ext cx="9564329" cy="81723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12.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4.564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652,0/den)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243 (z toho JIP 54)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8243982"/>
              </p:ext>
            </p:extLst>
          </p:nvPr>
        </p:nvGraphicFramePr>
        <p:xfrm>
          <a:off x="1620440" y="3714941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05.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5.395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770,7/den)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248 (z toho JIP 51)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11" name="Zástupný symbol pro obsah 8">
            <a:extLst>
              <a:ext uri="{FF2B5EF4-FFF2-40B4-BE49-F238E27FC236}">
                <a16:creationId xmlns:a16="http://schemas.microsoft.com/office/drawing/2014/main" id="{CB21B2A3-3C4C-404D-8E37-15D7EE03B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2774487"/>
              </p:ext>
            </p:extLst>
          </p:nvPr>
        </p:nvGraphicFramePr>
        <p:xfrm>
          <a:off x="1620441" y="4636356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147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28. 11.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5.190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741,4/den)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397315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286 (z toho na JIP 55)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8" name="Zástupný symbol pro obsah 8">
            <a:extLst>
              <a:ext uri="{FF2B5EF4-FFF2-40B4-BE49-F238E27FC236}">
                <a16:creationId xmlns:a16="http://schemas.microsoft.com/office/drawing/2014/main" id="{583A128E-FB2F-4A60-87A4-3AF0F7900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0226971"/>
              </p:ext>
            </p:extLst>
          </p:nvPr>
        </p:nvGraphicFramePr>
        <p:xfrm>
          <a:off x="1613098" y="1755892"/>
          <a:ext cx="9564329" cy="97047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19.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3.647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521,0/den)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216 (z toho JIP 44)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 zač. r.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135908"/>
              </p:ext>
            </p:extLst>
          </p:nvPr>
        </p:nvGraphicFramePr>
        <p:xfrm>
          <a:off x="1582967" y="1936029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14. 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5.497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785,2/den)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623 (z toho JIP 115)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658473"/>
              </p:ext>
            </p:extLst>
          </p:nvPr>
        </p:nvGraphicFramePr>
        <p:xfrm>
          <a:off x="1582966" y="3625868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10. 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6.961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994,4/den)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462 (z toho JIP 109)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09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Denní počty nově zjištěných C+ v KHK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1B69A8C-5AEA-435C-8A6F-1EE56DB2F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909482"/>
            <a:ext cx="10515600" cy="3935506"/>
          </a:xfrm>
        </p:spPr>
      </p:pic>
    </p:spTree>
    <p:extLst>
      <p:ext uri="{BB962C8B-B14F-4D97-AF65-F5344CB8AC3E}">
        <p14:creationId xmlns:p14="http://schemas.microsoft.com/office/powerpoint/2010/main" val="23516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710266"/>
              </p:ext>
            </p:extLst>
          </p:nvPr>
        </p:nvGraphicFramePr>
        <p:xfrm>
          <a:off x="1384183" y="1792941"/>
          <a:ext cx="9020067" cy="3496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82489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546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6.12. - 23.12.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24726258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5.12. - 30.12.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2.12. - 29.12.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2.12. - 28.12.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45603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91E11E4-8024-42D4-A65A-4B0F6B6C6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1" y="5916987"/>
            <a:ext cx="1343926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8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AD3DA308-B327-4BEB-B9E8-2154EAD185E5}"/>
              </a:ext>
            </a:extLst>
          </p:cNvPr>
          <p:cNvGraphicFramePr>
            <a:graphicFrameLocks noGrp="1"/>
          </p:cNvGraphicFramePr>
          <p:nvPr/>
        </p:nvGraphicFramePr>
        <p:xfrm>
          <a:off x="1990725" y="1385728"/>
          <a:ext cx="9836658" cy="4963448"/>
        </p:xfrm>
        <a:graphic>
          <a:graphicData uri="http://schemas.openxmlformats.org/drawingml/2006/table">
            <a:tbl>
              <a:tblPr/>
              <a:tblGrid>
                <a:gridCol w="1092962">
                  <a:extLst>
                    <a:ext uri="{9D8B030D-6E8A-4147-A177-3AD203B41FA5}">
                      <a16:colId xmlns:a16="http://schemas.microsoft.com/office/drawing/2014/main" val="2822343873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132512827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1092900829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10460454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668352781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1781017026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4161947629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3625519617"/>
                    </a:ext>
                  </a:extLst>
                </a:gridCol>
                <a:gridCol w="1092962">
                  <a:extLst>
                    <a:ext uri="{9D8B030D-6E8A-4147-A177-3AD203B41FA5}">
                      <a16:colId xmlns:a16="http://schemas.microsoft.com/office/drawing/2014/main" val="1175374451"/>
                    </a:ext>
                  </a:extLst>
                </a:gridCol>
              </a:tblGrid>
              <a:tr h="295583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9CE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3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D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0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CCF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671736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A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A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618632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D5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1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D4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176968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DF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2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8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E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660078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F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E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216051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5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B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E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0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E8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768957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E8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E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E8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7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E2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28478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9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5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1C4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212069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E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8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E5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3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29523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C4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8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C3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806521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E5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D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E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657587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6C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4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40340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104178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A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14683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941188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pPr algn="ctr" fontAlgn="ctr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D4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6C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D4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8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2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E0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899669"/>
                  </a:ext>
                </a:extLst>
              </a:tr>
            </a:tbl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16 a více let – přehled podle regionů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D9FBD4C-1B9C-45E2-BB7E-2957828245D9}"/>
              </a:ext>
            </a:extLst>
          </p:cNvPr>
          <p:cNvSpPr txBox="1"/>
          <p:nvPr/>
        </p:nvSpPr>
        <p:spPr>
          <a:xfrm>
            <a:off x="6638924" y="-10966"/>
            <a:ext cx="1533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25. 12. 2021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90686" y="6433516"/>
            <a:ext cx="10910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Celkem bylo u osob ve věku 16+ aplikováno </a:t>
            </a:r>
            <a:r>
              <a:rPr kumimoji="0" lang="pl-PL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14 781 352 dávek, z toho 6 420 729 jsou dávky ukončovací a 2 186 334 dávky posilující.</a:t>
            </a:r>
          </a:p>
        </p:txBody>
      </p: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C828F090-399D-4BAF-84A3-963779A0EB11}"/>
              </a:ext>
            </a:extLst>
          </p:cNvPr>
          <p:cNvGraphicFramePr>
            <a:graphicFrameLocks noGrp="1"/>
          </p:cNvGraphicFramePr>
          <p:nvPr/>
        </p:nvGraphicFramePr>
        <p:xfrm>
          <a:off x="257785" y="695207"/>
          <a:ext cx="11569594" cy="5653969"/>
        </p:xfrm>
        <a:graphic>
          <a:graphicData uri="http://schemas.openxmlformats.org/drawingml/2006/table">
            <a:tbl>
              <a:tblPr firstRow="1" lastRow="1" bandRow="1">
                <a:tableStyleId>{74C1A8A3-306A-4EB7-A6B1-4F7E0EB9C5D6}</a:tableStyleId>
              </a:tblPr>
              <a:tblGrid>
                <a:gridCol w="1736158">
                  <a:extLst>
                    <a:ext uri="{9D8B030D-6E8A-4147-A177-3AD203B41FA5}">
                      <a16:colId xmlns:a16="http://schemas.microsoft.com/office/drawing/2014/main" val="2523158226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1593569998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710676150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3128786877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3315404817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445358752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1925707670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2797172927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324199276"/>
                    </a:ext>
                  </a:extLst>
                </a:gridCol>
                <a:gridCol w="1092604">
                  <a:extLst>
                    <a:ext uri="{9D8B030D-6E8A-4147-A177-3AD203B41FA5}">
                      <a16:colId xmlns:a16="http://schemas.microsoft.com/office/drawing/2014/main" val="3657815975"/>
                    </a:ext>
                  </a:extLst>
                </a:gridCol>
              </a:tblGrid>
              <a:tr h="315100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Kraj podle </a:t>
                      </a:r>
                    </a:p>
                    <a:p>
                      <a:pPr algn="l" fontAlgn="b"/>
                      <a:r>
                        <a:rPr lang="cs-CZ" sz="1200" b="1" i="0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místa bydliště</a:t>
                      </a: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Osoby v populaci k 1.1.2021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Očkovaní celkem (osoby)*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Očkovaní s ukončovací dávkou*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Očkovaní s posilující dávkou*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062634"/>
                  </a:ext>
                </a:extLst>
              </a:tr>
              <a:tr h="365619">
                <a:tc vMerge="1">
                  <a:txBody>
                    <a:bodyPr/>
                    <a:lstStyle/>
                    <a:p>
                      <a:pPr algn="r" fontAlgn="b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osoby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populace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osoby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očkovaných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populace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osoby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s ukončovací dávkou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populace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5992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Hlavní město Praha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1 111 280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833 719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75,0 %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816 028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288 882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26,0 %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035022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Středočeský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1 133 984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875 783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77,2 %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856 416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75,5 %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284 830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25,1 %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947671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Jihočeský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534 754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395 435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386 837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146 096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333786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Plzeňský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493 070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357 720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72,5 %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350 154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71,0 %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119 318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34,1 %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24,2 %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186940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Karlovarský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245 932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172 367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70,1 %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168 685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68,6 %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55 395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22,5 %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044073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Ústecký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677 309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485 417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71,7 %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473 120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97,5 %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162 487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24,0 %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4894236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Liberecký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365 503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260 266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71,2 %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253 975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97,6 %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69,5 %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89 327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35,2 %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109536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Královéhradecký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459 214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336 939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330 135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98,0 %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123 406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525594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Pardubický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434 172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310 799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71,6 %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97,7 %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105 537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366277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Kraj Vysočina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424 066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323 976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317 252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111 659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35,2 %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557106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Jihomoravský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990 788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710 914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692 415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234 594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23,7 %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962169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Olomoucký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525 104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357 957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68,2 %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348 690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120 924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34,7 %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23,0 %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644269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Zlínský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485 727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337 979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69,6 %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329 301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111 163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22,9 %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090642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u="none" strike="noStrike" dirty="0">
                          <a:effectLst/>
                        </a:rPr>
                        <a:t>Moravskoslezský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997 281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681 699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666 407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66,8 %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222 491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33,4 %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289926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neuvedeno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136 595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127 758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93,5 %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8,0 %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310195"/>
                  </a:ext>
                </a:extLst>
              </a:tr>
              <a:tr h="31022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ČR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8 878 184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6 577 565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74,1 %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6 420 729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97,6 %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72,3 %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2 186 334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34,1 %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24,6 %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76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405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/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/>
        </p:nvGraphicFramePr>
        <p:xfrm>
          <a:off x="52384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1 269 385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767 254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6 798 942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346 760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405 038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369 969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177 698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307 397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266 182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481 794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307 114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340 090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696 586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355 751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707 924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56,00–61,99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62,00–64,99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65,0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2" name="TextBox 6">
            <a:extLst>
              <a:ext uri="{FF2B5EF4-FFF2-40B4-BE49-F238E27FC236}">
                <a16:creationId xmlns:a16="http://schemas.microsoft.com/office/drawing/2014/main" id="{472CBAC0-5946-4465-9EE6-68C518EFE2ED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25. 12. 2021</a:t>
            </a:r>
          </a:p>
        </p:txBody>
      </p:sp>
    </p:spTree>
    <p:extLst>
      <p:ext uri="{BB962C8B-B14F-4D97-AF65-F5344CB8AC3E}">
        <p14:creationId xmlns:p14="http://schemas.microsoft.com/office/powerpoint/2010/main" val="113812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/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59,00–60,99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62,00–63,99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64,0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/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335 093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914 734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865 981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409 925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6 798 942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348 209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370 120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502 635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320 427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731 483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269 194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177 988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347 279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700 223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367 389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6794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138 262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9" name="TextBox 6">
            <a:extLst>
              <a:ext uri="{FF2B5EF4-FFF2-40B4-BE49-F238E27FC236}">
                <a16:creationId xmlns:a16="http://schemas.microsoft.com/office/drawing/2014/main" id="{A0843AE9-191E-4072-A375-50C11518A134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25. 12. 2021</a:t>
            </a:r>
          </a:p>
        </p:txBody>
      </p:sp>
    </p:spTree>
    <p:extLst>
      <p:ext uri="{BB962C8B-B14F-4D97-AF65-F5344CB8AC3E}">
        <p14:creationId xmlns:p14="http://schemas.microsoft.com/office/powerpoint/2010/main" val="38943997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8859</TotalTime>
  <Words>2995</Words>
  <Application>Microsoft Office PowerPoint</Application>
  <PresentationFormat>Širokoúhlá obrazovka</PresentationFormat>
  <Paragraphs>1419</Paragraphs>
  <Slides>15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Přehled epidemické situace a stavu očkování v Královéhradeckém kraji</vt:lpstr>
      <vt:lpstr>Aktuální situace v Královéhradeckém kraji k 26. 12. 2021</vt:lpstr>
      <vt:lpstr>Situace v Královéhradeckém kraji</vt:lpstr>
      <vt:lpstr>Situace v Královéhradeckém kraji zač. r. 2021</vt:lpstr>
      <vt:lpstr>Denní počty nově zjištěných C+ v KHK kraji</vt:lpstr>
      <vt:lpstr>Nasazení armády ČR</vt:lpstr>
      <vt:lpstr>Očkovaní 16 a více let – přehled podle regionů</vt:lpstr>
      <vt:lpstr>Očkovaní v krajích (podle místa podání)</vt:lpstr>
      <vt:lpstr>Očkovaní v krajích (podle místa bydliště)</vt:lpstr>
      <vt:lpstr>Počet podaných dávek k 26. 12. 2021</vt:lpstr>
      <vt:lpstr>Ukončené očkování k 26. 12. 2021</vt:lpstr>
      <vt:lpstr>Posilující očkování k 26. 12. 2021</vt:lpstr>
      <vt:lpstr>Praktičtí lékaři – dávky k 26. 12.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524</cp:revision>
  <cp:lastPrinted>2021-12-06T08:37:32Z</cp:lastPrinted>
  <dcterms:created xsi:type="dcterms:W3CDTF">2021-01-14T19:24:21Z</dcterms:created>
  <dcterms:modified xsi:type="dcterms:W3CDTF">2021-12-27T14:01:05Z</dcterms:modified>
</cp:coreProperties>
</file>