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6"/>
  </p:notesMasterIdLst>
  <p:sldIdLst>
    <p:sldId id="256" r:id="rId3"/>
    <p:sldId id="723" r:id="rId4"/>
    <p:sldId id="2269" r:id="rId5"/>
    <p:sldId id="2263" r:id="rId6"/>
    <p:sldId id="2264" r:id="rId7"/>
    <p:sldId id="2270" r:id="rId8"/>
    <p:sldId id="2271" r:id="rId9"/>
    <p:sldId id="2224" r:id="rId10"/>
    <p:sldId id="2225" r:id="rId11"/>
    <p:sldId id="2250" r:id="rId12"/>
    <p:sldId id="750" r:id="rId13"/>
    <p:sldId id="2221" r:id="rId14"/>
    <p:sldId id="705" r:id="rId15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0E04"/>
    <a:srgbClr val="B31105"/>
    <a:srgbClr val="CFD5EA"/>
    <a:srgbClr val="E9EBF5"/>
    <a:srgbClr val="2B2B82"/>
    <a:srgbClr val="00002F"/>
    <a:srgbClr val="3E2E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6" autoAdjust="0"/>
    <p:restoredTop sz="93883" autoAdjust="0"/>
  </p:normalViewPr>
  <p:slideViewPr>
    <p:cSldViewPr snapToGrid="0">
      <p:cViewPr varScale="1">
        <p:scale>
          <a:sx n="105" d="100"/>
          <a:sy n="105" d="100"/>
        </p:scale>
        <p:origin x="15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442818623398409"/>
          <c:y val="0.15289779551144775"/>
          <c:w val="0.73221684886657512"/>
          <c:h val="0.800628266289279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Očkovaní s ukončovací dávkou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ČR</c:v>
                </c:pt>
                <c:pt idx="6">
                  <c:v>Plzeňský kraj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Zlínský kraj</c:v>
                </c:pt>
                <c:pt idx="11">
                  <c:v>Karlovarský kraj</c:v>
                </c:pt>
                <c:pt idx="12">
                  <c:v>Jihomoravský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List1!$B$2:$B$16</c:f>
              <c:numCache>
                <c:formatCode>General</c:formatCode>
                <c:ptCount val="15"/>
                <c:pt idx="0">
                  <c:v>59.474267599999997</c:v>
                </c:pt>
                <c:pt idx="1">
                  <c:v>58.359996500000001</c:v>
                </c:pt>
                <c:pt idx="2">
                  <c:v>56.922347899999998</c:v>
                </c:pt>
                <c:pt idx="3">
                  <c:v>58.103684899999998</c:v>
                </c:pt>
                <c:pt idx="4">
                  <c:v>57.167031100000003</c:v>
                </c:pt>
                <c:pt idx="5">
                  <c:v>56.545665300000003</c:v>
                </c:pt>
                <c:pt idx="6">
                  <c:v>56.175798299999997</c:v>
                </c:pt>
                <c:pt idx="7">
                  <c:v>54.932524399999998</c:v>
                </c:pt>
                <c:pt idx="8">
                  <c:v>54.150507599999997</c:v>
                </c:pt>
                <c:pt idx="9">
                  <c:v>54.816745099999999</c:v>
                </c:pt>
                <c:pt idx="10">
                  <c:v>53.392148900000002</c:v>
                </c:pt>
                <c:pt idx="11">
                  <c:v>54.427553000000003</c:v>
                </c:pt>
                <c:pt idx="12">
                  <c:v>54.631745100000003</c:v>
                </c:pt>
                <c:pt idx="13">
                  <c:v>52.418609799999999</c:v>
                </c:pt>
                <c:pt idx="14">
                  <c:v>52.090807300000002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6C-43B5-BDA2-1A9D9441837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Očkovaní 1. dávkou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ČR</c:v>
                </c:pt>
                <c:pt idx="6">
                  <c:v>Plzeňský kraj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Zlínský kraj</c:v>
                </c:pt>
                <c:pt idx="11">
                  <c:v>Karlovarský kraj</c:v>
                </c:pt>
                <c:pt idx="12">
                  <c:v>Jihomoravský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List1!$C$2:$C$16</c:f>
              <c:numCache>
                <c:formatCode>General</c:formatCode>
                <c:ptCount val="15"/>
                <c:pt idx="0">
                  <c:v>0.79531969999999996</c:v>
                </c:pt>
                <c:pt idx="1">
                  <c:v>1.0515759</c:v>
                </c:pt>
                <c:pt idx="2">
                  <c:v>0.9001403</c:v>
                </c:pt>
                <c:pt idx="3">
                  <c:v>1.182023</c:v>
                </c:pt>
                <c:pt idx="4">
                  <c:v>0.89270309999999997</c:v>
                </c:pt>
                <c:pt idx="5">
                  <c:v>1.0365941999999999</c:v>
                </c:pt>
                <c:pt idx="6">
                  <c:v>0.9413899</c:v>
                </c:pt>
                <c:pt idx="7">
                  <c:v>0.88303469999999995</c:v>
                </c:pt>
                <c:pt idx="8">
                  <c:v>0.95485399999999998</c:v>
                </c:pt>
                <c:pt idx="9">
                  <c:v>0.98163529999999999</c:v>
                </c:pt>
                <c:pt idx="10">
                  <c:v>0.91825990000000002</c:v>
                </c:pt>
                <c:pt idx="11">
                  <c:v>0.90313690000000002</c:v>
                </c:pt>
                <c:pt idx="12">
                  <c:v>0.94576629999999995</c:v>
                </c:pt>
                <c:pt idx="13">
                  <c:v>0.84387270000000003</c:v>
                </c:pt>
                <c:pt idx="14">
                  <c:v>0.86277720000000002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6C-43B5-BDA2-1A9D94418370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Prodělali onemocnění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ČR</c:v>
                </c:pt>
                <c:pt idx="6">
                  <c:v>Plzeňský kraj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Zlínský kraj</c:v>
                </c:pt>
                <c:pt idx="11">
                  <c:v>Karlovarský kraj</c:v>
                </c:pt>
                <c:pt idx="12">
                  <c:v>Jihomoravský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List1!$D$2:$D$16</c:f>
              <c:numCache>
                <c:formatCode>General</c:formatCode>
                <c:ptCount val="15"/>
                <c:pt idx="0">
                  <c:v>5.7217029999999998</c:v>
                </c:pt>
                <c:pt idx="1">
                  <c:v>6.4360653000000001</c:v>
                </c:pt>
                <c:pt idx="2">
                  <c:v>7.227811</c:v>
                </c:pt>
                <c:pt idx="3">
                  <c:v>5.6736504999999999</c:v>
                </c:pt>
                <c:pt idx="4">
                  <c:v>6.3135633000000002</c:v>
                </c:pt>
                <c:pt idx="5">
                  <c:v>6.4338194</c:v>
                </c:pt>
                <c:pt idx="6">
                  <c:v>6.8565462999999998</c:v>
                </c:pt>
                <c:pt idx="7">
                  <c:v>7.5699619</c:v>
                </c:pt>
                <c:pt idx="8">
                  <c:v>7.4783717000000003</c:v>
                </c:pt>
                <c:pt idx="9">
                  <c:v>5.8245737000000002</c:v>
                </c:pt>
                <c:pt idx="10">
                  <c:v>7.0130439000000004</c:v>
                </c:pt>
                <c:pt idx="11">
                  <c:v>5.8548776</c:v>
                </c:pt>
                <c:pt idx="12">
                  <c:v>5.5812343000000002</c:v>
                </c:pt>
                <c:pt idx="13">
                  <c:v>6.6701652999999999</c:v>
                </c:pt>
                <c:pt idx="14">
                  <c:v>6.7567824999999999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6C-43B5-BDA2-1A9D94418370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Mají rezervaci termínu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ČR</c:v>
                </c:pt>
                <c:pt idx="6">
                  <c:v>Plzeňský kraj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Zlínský kraj</c:v>
                </c:pt>
                <c:pt idx="11">
                  <c:v>Karlovarský kraj</c:v>
                </c:pt>
                <c:pt idx="12">
                  <c:v>Jihomoravský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List1!$E$2:$E$16</c:f>
              <c:numCache>
                <c:formatCode>General</c:formatCode>
                <c:ptCount val="15"/>
                <c:pt idx="0">
                  <c:v>0.14935599999999999</c:v>
                </c:pt>
                <c:pt idx="1">
                  <c:v>0.26037300000000002</c:v>
                </c:pt>
                <c:pt idx="2">
                  <c:v>0.218227</c:v>
                </c:pt>
                <c:pt idx="3">
                  <c:v>0.180288</c:v>
                </c:pt>
                <c:pt idx="4">
                  <c:v>0.147929</c:v>
                </c:pt>
                <c:pt idx="5">
                  <c:v>0.22914899999999999</c:v>
                </c:pt>
                <c:pt idx="6">
                  <c:v>0.18678900000000001</c:v>
                </c:pt>
                <c:pt idx="7">
                  <c:v>0.139235</c:v>
                </c:pt>
                <c:pt idx="8">
                  <c:v>0.18961500000000001</c:v>
                </c:pt>
                <c:pt idx="9">
                  <c:v>0.22154099999999999</c:v>
                </c:pt>
                <c:pt idx="10">
                  <c:v>0.154279</c:v>
                </c:pt>
                <c:pt idx="11">
                  <c:v>0.188196</c:v>
                </c:pt>
                <c:pt idx="12">
                  <c:v>0.16547799999999999</c:v>
                </c:pt>
                <c:pt idx="13">
                  <c:v>0.24513099999999999</c:v>
                </c:pt>
                <c:pt idx="14">
                  <c:v>0.27786499999999997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B6C-43B5-BDA2-1A9D94418370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Registrovaní, čekají na termín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ČR</c:v>
                </c:pt>
                <c:pt idx="6">
                  <c:v>Plzeňský kraj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Zlínský kraj</c:v>
                </c:pt>
                <c:pt idx="11">
                  <c:v>Karlovarský kraj</c:v>
                </c:pt>
                <c:pt idx="12">
                  <c:v>Jihomoravský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List1!$F$2:$F$16</c:f>
              <c:numCache>
                <c:formatCode>General</c:formatCode>
                <c:ptCount val="15"/>
                <c:pt idx="0">
                  <c:v>0.40090241999999998</c:v>
                </c:pt>
                <c:pt idx="1">
                  <c:v>0.29148847</c:v>
                </c:pt>
                <c:pt idx="2">
                  <c:v>0.24146564000000001</c:v>
                </c:pt>
                <c:pt idx="3">
                  <c:v>0.21758931000000001</c:v>
                </c:pt>
                <c:pt idx="4">
                  <c:v>0.45715103000000001</c:v>
                </c:pt>
                <c:pt idx="5">
                  <c:v>0.34797024999999998</c:v>
                </c:pt>
                <c:pt idx="6">
                  <c:v>0.27020122000000002</c:v>
                </c:pt>
                <c:pt idx="7">
                  <c:v>0.33948161999999998</c:v>
                </c:pt>
                <c:pt idx="8">
                  <c:v>0.3071353</c:v>
                </c:pt>
                <c:pt idx="9">
                  <c:v>0.31138157999999999</c:v>
                </c:pt>
                <c:pt idx="10">
                  <c:v>0.18341065000000001</c:v>
                </c:pt>
                <c:pt idx="11">
                  <c:v>0.22433526000000001</c:v>
                </c:pt>
                <c:pt idx="12">
                  <c:v>0.18220955</c:v>
                </c:pt>
                <c:pt idx="13">
                  <c:v>0.28520314000000002</c:v>
                </c:pt>
                <c:pt idx="14">
                  <c:v>0.27580322000000002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5B6C-43B5-BDA2-1A9D94418370}"/>
            </c:ext>
          </c:extLst>
        </c:ser>
        <c:ser>
          <c:idx val="5"/>
          <c:order val="5"/>
          <c:tx>
            <c:strRef>
              <c:f>List1!$G$1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ČR</c:v>
                </c:pt>
                <c:pt idx="6">
                  <c:v>Plzeňský kraj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Zlínský kraj</c:v>
                </c:pt>
                <c:pt idx="11">
                  <c:v>Karlovarský kraj</c:v>
                </c:pt>
                <c:pt idx="12">
                  <c:v>Jihomoravský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List1!$G$2:$G$16</c:f>
              <c:numCache>
                <c:formatCode>General</c:formatCode>
                <c:ptCount val="15"/>
                <c:pt idx="0">
                  <c:v>33.458451599999997</c:v>
                </c:pt>
                <c:pt idx="1">
                  <c:v>33.600501299999998</c:v>
                </c:pt>
                <c:pt idx="2">
                  <c:v>34.490008199999998</c:v>
                </c:pt>
                <c:pt idx="3">
                  <c:v>34.642764100000001</c:v>
                </c:pt>
                <c:pt idx="4">
                  <c:v>35.021622200000003</c:v>
                </c:pt>
                <c:pt idx="5">
                  <c:v>35.4068021</c:v>
                </c:pt>
                <c:pt idx="6">
                  <c:v>35.5692752</c:v>
                </c:pt>
                <c:pt idx="7">
                  <c:v>36.135762</c:v>
                </c:pt>
                <c:pt idx="8">
                  <c:v>36.9195165</c:v>
                </c:pt>
                <c:pt idx="9">
                  <c:v>37.844123199999999</c:v>
                </c:pt>
                <c:pt idx="10">
                  <c:v>38.338858100000003</c:v>
                </c:pt>
                <c:pt idx="11">
                  <c:v>38.401901100000003</c:v>
                </c:pt>
                <c:pt idx="12">
                  <c:v>38.493566999999999</c:v>
                </c:pt>
                <c:pt idx="13">
                  <c:v>39.537018600000003</c:v>
                </c:pt>
                <c:pt idx="14">
                  <c:v>39.735964799999998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41-44AB-AAC3-C217D5B408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159492928"/>
        <c:axId val="160289136"/>
      </c:barChart>
      <c:catAx>
        <c:axId val="1594929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0289136"/>
        <c:crosses val="autoZero"/>
        <c:auto val="1"/>
        <c:lblAlgn val="ctr"/>
        <c:lblOffset val="100"/>
        <c:noMultiLvlLbl val="0"/>
      </c:catAx>
      <c:valAx>
        <c:axId val="160289136"/>
        <c:scaling>
          <c:orientation val="minMax"/>
          <c:max val="10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9492928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6.7857537384070788E-3"/>
          <c:y val="5.0081916086988656E-2"/>
          <c:w val="0.98797442151689274"/>
          <c:h val="4.6756224139152217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442818623398409"/>
          <c:y val="0.15289779551144775"/>
          <c:w val="0.73221684886657512"/>
          <c:h val="0.800628266289279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Očkovaní s ukončovací dávkou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Královéhradecký kraj</c:v>
                </c:pt>
                <c:pt idx="5">
                  <c:v>Pardubický kraj</c:v>
                </c:pt>
                <c:pt idx="6">
                  <c:v>ČR</c:v>
                </c:pt>
                <c:pt idx="7">
                  <c:v>Plzeňský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List1!$B$2:$B$16</c:f>
              <c:numCache>
                <c:formatCode>General</c:formatCode>
                <c:ptCount val="15"/>
                <c:pt idx="0">
                  <c:v>84.568674999999999</c:v>
                </c:pt>
                <c:pt idx="1">
                  <c:v>83.693654800000004</c:v>
                </c:pt>
                <c:pt idx="2">
                  <c:v>83.0467984</c:v>
                </c:pt>
                <c:pt idx="3">
                  <c:v>82.881066700000005</c:v>
                </c:pt>
                <c:pt idx="4">
                  <c:v>82.107892399999997</c:v>
                </c:pt>
                <c:pt idx="5">
                  <c:v>81.879470499999996</c:v>
                </c:pt>
                <c:pt idx="6">
                  <c:v>81.302915799999994</c:v>
                </c:pt>
                <c:pt idx="7">
                  <c:v>81.297707500000001</c:v>
                </c:pt>
                <c:pt idx="8">
                  <c:v>80.149589300000002</c:v>
                </c:pt>
                <c:pt idx="9">
                  <c:v>80.296963399999996</c:v>
                </c:pt>
                <c:pt idx="10">
                  <c:v>80.202754499999998</c:v>
                </c:pt>
                <c:pt idx="11">
                  <c:v>79.327390500000007</c:v>
                </c:pt>
                <c:pt idx="12">
                  <c:v>78.643846699999997</c:v>
                </c:pt>
                <c:pt idx="13">
                  <c:v>77.973684899999995</c:v>
                </c:pt>
                <c:pt idx="14">
                  <c:v>77.192297800000006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6C-43B5-BDA2-1A9D9441837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Očkovaní 1. dávkou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Královéhradecký kraj</c:v>
                </c:pt>
                <c:pt idx="5">
                  <c:v>Pardubický kraj</c:v>
                </c:pt>
                <c:pt idx="6">
                  <c:v>ČR</c:v>
                </c:pt>
                <c:pt idx="7">
                  <c:v>Plzeňský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List1!$C$2:$C$16</c:f>
              <c:numCache>
                <c:formatCode>General</c:formatCode>
                <c:ptCount val="15"/>
                <c:pt idx="0">
                  <c:v>0.89199669999999998</c:v>
                </c:pt>
                <c:pt idx="1">
                  <c:v>1.1001742000000001</c:v>
                </c:pt>
                <c:pt idx="2">
                  <c:v>1.0714140000000001</c:v>
                </c:pt>
                <c:pt idx="3">
                  <c:v>0.93584270000000003</c:v>
                </c:pt>
                <c:pt idx="4">
                  <c:v>1.0477828</c:v>
                </c:pt>
                <c:pt idx="5">
                  <c:v>1.0346966</c:v>
                </c:pt>
                <c:pt idx="6">
                  <c:v>1.0519124</c:v>
                </c:pt>
                <c:pt idx="7">
                  <c:v>0.95016420000000001</c:v>
                </c:pt>
                <c:pt idx="8">
                  <c:v>1.0419369000000001</c:v>
                </c:pt>
                <c:pt idx="9">
                  <c:v>1.0103025000000001</c:v>
                </c:pt>
                <c:pt idx="10">
                  <c:v>1.0672974</c:v>
                </c:pt>
                <c:pt idx="11">
                  <c:v>1.1166244999999999</c:v>
                </c:pt>
                <c:pt idx="12">
                  <c:v>0.9923073</c:v>
                </c:pt>
                <c:pt idx="13">
                  <c:v>1.0989842000000001</c:v>
                </c:pt>
                <c:pt idx="14">
                  <c:v>1.0115634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6C-43B5-BDA2-1A9D94418370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Prodělali onemocnění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Královéhradecký kraj</c:v>
                </c:pt>
                <c:pt idx="5">
                  <c:v>Pardubický kraj</c:v>
                </c:pt>
                <c:pt idx="6">
                  <c:v>ČR</c:v>
                </c:pt>
                <c:pt idx="7">
                  <c:v>Plzeňský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List1!$D$2:$D$16</c:f>
              <c:numCache>
                <c:formatCode>General</c:formatCode>
                <c:ptCount val="15"/>
                <c:pt idx="0">
                  <c:v>2.6028042</c:v>
                </c:pt>
                <c:pt idx="1">
                  <c:v>2.6390481000000001</c:v>
                </c:pt>
                <c:pt idx="2">
                  <c:v>2.4474703</c:v>
                </c:pt>
                <c:pt idx="3">
                  <c:v>2.6087902999999999</c:v>
                </c:pt>
                <c:pt idx="4">
                  <c:v>2.9519576999999999</c:v>
                </c:pt>
                <c:pt idx="5">
                  <c:v>3.1653783999999998</c:v>
                </c:pt>
                <c:pt idx="6">
                  <c:v>2.8644791999999999</c:v>
                </c:pt>
                <c:pt idx="7">
                  <c:v>2.8842903999999998</c:v>
                </c:pt>
                <c:pt idx="8">
                  <c:v>3.2070903999999998</c:v>
                </c:pt>
                <c:pt idx="9">
                  <c:v>2.7981626999999998</c:v>
                </c:pt>
                <c:pt idx="10">
                  <c:v>2.6336284999999999</c:v>
                </c:pt>
                <c:pt idx="11">
                  <c:v>3.1347038</c:v>
                </c:pt>
                <c:pt idx="12">
                  <c:v>3.0299147999999998</c:v>
                </c:pt>
                <c:pt idx="13">
                  <c:v>2.9831371</c:v>
                </c:pt>
                <c:pt idx="14">
                  <c:v>3.2757784999999999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6C-43B5-BDA2-1A9D94418370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Mají rezervaci termínu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Královéhradecký kraj</c:v>
                </c:pt>
                <c:pt idx="5">
                  <c:v>Pardubický kraj</c:v>
                </c:pt>
                <c:pt idx="6">
                  <c:v>ČR</c:v>
                </c:pt>
                <c:pt idx="7">
                  <c:v>Plzeňský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List1!$E$2:$E$16</c:f>
              <c:numCache>
                <c:formatCode>General</c:formatCode>
                <c:ptCount val="15"/>
                <c:pt idx="0">
                  <c:v>3.2607999999999998E-2</c:v>
                </c:pt>
                <c:pt idx="1">
                  <c:v>6.7308999999999994E-2</c:v>
                </c:pt>
                <c:pt idx="2">
                  <c:v>3.4440999999999999E-2</c:v>
                </c:pt>
                <c:pt idx="3">
                  <c:v>4.0091000000000002E-2</c:v>
                </c:pt>
                <c:pt idx="4">
                  <c:v>4.2819999999999997E-2</c:v>
                </c:pt>
                <c:pt idx="5">
                  <c:v>3.1725999999999997E-2</c:v>
                </c:pt>
                <c:pt idx="6">
                  <c:v>5.6002999999999997E-2</c:v>
                </c:pt>
                <c:pt idx="7">
                  <c:v>3.9537000000000003E-2</c:v>
                </c:pt>
                <c:pt idx="8">
                  <c:v>5.2745E-2</c:v>
                </c:pt>
                <c:pt idx="9">
                  <c:v>5.8423999999999997E-2</c:v>
                </c:pt>
                <c:pt idx="10">
                  <c:v>4.8076000000000001E-2</c:v>
                </c:pt>
                <c:pt idx="11">
                  <c:v>3.7012000000000003E-2</c:v>
                </c:pt>
                <c:pt idx="12">
                  <c:v>9.1426999999999994E-2</c:v>
                </c:pt>
                <c:pt idx="13">
                  <c:v>5.2933000000000001E-2</c:v>
                </c:pt>
                <c:pt idx="14">
                  <c:v>6.7983000000000002E-2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B6C-43B5-BDA2-1A9D94418370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Registrovaní, čekají na termín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Královéhradecký kraj</c:v>
                </c:pt>
                <c:pt idx="5">
                  <c:v>Pardubický kraj</c:v>
                </c:pt>
                <c:pt idx="6">
                  <c:v>ČR</c:v>
                </c:pt>
                <c:pt idx="7">
                  <c:v>Plzeňský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List1!$F$2:$F$16</c:f>
              <c:numCache>
                <c:formatCode>General</c:formatCode>
                <c:ptCount val="15"/>
                <c:pt idx="0">
                  <c:v>9.2750260000000001E-2</c:v>
                </c:pt>
                <c:pt idx="1">
                  <c:v>8.3391660000000006E-2</c:v>
                </c:pt>
                <c:pt idx="2">
                  <c:v>6.230608E-2</c:v>
                </c:pt>
                <c:pt idx="3">
                  <c:v>0.11282803</c:v>
                </c:pt>
                <c:pt idx="4">
                  <c:v>4.6063519999999997E-2</c:v>
                </c:pt>
                <c:pt idx="5">
                  <c:v>6.5614909999999999E-2</c:v>
                </c:pt>
                <c:pt idx="6">
                  <c:v>0.18187455</c:v>
                </c:pt>
                <c:pt idx="7">
                  <c:v>5.9305549999999999E-2</c:v>
                </c:pt>
                <c:pt idx="8">
                  <c:v>8.127972E-2</c:v>
                </c:pt>
                <c:pt idx="9">
                  <c:v>0.10544765</c:v>
                </c:pt>
                <c:pt idx="10">
                  <c:v>4.3909829999999997E-2</c:v>
                </c:pt>
                <c:pt idx="11">
                  <c:v>4.3912199999999998E-2</c:v>
                </c:pt>
                <c:pt idx="12">
                  <c:v>9.0262690000000007E-2</c:v>
                </c:pt>
                <c:pt idx="13">
                  <c:v>5.5453330000000002E-2</c:v>
                </c:pt>
                <c:pt idx="14">
                  <c:v>9.3791509999999995E-2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5B6C-43B5-BDA2-1A9D94418370}"/>
            </c:ext>
          </c:extLst>
        </c:ser>
        <c:ser>
          <c:idx val="5"/>
          <c:order val="5"/>
          <c:tx>
            <c:strRef>
              <c:f>List1!$G$1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Královéhradecký kraj</c:v>
                </c:pt>
                <c:pt idx="5">
                  <c:v>Pardubický kraj</c:v>
                </c:pt>
                <c:pt idx="6">
                  <c:v>ČR</c:v>
                </c:pt>
                <c:pt idx="7">
                  <c:v>Plzeňský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List1!$G$2:$G$16</c:f>
              <c:numCache>
                <c:formatCode>General</c:formatCode>
                <c:ptCount val="15"/>
                <c:pt idx="0">
                  <c:v>11.8111663</c:v>
                </c:pt>
                <c:pt idx="1">
                  <c:v>12.4164222</c:v>
                </c:pt>
                <c:pt idx="2">
                  <c:v>13.337570599999999</c:v>
                </c:pt>
                <c:pt idx="3">
                  <c:v>13.421381200000001</c:v>
                </c:pt>
                <c:pt idx="4">
                  <c:v>13.803483999999999</c:v>
                </c:pt>
                <c:pt idx="5">
                  <c:v>13.8231138</c:v>
                </c:pt>
                <c:pt idx="6">
                  <c:v>14.5428152</c:v>
                </c:pt>
                <c:pt idx="7">
                  <c:v>14.7689953</c:v>
                </c:pt>
                <c:pt idx="8">
                  <c:v>15.4673584</c:v>
                </c:pt>
                <c:pt idx="9">
                  <c:v>15.730700000000001</c:v>
                </c:pt>
                <c:pt idx="10">
                  <c:v>16.004333299999999</c:v>
                </c:pt>
                <c:pt idx="11">
                  <c:v>16.3403572</c:v>
                </c:pt>
                <c:pt idx="12">
                  <c:v>17.152241100000001</c:v>
                </c:pt>
                <c:pt idx="13">
                  <c:v>17.8358077</c:v>
                </c:pt>
                <c:pt idx="14">
                  <c:v>18.358585699999999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41-44AB-AAC3-C217D5B408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159492928"/>
        <c:axId val="160289136"/>
      </c:barChart>
      <c:catAx>
        <c:axId val="1594929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0289136"/>
        <c:crosses val="autoZero"/>
        <c:auto val="1"/>
        <c:lblAlgn val="ctr"/>
        <c:lblOffset val="100"/>
        <c:noMultiLvlLbl val="0"/>
      </c:catAx>
      <c:valAx>
        <c:axId val="160289136"/>
        <c:scaling>
          <c:orientation val="minMax"/>
          <c:max val="10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9492928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6.7857537384070788E-3"/>
          <c:y val="5.0081916086988656E-2"/>
          <c:w val="0.98797442151689274"/>
          <c:h val="4.6756224139152217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442818623398409"/>
          <c:y val="0.15289779551144775"/>
          <c:w val="0.73221684886657512"/>
          <c:h val="0.800628266289279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Očkovaní s ukončovací dávkou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Pardubický kraj</c:v>
                </c:pt>
                <c:pt idx="5">
                  <c:v>Královéhradecký kraj</c:v>
                </c:pt>
                <c:pt idx="6">
                  <c:v>ČR</c:v>
                </c:pt>
                <c:pt idx="7">
                  <c:v>Plzeňský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List1!$B$2:$B$16</c:f>
              <c:numCache>
                <c:formatCode>General</c:formatCode>
                <c:ptCount val="15"/>
                <c:pt idx="0">
                  <c:v>86.1179408</c:v>
                </c:pt>
                <c:pt idx="1">
                  <c:v>85.452651599999996</c:v>
                </c:pt>
                <c:pt idx="2">
                  <c:v>85.287087499999998</c:v>
                </c:pt>
                <c:pt idx="3">
                  <c:v>84.846924700000002</c:v>
                </c:pt>
                <c:pt idx="4">
                  <c:v>83.842015799999999</c:v>
                </c:pt>
                <c:pt idx="5">
                  <c:v>83.859866299999993</c:v>
                </c:pt>
                <c:pt idx="6">
                  <c:v>83.155896100000007</c:v>
                </c:pt>
                <c:pt idx="7">
                  <c:v>83.272906599999999</c:v>
                </c:pt>
                <c:pt idx="8">
                  <c:v>81.933295900000005</c:v>
                </c:pt>
                <c:pt idx="9">
                  <c:v>82.212048899999999</c:v>
                </c:pt>
                <c:pt idx="10">
                  <c:v>82.1043667</c:v>
                </c:pt>
                <c:pt idx="11">
                  <c:v>81.146149600000001</c:v>
                </c:pt>
                <c:pt idx="12">
                  <c:v>80.797950499999999</c:v>
                </c:pt>
                <c:pt idx="13">
                  <c:v>80.114832899999996</c:v>
                </c:pt>
                <c:pt idx="14">
                  <c:v>78.854522299999999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6C-43B5-BDA2-1A9D9441837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Očkovaní 1. dávkou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Pardubický kraj</c:v>
                </c:pt>
                <c:pt idx="5">
                  <c:v>Královéhradecký kraj</c:v>
                </c:pt>
                <c:pt idx="6">
                  <c:v>ČR</c:v>
                </c:pt>
                <c:pt idx="7">
                  <c:v>Plzeňský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List1!$C$2:$C$16</c:f>
              <c:numCache>
                <c:formatCode>General</c:formatCode>
                <c:ptCount val="15"/>
                <c:pt idx="0">
                  <c:v>0.95888340000000005</c:v>
                </c:pt>
                <c:pt idx="1">
                  <c:v>1.1972573</c:v>
                </c:pt>
                <c:pt idx="2">
                  <c:v>1.1330997</c:v>
                </c:pt>
                <c:pt idx="3">
                  <c:v>1.0244816000000001</c:v>
                </c:pt>
                <c:pt idx="4">
                  <c:v>1.1400060999999999</c:v>
                </c:pt>
                <c:pt idx="5">
                  <c:v>1.1578774000000001</c:v>
                </c:pt>
                <c:pt idx="6">
                  <c:v>1.1328244999999999</c:v>
                </c:pt>
                <c:pt idx="7">
                  <c:v>1.0375303</c:v>
                </c:pt>
                <c:pt idx="8">
                  <c:v>1.1242141000000001</c:v>
                </c:pt>
                <c:pt idx="9">
                  <c:v>1.0702472000000001</c:v>
                </c:pt>
                <c:pt idx="10">
                  <c:v>1.1554504999999999</c:v>
                </c:pt>
                <c:pt idx="11">
                  <c:v>1.2037671999999999</c:v>
                </c:pt>
                <c:pt idx="12">
                  <c:v>1.0496175999999999</c:v>
                </c:pt>
                <c:pt idx="13">
                  <c:v>1.1466833000000001</c:v>
                </c:pt>
                <c:pt idx="14">
                  <c:v>1.1154526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6C-43B5-BDA2-1A9D94418370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Prodělali onemocnění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Pardubický kraj</c:v>
                </c:pt>
                <c:pt idx="5">
                  <c:v>Královéhradecký kraj</c:v>
                </c:pt>
                <c:pt idx="6">
                  <c:v>ČR</c:v>
                </c:pt>
                <c:pt idx="7">
                  <c:v>Plzeňský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List1!$D$2:$D$16</c:f>
              <c:numCache>
                <c:formatCode>General</c:formatCode>
                <c:ptCount val="15"/>
                <c:pt idx="0">
                  <c:v>2.5154139999999998</c:v>
                </c:pt>
                <c:pt idx="1">
                  <c:v>2.4179599999999999</c:v>
                </c:pt>
                <c:pt idx="2">
                  <c:v>2.2152335999999999</c:v>
                </c:pt>
                <c:pt idx="3">
                  <c:v>2.3451898999999998</c:v>
                </c:pt>
                <c:pt idx="4">
                  <c:v>2.9183042000000001</c:v>
                </c:pt>
                <c:pt idx="5">
                  <c:v>2.7193200000000002</c:v>
                </c:pt>
                <c:pt idx="6">
                  <c:v>2.6352880000000001</c:v>
                </c:pt>
                <c:pt idx="7">
                  <c:v>2.6036914000000002</c:v>
                </c:pt>
                <c:pt idx="8">
                  <c:v>2.9916646999999998</c:v>
                </c:pt>
                <c:pt idx="9">
                  <c:v>2.6314335999999998</c:v>
                </c:pt>
                <c:pt idx="10">
                  <c:v>2.3968878999999998</c:v>
                </c:pt>
                <c:pt idx="11">
                  <c:v>2.8784318</c:v>
                </c:pt>
                <c:pt idx="12">
                  <c:v>2.6937422</c:v>
                </c:pt>
                <c:pt idx="13">
                  <c:v>2.8658858</c:v>
                </c:pt>
                <c:pt idx="14">
                  <c:v>3.0855920999999999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6C-43B5-BDA2-1A9D94418370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Mají rezervaci termínu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Pardubický kraj</c:v>
                </c:pt>
                <c:pt idx="5">
                  <c:v>Královéhradecký kraj</c:v>
                </c:pt>
                <c:pt idx="6">
                  <c:v>ČR</c:v>
                </c:pt>
                <c:pt idx="7">
                  <c:v>Plzeňský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List1!$E$2:$E$16</c:f>
              <c:numCache>
                <c:formatCode>General</c:formatCode>
                <c:ptCount val="15"/>
                <c:pt idx="0">
                  <c:v>2.3640999999999999E-2</c:v>
                </c:pt>
                <c:pt idx="1">
                  <c:v>5.919E-2</c:v>
                </c:pt>
                <c:pt idx="2">
                  <c:v>3.1212E-2</c:v>
                </c:pt>
                <c:pt idx="3">
                  <c:v>3.5069999999999997E-2</c:v>
                </c:pt>
                <c:pt idx="4">
                  <c:v>2.8802000000000001E-2</c:v>
                </c:pt>
                <c:pt idx="5">
                  <c:v>3.6312999999999998E-2</c:v>
                </c:pt>
                <c:pt idx="6">
                  <c:v>4.9528999999999997E-2</c:v>
                </c:pt>
                <c:pt idx="7">
                  <c:v>3.9461999999999997E-2</c:v>
                </c:pt>
                <c:pt idx="8">
                  <c:v>4.4044E-2</c:v>
                </c:pt>
                <c:pt idx="9">
                  <c:v>5.4616999999999999E-2</c:v>
                </c:pt>
                <c:pt idx="10">
                  <c:v>3.7619E-2</c:v>
                </c:pt>
                <c:pt idx="11">
                  <c:v>3.2645E-2</c:v>
                </c:pt>
                <c:pt idx="12">
                  <c:v>8.5144999999999998E-2</c:v>
                </c:pt>
                <c:pt idx="13">
                  <c:v>4.4420000000000001E-2</c:v>
                </c:pt>
                <c:pt idx="14">
                  <c:v>6.0461000000000001E-2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B6C-43B5-BDA2-1A9D94418370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Registrovaní, čekají na termín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Pardubický kraj</c:v>
                </c:pt>
                <c:pt idx="5">
                  <c:v>Královéhradecký kraj</c:v>
                </c:pt>
                <c:pt idx="6">
                  <c:v>ČR</c:v>
                </c:pt>
                <c:pt idx="7">
                  <c:v>Plzeňský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List1!$F$2:$F$16</c:f>
              <c:numCache>
                <c:formatCode>General</c:formatCode>
                <c:ptCount val="15"/>
                <c:pt idx="0">
                  <c:v>8.0379770000000003E-2</c:v>
                </c:pt>
                <c:pt idx="1">
                  <c:v>7.1873870000000006E-2</c:v>
                </c:pt>
                <c:pt idx="2">
                  <c:v>6.163304E-2</c:v>
                </c:pt>
                <c:pt idx="3">
                  <c:v>9.9985820000000003E-2</c:v>
                </c:pt>
                <c:pt idx="4">
                  <c:v>5.6675120000000002E-2</c:v>
                </c:pt>
                <c:pt idx="5">
                  <c:v>3.5487329999999997E-2</c:v>
                </c:pt>
                <c:pt idx="6">
                  <c:v>0.20122113</c:v>
                </c:pt>
                <c:pt idx="7">
                  <c:v>5.015004E-2</c:v>
                </c:pt>
                <c:pt idx="8">
                  <c:v>7.707638E-2</c:v>
                </c:pt>
                <c:pt idx="9">
                  <c:v>9.2051079999999993E-2</c:v>
                </c:pt>
                <c:pt idx="10">
                  <c:v>3.9272910000000001E-2</c:v>
                </c:pt>
                <c:pt idx="11">
                  <c:v>4.1621779999999997E-2</c:v>
                </c:pt>
                <c:pt idx="12">
                  <c:v>7.8363409999999994E-2</c:v>
                </c:pt>
                <c:pt idx="13">
                  <c:v>4.1129239999999997E-2</c:v>
                </c:pt>
                <c:pt idx="14">
                  <c:v>8.2671819999999993E-2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5B6C-43B5-BDA2-1A9D94418370}"/>
            </c:ext>
          </c:extLst>
        </c:ser>
        <c:ser>
          <c:idx val="5"/>
          <c:order val="5"/>
          <c:tx>
            <c:strRef>
              <c:f>List1!$G$1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Pardubický kraj</c:v>
                </c:pt>
                <c:pt idx="5">
                  <c:v>Královéhradecký kraj</c:v>
                </c:pt>
                <c:pt idx="6">
                  <c:v>ČR</c:v>
                </c:pt>
                <c:pt idx="7">
                  <c:v>Plzeňský kraj</c:v>
                </c:pt>
                <c:pt idx="8">
                  <c:v>Liberecký kraj</c:v>
                </c:pt>
                <c:pt idx="9">
                  <c:v>Ústecký kraj</c:v>
                </c:pt>
                <c:pt idx="10">
                  <c:v>Jihomoravský kraj</c:v>
                </c:pt>
                <c:pt idx="11">
                  <c:v>Zlínský kraj</c:v>
                </c:pt>
                <c:pt idx="12">
                  <c:v>Olomoucký kraj</c:v>
                </c:pt>
                <c:pt idx="13">
                  <c:v>Karlovarský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List1!$G$2:$G$16</c:f>
              <c:numCache>
                <c:formatCode>General</c:formatCode>
                <c:ptCount val="15"/>
                <c:pt idx="0">
                  <c:v>10.303741</c:v>
                </c:pt>
                <c:pt idx="1">
                  <c:v>10.801067</c:v>
                </c:pt>
                <c:pt idx="2">
                  <c:v>11.271734500000001</c:v>
                </c:pt>
                <c:pt idx="3">
                  <c:v>11.6483484</c:v>
                </c:pt>
                <c:pt idx="4">
                  <c:v>12.014196699999999</c:v>
                </c:pt>
                <c:pt idx="5">
                  <c:v>12.1911364</c:v>
                </c:pt>
                <c:pt idx="6">
                  <c:v>12.8252411</c:v>
                </c:pt>
                <c:pt idx="7">
                  <c:v>12.9962593</c:v>
                </c:pt>
                <c:pt idx="8">
                  <c:v>13.829705199999999</c:v>
                </c:pt>
                <c:pt idx="9">
                  <c:v>13.939602199999999</c:v>
                </c:pt>
                <c:pt idx="10">
                  <c:v>14.266402599999999</c:v>
                </c:pt>
                <c:pt idx="11">
                  <c:v>14.697385199999999</c:v>
                </c:pt>
                <c:pt idx="12">
                  <c:v>15.295181400000001</c:v>
                </c:pt>
                <c:pt idx="13">
                  <c:v>15.7870492</c:v>
                </c:pt>
                <c:pt idx="14">
                  <c:v>16.801299700000001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41-44AB-AAC3-C217D5B408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159492928"/>
        <c:axId val="160289136"/>
      </c:barChart>
      <c:catAx>
        <c:axId val="1594929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0289136"/>
        <c:crosses val="autoZero"/>
        <c:auto val="1"/>
        <c:lblAlgn val="ctr"/>
        <c:lblOffset val="100"/>
        <c:noMultiLvlLbl val="0"/>
      </c:catAx>
      <c:valAx>
        <c:axId val="160289136"/>
        <c:scaling>
          <c:orientation val="minMax"/>
          <c:max val="10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9492928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6.7857537384070788E-3"/>
          <c:y val="5.0081916086988656E-2"/>
          <c:w val="0.98797442151689274"/>
          <c:h val="4.6756224139152217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105486733009034"/>
          <c:y val="6.7225186576531884E-2"/>
          <c:w val="0.58706551135695528"/>
          <c:h val="0.9054811758888358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počet na 1000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Hlavní město Praha</c:v>
                </c:pt>
                <c:pt idx="1">
                  <c:v>Jihomoravský kraj</c:v>
                </c:pt>
                <c:pt idx="2">
                  <c:v>Královéhradecký kraj</c:v>
                </c:pt>
                <c:pt idx="3">
                  <c:v>ČR</c:v>
                </c:pt>
                <c:pt idx="4">
                  <c:v>Jihočeský kraj</c:v>
                </c:pt>
                <c:pt idx="5">
                  <c:v>Plzeňský kraj</c:v>
                </c:pt>
                <c:pt idx="6">
                  <c:v>Kraj Vysočina</c:v>
                </c:pt>
                <c:pt idx="7">
                  <c:v>Karlovarský kraj</c:v>
                </c:pt>
                <c:pt idx="8">
                  <c:v>Liberecký kraj</c:v>
                </c:pt>
                <c:pt idx="9">
                  <c:v>Zlínský kraj</c:v>
                </c:pt>
                <c:pt idx="10">
                  <c:v>Ústecký kraj</c:v>
                </c:pt>
                <c:pt idx="11">
                  <c:v>Moravskoslezský kraj</c:v>
                </c:pt>
                <c:pt idx="12">
                  <c:v>Pardubický kraj</c:v>
                </c:pt>
                <c:pt idx="13">
                  <c:v>Olomoucký kraj</c:v>
                </c:pt>
                <c:pt idx="14">
                  <c:v>Středočeský kraj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85.148724720000004</c:v>
                </c:pt>
                <c:pt idx="1">
                  <c:v>58.061601549999999</c:v>
                </c:pt>
                <c:pt idx="2">
                  <c:v>57.703934070000003</c:v>
                </c:pt>
                <c:pt idx="3">
                  <c:v>57.582259469999997</c:v>
                </c:pt>
                <c:pt idx="4">
                  <c:v>57.557365310000002</c:v>
                </c:pt>
                <c:pt idx="5">
                  <c:v>56.503525140000001</c:v>
                </c:pt>
                <c:pt idx="6">
                  <c:v>55.857498839999998</c:v>
                </c:pt>
                <c:pt idx="7">
                  <c:v>55.273412860000001</c:v>
                </c:pt>
                <c:pt idx="8">
                  <c:v>54.365660509999998</c:v>
                </c:pt>
                <c:pt idx="9">
                  <c:v>53.663472489999997</c:v>
                </c:pt>
                <c:pt idx="10">
                  <c:v>53.437070079999998</c:v>
                </c:pt>
                <c:pt idx="11">
                  <c:v>53.018022629999997</c:v>
                </c:pt>
                <c:pt idx="12">
                  <c:v>52.254349189999999</c:v>
                </c:pt>
                <c:pt idx="13">
                  <c:v>51.63182252</c:v>
                </c:pt>
                <c:pt idx="14">
                  <c:v>46.015835510000002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40-436F-97B1-569334F936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83764288"/>
        <c:axId val="50879584"/>
      </c:barChart>
      <c:catAx>
        <c:axId val="383764288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0879584"/>
        <c:crosses val="autoZero"/>
        <c:auto val="1"/>
        <c:lblAlgn val="ctr"/>
        <c:lblOffset val="100"/>
        <c:noMultiLvlLbl val="0"/>
      </c:catAx>
      <c:valAx>
        <c:axId val="50879584"/>
        <c:scaling>
          <c:orientation val="minMax"/>
          <c:max val="100"/>
        </c:scaling>
        <c:delete val="0"/>
        <c:axPos val="t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376428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105486733009034"/>
          <c:y val="6.7225186576531884E-2"/>
          <c:w val="0.5619672675423385"/>
          <c:h val="0.9054811758888358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počet na 1000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4AC-4CC0-8C06-7C983779B817}"/>
              </c:ext>
            </c:extLst>
          </c:dPt>
          <c:dPt>
            <c:idx val="5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770-4302-9DB9-2A40D2C7CF52}"/>
              </c:ext>
            </c:extLst>
          </c:dPt>
          <c:dPt>
            <c:idx val="6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F5DF-41AA-A790-347E5AF75114}"/>
              </c:ext>
            </c:extLst>
          </c:dPt>
          <c:dPt>
            <c:idx val="12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8B13-47B8-8D55-3C11AB97633A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Královéhradecký kraj</c:v>
                </c:pt>
                <c:pt idx="5">
                  <c:v>ČR</c:v>
                </c:pt>
                <c:pt idx="6">
                  <c:v>Plzeňský kraj</c:v>
                </c:pt>
                <c:pt idx="7">
                  <c:v>Pardubický kraj</c:v>
                </c:pt>
                <c:pt idx="8">
                  <c:v>Ústecký kraj</c:v>
                </c:pt>
                <c:pt idx="9">
                  <c:v>Jihomoravský kraj</c:v>
                </c:pt>
                <c:pt idx="10">
                  <c:v>Karlovarský kraj</c:v>
                </c:pt>
                <c:pt idx="11">
                  <c:v>Liberecký kraj</c:v>
                </c:pt>
                <c:pt idx="12">
                  <c:v>Zlínský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60.269587199999997</c:v>
                </c:pt>
                <c:pt idx="1">
                  <c:v>59.411572399999997</c:v>
                </c:pt>
                <c:pt idx="2">
                  <c:v>59.285707899999998</c:v>
                </c:pt>
                <c:pt idx="3">
                  <c:v>58.059734200000001</c:v>
                </c:pt>
                <c:pt idx="4">
                  <c:v>57.822488300000003</c:v>
                </c:pt>
                <c:pt idx="5">
                  <c:v>57.582259499999999</c:v>
                </c:pt>
                <c:pt idx="6">
                  <c:v>57.1171881</c:v>
                </c:pt>
                <c:pt idx="7">
                  <c:v>55.815559200000003</c:v>
                </c:pt>
                <c:pt idx="8">
                  <c:v>55.798380399999999</c:v>
                </c:pt>
                <c:pt idx="9">
                  <c:v>55.577511399999999</c:v>
                </c:pt>
                <c:pt idx="10">
                  <c:v>55.330689999999997</c:v>
                </c:pt>
                <c:pt idx="11">
                  <c:v>55.105361600000002</c:v>
                </c:pt>
                <c:pt idx="12">
                  <c:v>54.310408700000004</c:v>
                </c:pt>
                <c:pt idx="13">
                  <c:v>53.262482499999997</c:v>
                </c:pt>
                <c:pt idx="14">
                  <c:v>52.953584499999998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40-436F-97B1-569334F936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83764288"/>
        <c:axId val="50879584"/>
      </c:barChart>
      <c:catAx>
        <c:axId val="383764288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0879584"/>
        <c:crosses val="autoZero"/>
        <c:auto val="1"/>
        <c:lblAlgn val="ctr"/>
        <c:lblOffset val="100"/>
        <c:noMultiLvlLbl val="0"/>
      </c:catAx>
      <c:valAx>
        <c:axId val="50879584"/>
        <c:scaling>
          <c:orientation val="minMax"/>
          <c:min val="0"/>
        </c:scaling>
        <c:delete val="0"/>
        <c:axPos val="t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376428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A9D1AF-A322-4DDC-936B-94D227551E32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7612"/>
            <a:ext cx="5438775" cy="3907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243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243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AD6F62-5E63-4E8B-AA69-5851462FB0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1700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B4F48-45DA-4A93-94D7-4559DBB1A6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0188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B4F48-45DA-4A93-94D7-4559DBB1A6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39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sv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2.tmp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CEB9BA-4054-4603-945D-A1EF09634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505C839-E938-4833-8347-D2CB82AB40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36554E-B24E-4BD8-875E-1AA52DD4F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B3AD2A-FC6B-4131-B7A3-74333693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13D6EC-72FC-4948-BFDF-DE48ABB0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1150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115B94-F3C5-40F8-9AC5-07811EACC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1B2EFD8-520F-4B08-9270-723635A68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419C64-73DA-4ED7-92EF-564A16F1D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0023CF-E4B0-41C6-8BF3-D03CF130D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A99045-F4B1-46A5-A039-E453F3A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47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912A6FA-536F-405B-B543-8ED88E2DD2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D6EEEBB-33A3-455F-98BB-29374C003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3FB4AB-B0E8-4C0A-BAB9-20B80C60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DAF440-D292-45A2-967D-738537C0D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2F2DB0-D97B-4684-BB8D-7642619F1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904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4EC56048-479B-4CB1-B677-16A8618B9DB7}"/>
              </a:ext>
            </a:extLst>
          </p:cNvPr>
          <p:cNvSpPr/>
          <p:nvPr userDrawn="1"/>
        </p:nvSpPr>
        <p:spPr>
          <a:xfrm>
            <a:off x="0" y="0"/>
            <a:ext cx="12192000" cy="3693111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675FD825-1F31-4493-889C-46F3B206D7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66" y="5951561"/>
            <a:ext cx="964869" cy="639860"/>
          </a:xfrm>
          <a:prstGeom prst="rect">
            <a:avLst/>
          </a:prstGeom>
        </p:spPr>
      </p:pic>
      <p:sp>
        <p:nvSpPr>
          <p:cNvPr id="19" name="Nadpis 1">
            <a:extLst>
              <a:ext uri="{FF2B5EF4-FFF2-40B4-BE49-F238E27FC236}">
                <a16:creationId xmlns:a16="http://schemas.microsoft.com/office/drawing/2014/main" id="{52EB2EA6-5A78-4E85-AE4C-221CA83B81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503487"/>
            <a:ext cx="9144000" cy="1189622"/>
          </a:xfrm>
        </p:spPr>
        <p:txBody>
          <a:bodyPr anchor="b">
            <a:noAutofit/>
          </a:bodyPr>
          <a:lstStyle>
            <a:lvl1pPr algn="ctr"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Hlavní nadpis prezentace</a:t>
            </a:r>
          </a:p>
        </p:txBody>
      </p:sp>
      <p:sp>
        <p:nvSpPr>
          <p:cNvPr id="20" name="Podnadpis 2">
            <a:extLst>
              <a:ext uri="{FF2B5EF4-FFF2-40B4-BE49-F238E27FC236}">
                <a16:creationId xmlns:a16="http://schemas.microsoft.com/office/drawing/2014/main" id="{070F9525-D336-4269-AB65-F312FD83E2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 prezentace</a:t>
            </a:r>
          </a:p>
        </p:txBody>
      </p: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A68D80B2-804E-48C4-917F-364953F04117}"/>
              </a:ext>
            </a:extLst>
          </p:cNvPr>
          <p:cNvGrpSpPr/>
          <p:nvPr userDrawn="1"/>
        </p:nvGrpSpPr>
        <p:grpSpPr>
          <a:xfrm>
            <a:off x="2907576" y="929325"/>
            <a:ext cx="6376849" cy="627081"/>
            <a:chOff x="3150227" y="929325"/>
            <a:chExt cx="6376849" cy="627081"/>
          </a:xfrm>
        </p:grpSpPr>
        <p:pic>
          <p:nvPicPr>
            <p:cNvPr id="13" name="Grafický objekt 12">
              <a:extLst>
                <a:ext uri="{FF2B5EF4-FFF2-40B4-BE49-F238E27FC236}">
                  <a16:creationId xmlns:a16="http://schemas.microsoft.com/office/drawing/2014/main" id="{6AD8391B-BFA6-420F-8E95-DE146CE7E6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50227" y="929325"/>
              <a:ext cx="2211887" cy="627081"/>
            </a:xfrm>
            <a:prstGeom prst="rect">
              <a:avLst/>
            </a:prstGeom>
          </p:spPr>
        </p:pic>
        <p:pic>
          <p:nvPicPr>
            <p:cNvPr id="16" name="Grafický objekt 15">
              <a:extLst>
                <a:ext uri="{FF2B5EF4-FFF2-40B4-BE49-F238E27FC236}">
                  <a16:creationId xmlns:a16="http://schemas.microsoft.com/office/drawing/2014/main" id="{2E38FE36-8704-4B15-B3ED-B5C034568E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755612" y="1091418"/>
              <a:ext cx="3771464" cy="3206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71826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9644885F-7E6F-4C35-9C4B-32A83531A1CB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74A8D0C3-8828-4945-AE3F-F718697470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CC8B3D67-369B-4F24-8897-F0919A3E5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39" y="1376037"/>
            <a:ext cx="11487705" cy="5152017"/>
          </a:xfrm>
        </p:spPr>
        <p:txBody>
          <a:bodyPr/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EDB0FC9C-CAD2-4DA3-81D9-FE9D2BAA5F0C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5" name="Skupina 24">
              <a:extLst>
                <a:ext uri="{FF2B5EF4-FFF2-40B4-BE49-F238E27FC236}">
                  <a16:creationId xmlns:a16="http://schemas.microsoft.com/office/drawing/2014/main" id="{812BEB90-324A-4A2D-9EF7-4E5CCD4362D6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6" name="Grafický objekt 25">
                <a:extLst>
                  <a:ext uri="{FF2B5EF4-FFF2-40B4-BE49-F238E27FC236}">
                    <a16:creationId xmlns:a16="http://schemas.microsoft.com/office/drawing/2014/main" id="{DA398F1A-CD3A-4447-AD94-A2C8AA7D3ED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7" name="Grafický objekt 26">
                <a:extLst>
                  <a:ext uri="{FF2B5EF4-FFF2-40B4-BE49-F238E27FC236}">
                    <a16:creationId xmlns:a16="http://schemas.microsoft.com/office/drawing/2014/main" id="{B44E7B5D-0A2A-4E37-9366-E7DA6249045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10" name="Obrázek 9" descr="Obsah obrázku kreslení&#10;&#10;Popis byl vytvořen automaticky">
              <a:extLst>
                <a:ext uri="{FF2B5EF4-FFF2-40B4-BE49-F238E27FC236}">
                  <a16:creationId xmlns:a16="http://schemas.microsoft.com/office/drawing/2014/main" id="{79993D16-A750-49F0-840D-E154F50060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78930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  <p15:guide id="2" pos="7582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text,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9644885F-7E6F-4C35-9C4B-32A83531A1CB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3" name="Zástupný symbol obrázku 12">
            <a:extLst>
              <a:ext uri="{FF2B5EF4-FFF2-40B4-BE49-F238E27FC236}">
                <a16:creationId xmlns:a16="http://schemas.microsoft.com/office/drawing/2014/main" id="{9DA90696-1068-45DC-844C-39D2648EE4B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31686" y="1376036"/>
            <a:ext cx="6378575" cy="51520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Zde vložte obrázek</a:t>
            </a: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1470E0D0-A2AB-409D-829F-DB124986B1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827422E6-1939-4D22-82CF-00821A158B63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0" name="Skupina 19">
              <a:extLst>
                <a:ext uri="{FF2B5EF4-FFF2-40B4-BE49-F238E27FC236}">
                  <a16:creationId xmlns:a16="http://schemas.microsoft.com/office/drawing/2014/main" id="{EBDF3FB1-1F98-4150-A8F1-0D74F99C8837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3" name="Grafický objekt 22">
                <a:extLst>
                  <a:ext uri="{FF2B5EF4-FFF2-40B4-BE49-F238E27FC236}">
                    <a16:creationId xmlns:a16="http://schemas.microsoft.com/office/drawing/2014/main" id="{DCF8E799-50DF-4E6B-ACA9-136D7EC0450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4" name="Grafický objekt 23">
                <a:extLst>
                  <a:ext uri="{FF2B5EF4-FFF2-40B4-BE49-F238E27FC236}">
                    <a16:creationId xmlns:a16="http://schemas.microsoft.com/office/drawing/2014/main" id="{85FD9467-D507-4558-9FAC-72B0B20404D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22" name="Obrázek 21" descr="Obsah obrázku kreslení&#10;&#10;Popis byl vytvořen automaticky">
              <a:extLst>
                <a:ext uri="{FF2B5EF4-FFF2-40B4-BE49-F238E27FC236}">
                  <a16:creationId xmlns:a16="http://schemas.microsoft.com/office/drawing/2014/main" id="{0641DDD1-9D04-47D2-A445-158BCC0416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  <p:sp>
        <p:nvSpPr>
          <p:cNvPr id="26" name="Zástupný obsah 2">
            <a:extLst>
              <a:ext uri="{FF2B5EF4-FFF2-40B4-BE49-F238E27FC236}">
                <a16:creationId xmlns:a16="http://schemas.microsoft.com/office/drawing/2014/main" id="{04ACDA81-8751-49AB-97FB-4BF8241EFBBA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81740" y="1376037"/>
            <a:ext cx="4927108" cy="5152017"/>
          </a:xfrm>
        </p:spPr>
        <p:txBody>
          <a:bodyPr>
            <a:normAutofit/>
          </a:bodyPr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</p:spTree>
    <p:extLst>
      <p:ext uri="{BB962C8B-B14F-4D97-AF65-F5344CB8AC3E}">
        <p14:creationId xmlns:p14="http://schemas.microsoft.com/office/powerpoint/2010/main" val="26257265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65D34D94-04F9-4E00-B5C8-BA240CAA9819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6" name="Nadpis 1">
            <a:extLst>
              <a:ext uri="{FF2B5EF4-FFF2-40B4-BE49-F238E27FC236}">
                <a16:creationId xmlns:a16="http://schemas.microsoft.com/office/drawing/2014/main" id="{5E3B3E7F-FC75-4C4E-B4B1-9B56B7FC22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21" name="Skupina 20">
            <a:extLst>
              <a:ext uri="{FF2B5EF4-FFF2-40B4-BE49-F238E27FC236}">
                <a16:creationId xmlns:a16="http://schemas.microsoft.com/office/drawing/2014/main" id="{68F80365-EAA4-451F-AF73-86DCFE8AB83A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2" name="Skupina 21">
              <a:extLst>
                <a:ext uri="{FF2B5EF4-FFF2-40B4-BE49-F238E27FC236}">
                  <a16:creationId xmlns:a16="http://schemas.microsoft.com/office/drawing/2014/main" id="{7BB3E92E-B74E-48A9-9E5E-5CA3884CB64E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4" name="Grafický objekt 23">
                <a:extLst>
                  <a:ext uri="{FF2B5EF4-FFF2-40B4-BE49-F238E27FC236}">
                    <a16:creationId xmlns:a16="http://schemas.microsoft.com/office/drawing/2014/main" id="{E8A2959C-9C38-4FE1-857B-E5CE286D30A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5" name="Grafický objekt 24">
                <a:extLst>
                  <a:ext uri="{FF2B5EF4-FFF2-40B4-BE49-F238E27FC236}">
                    <a16:creationId xmlns:a16="http://schemas.microsoft.com/office/drawing/2014/main" id="{BAA2F625-C665-422E-9490-CD15682AFEC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23" name="Obrázek 22" descr="Obsah obrázku kreslení&#10;&#10;Popis byl vytvořen automaticky">
              <a:extLst>
                <a:ext uri="{FF2B5EF4-FFF2-40B4-BE49-F238E27FC236}">
                  <a16:creationId xmlns:a16="http://schemas.microsoft.com/office/drawing/2014/main" id="{4A334F60-C769-4877-A470-32CC5F3F7F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40365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 minimál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4F31B8D1-4DDF-4FB2-AC58-4A1374AC35A4}"/>
              </a:ext>
            </a:extLst>
          </p:cNvPr>
          <p:cNvSpPr/>
          <p:nvPr userDrawn="1"/>
        </p:nvSpPr>
        <p:spPr>
          <a:xfrm>
            <a:off x="1" y="1"/>
            <a:ext cx="12192000" cy="576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4DAA469B-B863-447B-ABF4-3B7AFDB736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740" y="2"/>
            <a:ext cx="5396696" cy="576000"/>
          </a:xfrm>
        </p:spPr>
        <p:txBody>
          <a:bodyPr>
            <a:noAutofit/>
          </a:bodyPr>
          <a:lstStyle>
            <a:lvl1pPr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0CE82392-F9A7-4797-B789-543297A3131F}"/>
              </a:ext>
            </a:extLst>
          </p:cNvPr>
          <p:cNvGrpSpPr/>
          <p:nvPr userDrawn="1"/>
        </p:nvGrpSpPr>
        <p:grpSpPr>
          <a:xfrm>
            <a:off x="9532058" y="94004"/>
            <a:ext cx="2587791" cy="308285"/>
            <a:chOff x="8214317" y="331276"/>
            <a:chExt cx="3881688" cy="450808"/>
          </a:xfrm>
        </p:grpSpPr>
        <p:pic>
          <p:nvPicPr>
            <p:cNvPr id="14" name="Grafický objekt 13">
              <a:extLst>
                <a:ext uri="{FF2B5EF4-FFF2-40B4-BE49-F238E27FC236}">
                  <a16:creationId xmlns:a16="http://schemas.microsoft.com/office/drawing/2014/main" id="{D518AFD1-5C76-435F-900F-DCD0490895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14317" y="471177"/>
              <a:ext cx="2963998" cy="252000"/>
            </a:xfrm>
            <a:prstGeom prst="rect">
              <a:avLst/>
            </a:prstGeom>
          </p:spPr>
        </p:pic>
        <p:pic>
          <p:nvPicPr>
            <p:cNvPr id="15" name="Obrázek 14" descr="Obsah obrázku kreslení&#10;&#10;Popis byl vytvořen automaticky">
              <a:extLst>
                <a:ext uri="{FF2B5EF4-FFF2-40B4-BE49-F238E27FC236}">
                  <a16:creationId xmlns:a16="http://schemas.microsoft.com/office/drawing/2014/main" id="{54C0D6F4-44CD-4848-AE87-029AA0E556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31276"/>
              <a:ext cx="665930" cy="450808"/>
            </a:xfrm>
            <a:prstGeom prst="rect">
              <a:avLst/>
            </a:prstGeom>
          </p:spPr>
        </p:pic>
      </p:grpSp>
      <p:pic>
        <p:nvPicPr>
          <p:cNvPr id="2" name="Grafický objekt 1">
            <a:extLst>
              <a:ext uri="{FF2B5EF4-FFF2-40B4-BE49-F238E27FC236}">
                <a16:creationId xmlns:a16="http://schemas.microsoft.com/office/drawing/2014/main" id="{000A9CFE-29F8-4983-92E5-1DE4851C895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35853" y="101942"/>
            <a:ext cx="1258641" cy="35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6234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7348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obsah, obrázek - inverzní">
    <p:bg>
      <p:bgPr>
        <a:solidFill>
          <a:srgbClr val="D31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DD6A7890-1F20-4DA7-AA89-7E104719D3C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000" y="1376362"/>
            <a:ext cx="11617349" cy="5132669"/>
          </a:xfrm>
        </p:spPr>
        <p:txBody>
          <a:bodyPr>
            <a:normAutofit/>
          </a:bodyPr>
          <a:lstStyle>
            <a:lvl1pPr marL="228600" indent="-228600">
              <a:buClr>
                <a:schemeClr val="bg1"/>
              </a:buClr>
              <a:buFont typeface="Arial" panose="020B0604020202020204" pitchFamily="34" charset="0"/>
              <a:buChar char="̶"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chemeClr val="bg1"/>
              </a:buClr>
              <a:buFont typeface="Arial" panose="020B0604020202020204" pitchFamily="34" charset="0"/>
              <a:buChar char="̶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První úroveň textu</a:t>
            </a:r>
          </a:p>
          <a:p>
            <a:pPr lvl="1"/>
            <a:r>
              <a:rPr lang="cs-CZ" dirty="0"/>
              <a:t>Druhá úroveň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66B19D25-1138-4220-A44A-0D4B63C96D9E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13" name="Skupina 12">
              <a:extLst>
                <a:ext uri="{FF2B5EF4-FFF2-40B4-BE49-F238E27FC236}">
                  <a16:creationId xmlns:a16="http://schemas.microsoft.com/office/drawing/2014/main" id="{0039C8DB-5008-4E21-B098-C6CD2E7B851C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18" name="Grafický objekt 17">
                <a:extLst>
                  <a:ext uri="{FF2B5EF4-FFF2-40B4-BE49-F238E27FC236}">
                    <a16:creationId xmlns:a16="http://schemas.microsoft.com/office/drawing/2014/main" id="{9B900898-BE86-488C-8A9B-61767CCBF73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19" name="Grafický objekt 18">
                <a:extLst>
                  <a:ext uri="{FF2B5EF4-FFF2-40B4-BE49-F238E27FC236}">
                    <a16:creationId xmlns:a16="http://schemas.microsoft.com/office/drawing/2014/main" id="{ED01BC9A-8599-4D60-8836-E630D56FCE4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17" name="Obrázek 16" descr="Obsah obrázku kreslení&#10;&#10;Popis byl vytvořen automaticky">
              <a:extLst>
                <a:ext uri="{FF2B5EF4-FFF2-40B4-BE49-F238E27FC236}">
                  <a16:creationId xmlns:a16="http://schemas.microsoft.com/office/drawing/2014/main" id="{7ECBA0B5-8E5C-4967-8167-2D88E70CA7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  <p:sp>
        <p:nvSpPr>
          <p:cNvPr id="20" name="Nadpis 1">
            <a:extLst>
              <a:ext uri="{FF2B5EF4-FFF2-40B4-BE49-F238E27FC236}">
                <a16:creationId xmlns:a16="http://schemas.microsoft.com/office/drawing/2014/main" id="{42724F13-0F34-4D06-9D65-59247B61DE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5457736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ac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B6EE3335-4CFA-4F78-ACC9-DCDA0C61E0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B4AA1ACA-170D-42E8-8323-B664F9958C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503487"/>
            <a:ext cx="9144000" cy="1189622"/>
          </a:xfrm>
        </p:spPr>
        <p:txBody>
          <a:bodyPr anchor="b">
            <a:noAutofit/>
          </a:bodyPr>
          <a:lstStyle>
            <a:lvl1pPr algn="ctr"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3E1FB666-EF45-45A1-80A5-B759B741F87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</a:t>
            </a:r>
          </a:p>
        </p:txBody>
      </p:sp>
      <p:pic>
        <p:nvPicPr>
          <p:cNvPr id="20" name="Obrázek 19" descr="Obsah obrázku kreslení&#10;&#10;Popis byl vytvořen automaticky">
            <a:extLst>
              <a:ext uri="{FF2B5EF4-FFF2-40B4-BE49-F238E27FC236}">
                <a16:creationId xmlns:a16="http://schemas.microsoft.com/office/drawing/2014/main" id="{EA3783B6-FC2A-454B-9F4B-560372C1E0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48" y="5989948"/>
            <a:ext cx="914504" cy="619083"/>
          </a:xfrm>
          <a:prstGeom prst="rect">
            <a:avLst/>
          </a:prstGeom>
        </p:spPr>
      </p:pic>
      <p:grpSp>
        <p:nvGrpSpPr>
          <p:cNvPr id="15" name="Skupina 14">
            <a:extLst>
              <a:ext uri="{FF2B5EF4-FFF2-40B4-BE49-F238E27FC236}">
                <a16:creationId xmlns:a16="http://schemas.microsoft.com/office/drawing/2014/main" id="{92CD7EB7-A771-4FBB-B8C7-DB5D59BBB75F}"/>
              </a:ext>
            </a:extLst>
          </p:cNvPr>
          <p:cNvGrpSpPr/>
          <p:nvPr userDrawn="1"/>
        </p:nvGrpSpPr>
        <p:grpSpPr>
          <a:xfrm>
            <a:off x="2907576" y="929325"/>
            <a:ext cx="6376849" cy="627081"/>
            <a:chOff x="3150227" y="929325"/>
            <a:chExt cx="6376849" cy="627081"/>
          </a:xfrm>
        </p:grpSpPr>
        <p:pic>
          <p:nvPicPr>
            <p:cNvPr id="16" name="Grafický objekt 15">
              <a:extLst>
                <a:ext uri="{FF2B5EF4-FFF2-40B4-BE49-F238E27FC236}">
                  <a16:creationId xmlns:a16="http://schemas.microsoft.com/office/drawing/2014/main" id="{F450C9B7-74DB-41E6-BE50-75396E9C66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50227" y="929325"/>
              <a:ext cx="2211887" cy="627081"/>
            </a:xfrm>
            <a:prstGeom prst="rect">
              <a:avLst/>
            </a:prstGeom>
          </p:spPr>
        </p:pic>
        <p:pic>
          <p:nvPicPr>
            <p:cNvPr id="17" name="Grafický objekt 16">
              <a:extLst>
                <a:ext uri="{FF2B5EF4-FFF2-40B4-BE49-F238E27FC236}">
                  <a16:creationId xmlns:a16="http://schemas.microsoft.com/office/drawing/2014/main" id="{857E4D19-AD77-4999-B9C4-830DAE3D80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755612" y="1091418"/>
              <a:ext cx="3771464" cy="3206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6424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BF504D-1307-4C38-B3E6-C41FDB92C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B08F05-F28F-460B-94F3-EBE4A23D0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8C62A6-7E82-492E-B6B1-6C8637FE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3DA0D5-56CE-4DD6-8C1A-7CCA9441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5B101A-E5C5-4136-A56C-7FEE87AB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00301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CCA52EFB-82F9-447B-B7F3-826EC4CD9CBF}"/>
              </a:ext>
            </a:extLst>
          </p:cNvPr>
          <p:cNvSpPr/>
          <p:nvPr userDrawn="1"/>
        </p:nvSpPr>
        <p:spPr>
          <a:xfrm>
            <a:off x="0" y="0"/>
            <a:ext cx="12192000" cy="3693111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1BE36A2-70AC-4C89-89C4-238AB82AA6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03487"/>
            <a:ext cx="12192000" cy="1189622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C3DEF16-12AD-4266-89B6-935870F017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6CF3A5FA-C42D-4E34-9D77-74D10308ACF3}"/>
              </a:ext>
            </a:extLst>
          </p:cNvPr>
          <p:cNvGrpSpPr/>
          <p:nvPr userDrawn="1"/>
        </p:nvGrpSpPr>
        <p:grpSpPr>
          <a:xfrm>
            <a:off x="2325580" y="790894"/>
            <a:ext cx="7540840" cy="921700"/>
            <a:chOff x="2441360" y="790894"/>
            <a:chExt cx="7540840" cy="921700"/>
          </a:xfrm>
        </p:grpSpPr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B198CE6B-E463-4B26-AD17-D57305EBAE8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893"/>
            <a:stretch/>
          </p:blipFill>
          <p:spPr>
            <a:xfrm>
              <a:off x="2441360" y="790894"/>
              <a:ext cx="3426781" cy="921700"/>
            </a:xfrm>
            <a:prstGeom prst="rect">
              <a:avLst/>
            </a:prstGeom>
          </p:spPr>
        </p:pic>
        <p:pic>
          <p:nvPicPr>
            <p:cNvPr id="10" name="Obrázek 9">
              <a:extLst>
                <a:ext uri="{FF2B5EF4-FFF2-40B4-BE49-F238E27FC236}">
                  <a16:creationId xmlns:a16="http://schemas.microsoft.com/office/drawing/2014/main" id="{911BFECC-788F-4A5A-B297-6CA8846F017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98"/>
            <a:stretch/>
          </p:blipFill>
          <p:spPr>
            <a:xfrm>
              <a:off x="5800078" y="790894"/>
              <a:ext cx="4182122" cy="921700"/>
            </a:xfrm>
            <a:prstGeom prst="rect">
              <a:avLst/>
            </a:prstGeom>
          </p:spPr>
        </p:pic>
      </p:grpSp>
      <p:pic>
        <p:nvPicPr>
          <p:cNvPr id="12" name="Obrázek 11">
            <a:extLst>
              <a:ext uri="{FF2B5EF4-FFF2-40B4-BE49-F238E27FC236}">
                <a16:creationId xmlns:a16="http://schemas.microsoft.com/office/drawing/2014/main" id="{9EE90BA2-9181-43A3-8D17-C7D721FC34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66" y="6040340"/>
            <a:ext cx="964869" cy="63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718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462A3-4614-4CCF-B066-ED14F7851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A9A065F-A4AE-46CD-8CA4-E86C2C9DB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C95BD3-67F6-4B1B-804E-C48336310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264C30-9A4B-4261-B882-CAF7C9861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E76F8A-A8AC-4D9D-AA5B-7917B3B1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345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CC1D3C-3C45-4CDE-8C50-E9B54531E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DE7F67-DFE1-4955-A5EC-578B6D234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7BCCAA2-482E-417A-BB45-47228BCC1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03773A-C9D4-4C39-95F3-76F9E89A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20B03AC-2A32-4470-A086-A921220A2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0128CD-27B6-4FCF-BE55-E570B38A6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463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EC43F7-4CE4-4D42-941A-E4BC3241B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423597C-D66C-416D-B6BF-FA406C61F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EE5280B-A5BD-4A51-A5D9-249AE953D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CF8BFCA-090B-4561-8E1A-D7426A78FC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13BB2F4-F03D-4261-A0C3-78AE02EE7F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9DEA5A8-9BE9-4937-B95A-6EEFDCB2A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2FA513E-9142-45F3-B525-297A1B230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174F380-EE16-43EA-811B-17EB29DAC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449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04B422-81D7-481C-903D-BAB87D09B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A47B207-6EE8-4462-841C-55EFF3CD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C25E343-B5B8-4B55-9DDE-AB5AA4FB4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32F3F1-C931-4867-B21E-9D323C88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922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DBEC7E7-E04C-46DC-A7DC-C606EB4E6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1DC139F-B21F-418A-854A-1F23CEB31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DF6473-2FF0-4356-A485-8BE066305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47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D7083E-BB5E-4816-B292-BBBDFBD99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A17A9C-449F-44C2-8F73-5D77D797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2D037AE-C6BA-4F6B-B05A-098AA7B13A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AB0551D-E99B-40EB-BCE7-60FE25B05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A31DD6C-30D4-4D32-B96B-50000C03B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28D9CD2-70DE-4358-954A-E3FCA931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8329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753F86-29A7-45C4-B836-9DDBEE813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AB6EFE1-3019-4953-A852-8F1E784A6C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20AF383-0FAC-428D-B633-F2C750B26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07AD49-78D1-4875-97D4-7193EB1C1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CBFD1B3-EFC4-46BD-A519-B1292B648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A87929F-8265-44A8-8A44-7EE299BBA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6337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DE04B09-BE14-4E60-8073-0F7D5FCB1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7DE8703-4F80-40B2-8893-EE8D971F7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BB1138-4576-4962-887C-561E9A6F62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C2186-01DB-4510-8A05-784FE9AA5AD3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C2005D-17A7-4B07-8A8E-9351123D30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9EDCC0-E801-427D-BD3F-073A1A68E8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6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E29F1E6-ED0B-46BA-8E34-71ED3EB59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38496F-B824-41C1-AA93-D9881432A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735092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onemocneni-aktualne.mzcr.cz/covid-19/kraje/HKK" TargetMode="External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9742A18-5492-4B4E-B61F-49006AF7E37A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2BC6F6-7BA8-4F55-8619-68E4F90A1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8800"/>
            <a:ext cx="9144000" cy="2250291"/>
          </a:xfrm>
        </p:spPr>
        <p:txBody>
          <a:bodyPr>
            <a:noAutofit/>
          </a:bodyPr>
          <a:lstStyle/>
          <a:p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Přehled epidemické situace a stavu očkování</a:t>
            </a:r>
            <a:b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 Královéhradeckém kraji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D649B9A-D1EE-41AE-A9D4-4B276E1A9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00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Posilující očkování k 24. 10.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4723B713-D7CD-49D6-8554-1C654F2F2A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6289206"/>
              </p:ext>
            </p:extLst>
          </p:nvPr>
        </p:nvGraphicFramePr>
        <p:xfrm>
          <a:off x="838198" y="1290917"/>
          <a:ext cx="10515604" cy="4886048"/>
        </p:xfrm>
        <a:graphic>
          <a:graphicData uri="http://schemas.openxmlformats.org/drawingml/2006/table">
            <a:tbl>
              <a:tblPr/>
              <a:tblGrid>
                <a:gridCol w="1236105">
                  <a:extLst>
                    <a:ext uri="{9D8B030D-6E8A-4147-A177-3AD203B41FA5}">
                      <a16:colId xmlns:a16="http://schemas.microsoft.com/office/drawing/2014/main" val="198327938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93808688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012892076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4099526662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593927778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068035879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4209399572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57347474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891827768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975870959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00030946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388898575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132641981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73048048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93074845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344408358"/>
                    </a:ext>
                  </a:extLst>
                </a:gridCol>
              </a:tblGrid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638451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8 445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9 401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32 464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9677080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9 334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1782048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6 917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838552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6 259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9291693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9641671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6 817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8041475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9492068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4 903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8070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3264435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3630127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14 358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0789095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0796304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6322306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10 583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8311320"/>
                  </a:ext>
                </a:extLst>
              </a:tr>
              <a:tr h="30537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6 479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7 438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7 940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6 956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30 384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30 626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115 900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62205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90757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Praktičtí lékaři – dávky k 24. 10.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1394348B-76C6-4B91-80DB-2F6F9F86CE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7023783"/>
              </p:ext>
            </p:extLst>
          </p:nvPr>
        </p:nvGraphicFramePr>
        <p:xfrm>
          <a:off x="838198" y="1308847"/>
          <a:ext cx="10515604" cy="4868112"/>
        </p:xfrm>
        <a:graphic>
          <a:graphicData uri="http://schemas.openxmlformats.org/drawingml/2006/table">
            <a:tbl>
              <a:tblPr/>
              <a:tblGrid>
                <a:gridCol w="1236105">
                  <a:extLst>
                    <a:ext uri="{9D8B030D-6E8A-4147-A177-3AD203B41FA5}">
                      <a16:colId xmlns:a16="http://schemas.microsoft.com/office/drawing/2014/main" val="201395992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06168006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529479793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406784704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362709406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336759727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115818816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79118915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76128009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3130710379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06401858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304785742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68232972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4065260068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4279033442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143683960"/>
                    </a:ext>
                  </a:extLst>
                </a:gridCol>
              </a:tblGrid>
              <a:tr h="304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1040133"/>
                  </a:ext>
                </a:extLst>
              </a:tr>
              <a:tr h="304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7 637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7 266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7 967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7 934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9 821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9 953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8 951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10 263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11 944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18 836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41 659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14 464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156 887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7815221"/>
                  </a:ext>
                </a:extLst>
              </a:tr>
              <a:tr h="304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7 147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7 927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7 430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11 162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18 948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43 218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12 212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136 205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6133079"/>
                  </a:ext>
                </a:extLst>
              </a:tr>
              <a:tr h="304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8 675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20 445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65 743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1618720"/>
                  </a:ext>
                </a:extLst>
              </a:tr>
              <a:tr h="304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7 421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16 643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50 863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7178346"/>
                  </a:ext>
                </a:extLst>
              </a:tr>
              <a:tr h="304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16 128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45 501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0663606"/>
                  </a:ext>
                </a:extLst>
              </a:tr>
              <a:tr h="304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9 656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24 235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68 122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8352198"/>
                  </a:ext>
                </a:extLst>
              </a:tr>
              <a:tr h="304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4 816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18 299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59 693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2386158"/>
                  </a:ext>
                </a:extLst>
              </a:tr>
              <a:tr h="304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12 429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30 103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8 699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90 406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977102"/>
                  </a:ext>
                </a:extLst>
              </a:tr>
              <a:tr h="304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9 795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27 734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9 543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79 288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5328323"/>
                  </a:ext>
                </a:extLst>
              </a:tr>
              <a:tr h="304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4 818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7 138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18 296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55 352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4616923"/>
                  </a:ext>
                </a:extLst>
              </a:tr>
              <a:tr h="304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4 749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6 989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11 179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15 914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27 102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66 382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19 511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183 078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2290584"/>
                  </a:ext>
                </a:extLst>
              </a:tr>
              <a:tr h="304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9 332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16 492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37 774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10 199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99 525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740748"/>
                  </a:ext>
                </a:extLst>
              </a:tr>
              <a:tr h="304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4 510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14 209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40 022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19 346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108 066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1051611"/>
                  </a:ext>
                </a:extLst>
              </a:tr>
              <a:tr h="304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6 895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7 503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9 798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13 026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19 569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51 221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19 051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146 475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9643252"/>
                  </a:ext>
                </a:extLst>
              </a:tr>
              <a:tr h="304257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40 424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32 917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38 820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45 682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61 990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71 167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67 965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82 990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112 521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187 222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452 159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149 930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1 345 204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48004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40389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Informace COVID-19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70E0F8C5-58C5-4603-9D08-494ED8906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8679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cs-CZ" dirty="0">
                <a:hlinkClick r:id="rId3"/>
              </a:rPr>
              <a:t>COVID-19 | Královéhradecký kraj Onemocnění aktuálně od MZČR (mzcr.cz)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FDD2DAC-A51E-4577-8249-7E8108DAFA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9787" y="1873624"/>
            <a:ext cx="7790331" cy="4303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437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20F01F22-7C8C-41CF-8FA4-176EFCF9E56F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E88F4AC-3EB6-4648-BF73-4809860F23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5C570B-BD7E-4700-B8B2-B4829E54E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4725" y="2091108"/>
            <a:ext cx="5981700" cy="26757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Děkuji za pozornost.</a:t>
            </a:r>
          </a:p>
          <a:p>
            <a:pPr marL="0" indent="0" algn="ctr">
              <a:buNone/>
            </a:pPr>
            <a:endParaRPr lang="cs-CZ" sz="4800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Martin Červíček</a:t>
            </a: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Book" panose="020B0503020102020204" pitchFamily="34" charset="0"/>
              </a:rPr>
              <a:t>hejtman</a:t>
            </a:r>
          </a:p>
        </p:txBody>
      </p:sp>
    </p:spTree>
    <p:extLst>
      <p:ext uri="{BB962C8B-B14F-4D97-AF65-F5344CB8AC3E}">
        <p14:creationId xmlns:p14="http://schemas.microsoft.com/office/powerpoint/2010/main" val="3534925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E1AF99DF-D06C-4C73-BF26-4E9AF1A21579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Aktuální situace v Královéhradeckém kraji</a:t>
            </a:r>
            <a:b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 24. 10.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D9F05816-7F1A-447B-B97C-D529FFB350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8655174"/>
              </p:ext>
            </p:extLst>
          </p:nvPr>
        </p:nvGraphicFramePr>
        <p:xfrm>
          <a:off x="1656121" y="2126697"/>
          <a:ext cx="9564329" cy="3054077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710113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437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62,4/den)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7denní počet nových případů na 100 tis. obyv.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79,3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123240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potvrzených případů od 1.3.2020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106.083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449809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vyléčených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103.763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556811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úmrtí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1.826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3192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8640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FC0918-448C-4034-B0A1-65B8C6FA0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40" y="2"/>
            <a:ext cx="6590560" cy="576000"/>
          </a:xfrm>
        </p:spPr>
        <p:txBody>
          <a:bodyPr/>
          <a:lstStyle/>
          <a:p>
            <a:r>
              <a:rPr lang="cs-CZ" dirty="0"/>
              <a:t>Stav očkování obyvatel v ČR k 23. 10. 2021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43DEB4E0-C2B7-4E1B-8422-D7FAF9E7D74B}"/>
              </a:ext>
            </a:extLst>
          </p:cNvPr>
          <p:cNvSpPr/>
          <p:nvPr/>
        </p:nvSpPr>
        <p:spPr>
          <a:xfrm>
            <a:off x="3190753" y="6554824"/>
            <a:ext cx="59763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 dat: Centrální rezervační systém; ISIN / COVID-19 - Informační systém infekční nemoci</a:t>
            </a: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8EE952BB-7354-4D89-8CC6-6BC3309A3CEC}"/>
              </a:ext>
            </a:extLst>
          </p:cNvPr>
          <p:cNvGraphicFramePr/>
          <p:nvPr>
            <p:extLst/>
          </p:nvPr>
        </p:nvGraphicFramePr>
        <p:xfrm>
          <a:off x="220972" y="596438"/>
          <a:ext cx="11750058" cy="5830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Obdélník 8">
            <a:extLst>
              <a:ext uri="{FF2B5EF4-FFF2-40B4-BE49-F238E27FC236}">
                <a16:creationId xmlns:a16="http://schemas.microsoft.com/office/drawing/2014/main" id="{A16925BD-8B42-4997-8EF2-01B33424556B}"/>
              </a:ext>
            </a:extLst>
          </p:cNvPr>
          <p:cNvSpPr/>
          <p:nvPr/>
        </p:nvSpPr>
        <p:spPr>
          <a:xfrm>
            <a:off x="1928241" y="560619"/>
            <a:ext cx="8650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Osoby na 100 obyvatel (% populace)</a:t>
            </a:r>
          </a:p>
        </p:txBody>
      </p:sp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ACF933FC-AC8B-4DCF-85AE-AB663C33441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917014" y="1476376"/>
          <a:ext cx="975360" cy="4684335"/>
        </p:xfrm>
        <a:graphic>
          <a:graphicData uri="http://schemas.openxmlformats.org/drawingml/2006/table">
            <a:tbl>
              <a:tblPr/>
              <a:tblGrid>
                <a:gridCol w="975360">
                  <a:extLst>
                    <a:ext uri="{9D8B030D-6E8A-4147-A177-3AD203B41FA5}">
                      <a16:colId xmlns:a16="http://schemas.microsoft.com/office/drawing/2014/main" val="2643709246"/>
                    </a:ext>
                  </a:extLst>
                </a:gridCol>
              </a:tblGrid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508 852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8468862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1 397 997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1730508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550 803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2547789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1 335 084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706972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643 551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4968834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10 701 777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260546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591 041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3168544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522 856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7991601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442 476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096052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817 004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069691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580 119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3041063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293 311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3574411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1 195 327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37837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1 192 834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7364134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630 522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1223415"/>
                  </a:ext>
                </a:extLst>
              </a:tr>
            </a:tbl>
          </a:graphicData>
        </a:graphic>
      </p:graphicFrame>
      <p:sp>
        <p:nvSpPr>
          <p:cNvPr id="14" name="Obdélník 13">
            <a:extLst>
              <a:ext uri="{FF2B5EF4-FFF2-40B4-BE49-F238E27FC236}">
                <a16:creationId xmlns:a16="http://schemas.microsoft.com/office/drawing/2014/main" id="{1C4DBC00-ABAA-47B0-8261-8DCC80EB334A}"/>
              </a:ext>
            </a:extLst>
          </p:cNvPr>
          <p:cNvSpPr/>
          <p:nvPr/>
        </p:nvSpPr>
        <p:spPr>
          <a:xfrm>
            <a:off x="10907728" y="1056852"/>
            <a:ext cx="10296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Obyvatelstvo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 1. 1. 2021</a:t>
            </a:r>
            <a:endParaRPr kumimoji="0" lang="cs-CZ" sz="20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E7A57465-528B-4053-B85D-89AD1321B541}"/>
              </a:ext>
            </a:extLst>
          </p:cNvPr>
          <p:cNvSpPr/>
          <p:nvPr/>
        </p:nvSpPr>
        <p:spPr>
          <a:xfrm>
            <a:off x="240021" y="6160718"/>
            <a:ext cx="1171639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Poznámka: Registrovaní, čekají na termín = provedli registraci na OČM nejdéle před dvěma měsíci; Mají rezervaci termínu = nejdéle před měsícem získali termín pro očkování;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Prodělali onemocnění = osoby, které nebyly očkovány a ani nejsou přihlášeny k očkování a kdykoliv v minulosti prodělali onemocnění COVID-19 podle dat ISIN.</a:t>
            </a:r>
          </a:p>
        </p:txBody>
      </p:sp>
    </p:spTree>
    <p:extLst>
      <p:ext uri="{BB962C8B-B14F-4D97-AF65-F5344CB8AC3E}">
        <p14:creationId xmlns:p14="http://schemas.microsoft.com/office/powerpoint/2010/main" val="2824721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FC0918-448C-4034-B0A1-65B8C6FA0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40" y="2"/>
            <a:ext cx="6590560" cy="576000"/>
          </a:xfrm>
        </p:spPr>
        <p:txBody>
          <a:bodyPr/>
          <a:lstStyle/>
          <a:p>
            <a:r>
              <a:rPr lang="cs-CZ" dirty="0"/>
              <a:t>Stav očkování obyvatel ve věku 60+ k 23. 10. 2021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43DEB4E0-C2B7-4E1B-8422-D7FAF9E7D74B}"/>
              </a:ext>
            </a:extLst>
          </p:cNvPr>
          <p:cNvSpPr/>
          <p:nvPr/>
        </p:nvSpPr>
        <p:spPr>
          <a:xfrm>
            <a:off x="3190753" y="6554824"/>
            <a:ext cx="59763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 dat: Centrální rezervační systém; ISIN / COVID-19 - Informační systém infekční nemoci</a:t>
            </a: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8EE952BB-7354-4D89-8CC6-6BC3309A3CEC}"/>
              </a:ext>
            </a:extLst>
          </p:cNvPr>
          <p:cNvGraphicFramePr/>
          <p:nvPr>
            <p:extLst/>
          </p:nvPr>
        </p:nvGraphicFramePr>
        <p:xfrm>
          <a:off x="220972" y="596438"/>
          <a:ext cx="11750058" cy="5830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Obdélník 8">
            <a:extLst>
              <a:ext uri="{FF2B5EF4-FFF2-40B4-BE49-F238E27FC236}">
                <a16:creationId xmlns:a16="http://schemas.microsoft.com/office/drawing/2014/main" id="{A16925BD-8B42-4997-8EF2-01B33424556B}"/>
              </a:ext>
            </a:extLst>
          </p:cNvPr>
          <p:cNvSpPr/>
          <p:nvPr/>
        </p:nvSpPr>
        <p:spPr>
          <a:xfrm>
            <a:off x="1928241" y="560619"/>
            <a:ext cx="8650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Osoby na 100 obyvatel (% populace 60+)</a:t>
            </a:r>
          </a:p>
        </p:txBody>
      </p:sp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ACF933FC-AC8B-4DCF-85AE-AB663C33441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917014" y="1476376"/>
          <a:ext cx="975360" cy="4684335"/>
        </p:xfrm>
        <a:graphic>
          <a:graphicData uri="http://schemas.openxmlformats.org/drawingml/2006/table">
            <a:tbl>
              <a:tblPr/>
              <a:tblGrid>
                <a:gridCol w="975360">
                  <a:extLst>
                    <a:ext uri="{9D8B030D-6E8A-4147-A177-3AD203B41FA5}">
                      <a16:colId xmlns:a16="http://schemas.microsoft.com/office/drawing/2014/main" val="2643709246"/>
                    </a:ext>
                  </a:extLst>
                </a:gridCol>
              </a:tblGrid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138 005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8468862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335 765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1730508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319 391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2547789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174 602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706972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154 135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4968834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138 688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260546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2 783 787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3168544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156 815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7991601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115 650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096052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210 531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069691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312 003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3041063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159 409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3574411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171 721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37837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79 346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7364134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317 726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1223415"/>
                  </a:ext>
                </a:extLst>
              </a:tr>
            </a:tbl>
          </a:graphicData>
        </a:graphic>
      </p:graphicFrame>
      <p:sp>
        <p:nvSpPr>
          <p:cNvPr id="14" name="Obdélník 13">
            <a:extLst>
              <a:ext uri="{FF2B5EF4-FFF2-40B4-BE49-F238E27FC236}">
                <a16:creationId xmlns:a16="http://schemas.microsoft.com/office/drawing/2014/main" id="{1C4DBC00-ABAA-47B0-8261-8DCC80EB334A}"/>
              </a:ext>
            </a:extLst>
          </p:cNvPr>
          <p:cNvSpPr/>
          <p:nvPr/>
        </p:nvSpPr>
        <p:spPr>
          <a:xfrm>
            <a:off x="10907728" y="1056852"/>
            <a:ext cx="10296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Obyvatelstvo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 1. 1. 2021</a:t>
            </a:r>
            <a:endParaRPr kumimoji="0" lang="cs-CZ" sz="20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E7A57465-528B-4053-B85D-89AD1321B541}"/>
              </a:ext>
            </a:extLst>
          </p:cNvPr>
          <p:cNvSpPr/>
          <p:nvPr/>
        </p:nvSpPr>
        <p:spPr>
          <a:xfrm>
            <a:off x="240021" y="6160718"/>
            <a:ext cx="1171639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Poznámka: Registrovaní, čekají na termín = provedli registraci na OČM nejdéle před dvěma měsíci; Mají rezervaci termínu = nejdéle před měsícem získali termín pro očkování;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Prodělali onemocnění = osoby, které nebyly očkovány a ani nejsou přihlášeny k očkování a kdykoliv v minulosti prodělali onemocnění COVID-19 podle dat ISIN.</a:t>
            </a:r>
          </a:p>
        </p:txBody>
      </p:sp>
    </p:spTree>
    <p:extLst>
      <p:ext uri="{BB962C8B-B14F-4D97-AF65-F5344CB8AC3E}">
        <p14:creationId xmlns:p14="http://schemas.microsoft.com/office/powerpoint/2010/main" val="3153044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FC0918-448C-4034-B0A1-65B8C6FA0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40" y="2"/>
            <a:ext cx="6590560" cy="576000"/>
          </a:xfrm>
        </p:spPr>
        <p:txBody>
          <a:bodyPr/>
          <a:lstStyle/>
          <a:p>
            <a:r>
              <a:rPr lang="cs-CZ" dirty="0"/>
              <a:t>Stav očkování obyvatel ve věku 65+ k 23. 10. 2021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43DEB4E0-C2B7-4E1B-8422-D7FAF9E7D74B}"/>
              </a:ext>
            </a:extLst>
          </p:cNvPr>
          <p:cNvSpPr/>
          <p:nvPr/>
        </p:nvSpPr>
        <p:spPr>
          <a:xfrm>
            <a:off x="3190753" y="6554824"/>
            <a:ext cx="59763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 dat: Centrální rezervační systém; ISIN / COVID-19 - Informační systém infekční nemoci</a:t>
            </a: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8EE952BB-7354-4D89-8CC6-6BC3309A3CEC}"/>
              </a:ext>
            </a:extLst>
          </p:cNvPr>
          <p:cNvGraphicFramePr/>
          <p:nvPr>
            <p:extLst/>
          </p:nvPr>
        </p:nvGraphicFramePr>
        <p:xfrm>
          <a:off x="220972" y="596438"/>
          <a:ext cx="11750058" cy="5830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Obdélník 8">
            <a:extLst>
              <a:ext uri="{FF2B5EF4-FFF2-40B4-BE49-F238E27FC236}">
                <a16:creationId xmlns:a16="http://schemas.microsoft.com/office/drawing/2014/main" id="{A16925BD-8B42-4997-8EF2-01B33424556B}"/>
              </a:ext>
            </a:extLst>
          </p:cNvPr>
          <p:cNvSpPr/>
          <p:nvPr/>
        </p:nvSpPr>
        <p:spPr>
          <a:xfrm>
            <a:off x="1928241" y="560619"/>
            <a:ext cx="8650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Osoby na 100 obyvatel (% populace 65+)</a:t>
            </a:r>
          </a:p>
        </p:txBody>
      </p:sp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ACF933FC-AC8B-4DCF-85AE-AB663C33441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917014" y="1476376"/>
          <a:ext cx="975360" cy="4684335"/>
        </p:xfrm>
        <a:graphic>
          <a:graphicData uri="http://schemas.openxmlformats.org/drawingml/2006/table">
            <a:tbl>
              <a:tblPr/>
              <a:tblGrid>
                <a:gridCol w="975360">
                  <a:extLst>
                    <a:ext uri="{9D8B030D-6E8A-4147-A177-3AD203B41FA5}">
                      <a16:colId xmlns:a16="http://schemas.microsoft.com/office/drawing/2014/main" val="2643709246"/>
                    </a:ext>
                  </a:extLst>
                </a:gridCol>
              </a:tblGrid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105 748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8468862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260 178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1730508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253 111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2547789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134 019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706972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107 631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4968834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121 170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260546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2 158 322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3168544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121 635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7991601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90 819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096052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162 953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069691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241 897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3041063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122 532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3574411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132 715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37837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60 784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7364134"/>
                  </a:ext>
                </a:extLst>
              </a:tr>
              <a:tr h="3122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243 130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1223415"/>
                  </a:ext>
                </a:extLst>
              </a:tr>
            </a:tbl>
          </a:graphicData>
        </a:graphic>
      </p:graphicFrame>
      <p:sp>
        <p:nvSpPr>
          <p:cNvPr id="14" name="Obdélník 13">
            <a:extLst>
              <a:ext uri="{FF2B5EF4-FFF2-40B4-BE49-F238E27FC236}">
                <a16:creationId xmlns:a16="http://schemas.microsoft.com/office/drawing/2014/main" id="{1C4DBC00-ABAA-47B0-8261-8DCC80EB334A}"/>
              </a:ext>
            </a:extLst>
          </p:cNvPr>
          <p:cNvSpPr/>
          <p:nvPr/>
        </p:nvSpPr>
        <p:spPr>
          <a:xfrm>
            <a:off x="10907728" y="1056852"/>
            <a:ext cx="10296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Obyvatelstvo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 1. 1. 2021</a:t>
            </a:r>
            <a:endParaRPr kumimoji="0" lang="cs-CZ" sz="20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E7A57465-528B-4053-B85D-89AD1321B541}"/>
              </a:ext>
            </a:extLst>
          </p:cNvPr>
          <p:cNvSpPr/>
          <p:nvPr/>
        </p:nvSpPr>
        <p:spPr>
          <a:xfrm>
            <a:off x="240021" y="6160718"/>
            <a:ext cx="1171639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Poznámka: Registrovaní, čekají na termín = provedli registraci na OČM nejdéle před dvěma měsíci; Mají rezervaci termínu = nejdéle před měsícem získali termín pro očkování;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Prodělali onemocnění = osoby, které nebyly očkovány a ani nejsou přihlášeny k očkování a kdykoliv v minulosti prodělali onemocnění COVID-19 podle dat ISIN.</a:t>
            </a:r>
          </a:p>
        </p:txBody>
      </p:sp>
    </p:spTree>
    <p:extLst>
      <p:ext uri="{BB962C8B-B14F-4D97-AF65-F5344CB8AC3E}">
        <p14:creationId xmlns:p14="http://schemas.microsoft.com/office/powerpoint/2010/main" val="3465444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7972E5-0CCD-46CA-80F9-F819739D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85" y="0"/>
            <a:ext cx="7434501" cy="576000"/>
          </a:xfrm>
        </p:spPr>
        <p:txBody>
          <a:bodyPr/>
          <a:lstStyle/>
          <a:p>
            <a:r>
              <a:rPr lang="cs-CZ" dirty="0"/>
              <a:t>Očkovaní v krajích (</a:t>
            </a:r>
            <a:r>
              <a:rPr lang="cs-CZ" u="sng" dirty="0"/>
              <a:t>podle místa podání</a:t>
            </a:r>
            <a:r>
              <a:rPr lang="cs-CZ" dirty="0"/>
              <a:t>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329223D-04DC-459A-A7C2-69EB1368F112}"/>
              </a:ext>
            </a:extLst>
          </p:cNvPr>
          <p:cNvGraphicFramePr/>
          <p:nvPr>
            <p:extLst/>
          </p:nvPr>
        </p:nvGraphicFramePr>
        <p:xfrm>
          <a:off x="172061" y="1443642"/>
          <a:ext cx="5060115" cy="5118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7D7DAEF-8678-4239-947C-9AB224285FDF}"/>
              </a:ext>
            </a:extLst>
          </p:cNvPr>
          <p:cNvSpPr txBox="1"/>
          <p:nvPr/>
        </p:nvSpPr>
        <p:spPr>
          <a:xfrm>
            <a:off x="6890411" y="1117535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sp>
        <p:nvSpPr>
          <p:cNvPr id="181" name="Freeform 224">
            <a:extLst>
              <a:ext uri="{FF2B5EF4-FFF2-40B4-BE49-F238E27FC236}">
                <a16:creationId xmlns:a16="http://schemas.microsoft.com/office/drawing/2014/main" id="{0B6A9104-1908-4D50-B347-AA4A8A6EBA01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Freeform 225">
            <a:extLst>
              <a:ext uri="{FF2B5EF4-FFF2-40B4-BE49-F238E27FC236}">
                <a16:creationId xmlns:a16="http://schemas.microsoft.com/office/drawing/2014/main" id="{77651468-2EC0-4490-8E58-577A93E48F00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Freeform 226">
            <a:extLst>
              <a:ext uri="{FF2B5EF4-FFF2-40B4-BE49-F238E27FC236}">
                <a16:creationId xmlns:a16="http://schemas.microsoft.com/office/drawing/2014/main" id="{89D248F1-C874-4693-9ECE-731FEE2F3933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Freeform 227">
            <a:extLst>
              <a:ext uri="{FF2B5EF4-FFF2-40B4-BE49-F238E27FC236}">
                <a16:creationId xmlns:a16="http://schemas.microsoft.com/office/drawing/2014/main" id="{F4059F66-8CD6-44A2-880D-54A4AF5B720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Freeform 228">
            <a:extLst>
              <a:ext uri="{FF2B5EF4-FFF2-40B4-BE49-F238E27FC236}">
                <a16:creationId xmlns:a16="http://schemas.microsoft.com/office/drawing/2014/main" id="{2FFAD3F4-E4A8-49E8-91E8-164670E05B62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Freeform 229">
            <a:extLst>
              <a:ext uri="{FF2B5EF4-FFF2-40B4-BE49-F238E27FC236}">
                <a16:creationId xmlns:a16="http://schemas.microsoft.com/office/drawing/2014/main" id="{F77812FB-07FC-4658-AAE3-6766400F404F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Freeform 230">
            <a:extLst>
              <a:ext uri="{FF2B5EF4-FFF2-40B4-BE49-F238E27FC236}">
                <a16:creationId xmlns:a16="http://schemas.microsoft.com/office/drawing/2014/main" id="{52034A59-76D4-4593-977D-1D3C86D03EFB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Freeform 231">
            <a:extLst>
              <a:ext uri="{FF2B5EF4-FFF2-40B4-BE49-F238E27FC236}">
                <a16:creationId xmlns:a16="http://schemas.microsoft.com/office/drawing/2014/main" id="{5F428FC3-BD8F-4155-97CC-6C212AD56DC2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Freeform 232">
            <a:extLst>
              <a:ext uri="{FF2B5EF4-FFF2-40B4-BE49-F238E27FC236}">
                <a16:creationId xmlns:a16="http://schemas.microsoft.com/office/drawing/2014/main" id="{D4AFB935-819F-4021-9924-80004082D57E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Freeform 233">
            <a:extLst>
              <a:ext uri="{FF2B5EF4-FFF2-40B4-BE49-F238E27FC236}">
                <a16:creationId xmlns:a16="http://schemas.microsoft.com/office/drawing/2014/main" id="{9B0D2B55-1D79-418A-8909-34CA805DA69B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Freeform 234">
            <a:extLst>
              <a:ext uri="{FF2B5EF4-FFF2-40B4-BE49-F238E27FC236}">
                <a16:creationId xmlns:a16="http://schemas.microsoft.com/office/drawing/2014/main" id="{FE3E5A4D-1D4D-4BE7-9CE5-352DBCB67048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2" name="Freeform 235">
            <a:extLst>
              <a:ext uri="{FF2B5EF4-FFF2-40B4-BE49-F238E27FC236}">
                <a16:creationId xmlns:a16="http://schemas.microsoft.com/office/drawing/2014/main" id="{F0F529E0-BFD8-4154-8424-09F78282855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Freeform 236">
            <a:extLst>
              <a:ext uri="{FF2B5EF4-FFF2-40B4-BE49-F238E27FC236}">
                <a16:creationId xmlns:a16="http://schemas.microsoft.com/office/drawing/2014/main" id="{63C9A6B6-36AF-4D4F-B558-44F17C080A27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Freeform 237">
            <a:extLst>
              <a:ext uri="{FF2B5EF4-FFF2-40B4-BE49-F238E27FC236}">
                <a16:creationId xmlns:a16="http://schemas.microsoft.com/office/drawing/2014/main" id="{A6E4D3FA-AEE9-418F-B92C-A9C8B8891741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5" name="Freeform 238">
            <a:extLst>
              <a:ext uri="{FF2B5EF4-FFF2-40B4-BE49-F238E27FC236}">
                <a16:creationId xmlns:a16="http://schemas.microsoft.com/office/drawing/2014/main" id="{9382DC58-EC6D-4D0B-B194-441D40F06CBB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Freeform 239">
            <a:extLst>
              <a:ext uri="{FF2B5EF4-FFF2-40B4-BE49-F238E27FC236}">
                <a16:creationId xmlns:a16="http://schemas.microsoft.com/office/drawing/2014/main" id="{4B18921B-7A82-42F4-848C-9E01EE238E41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Freeform 240">
            <a:extLst>
              <a:ext uri="{FF2B5EF4-FFF2-40B4-BE49-F238E27FC236}">
                <a16:creationId xmlns:a16="http://schemas.microsoft.com/office/drawing/2014/main" id="{6AE03ECD-B257-4DB3-8854-CB10B1856F26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Freeform 241">
            <a:extLst>
              <a:ext uri="{FF2B5EF4-FFF2-40B4-BE49-F238E27FC236}">
                <a16:creationId xmlns:a16="http://schemas.microsoft.com/office/drawing/2014/main" id="{F849C224-45A7-40C4-9452-50C219A8820E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Freeform 242">
            <a:extLst>
              <a:ext uri="{FF2B5EF4-FFF2-40B4-BE49-F238E27FC236}">
                <a16:creationId xmlns:a16="http://schemas.microsoft.com/office/drawing/2014/main" id="{F2D9EA48-20C4-4926-B1A0-FB290B6713B4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Freeform 243">
            <a:extLst>
              <a:ext uri="{FF2B5EF4-FFF2-40B4-BE49-F238E27FC236}">
                <a16:creationId xmlns:a16="http://schemas.microsoft.com/office/drawing/2014/main" id="{6C759338-5D7D-414F-B4D0-ABB9CAEA73CE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1" name="Freeform 244">
            <a:extLst>
              <a:ext uri="{FF2B5EF4-FFF2-40B4-BE49-F238E27FC236}">
                <a16:creationId xmlns:a16="http://schemas.microsoft.com/office/drawing/2014/main" id="{E9CF9EC8-B0FA-426A-A878-8DF7D8A389D6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Freeform 245">
            <a:extLst>
              <a:ext uri="{FF2B5EF4-FFF2-40B4-BE49-F238E27FC236}">
                <a16:creationId xmlns:a16="http://schemas.microsoft.com/office/drawing/2014/main" id="{7A416F64-A9C2-4D59-A4FB-D6B4E471835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3" name="Freeform 246">
            <a:extLst>
              <a:ext uri="{FF2B5EF4-FFF2-40B4-BE49-F238E27FC236}">
                <a16:creationId xmlns:a16="http://schemas.microsoft.com/office/drawing/2014/main" id="{2B87EEA1-2F57-4D64-BD19-1514A9AA6441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Freeform 247">
            <a:extLst>
              <a:ext uri="{FF2B5EF4-FFF2-40B4-BE49-F238E27FC236}">
                <a16:creationId xmlns:a16="http://schemas.microsoft.com/office/drawing/2014/main" id="{0206BF93-4D86-4FC5-B5A1-F4D646721936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Freeform 248">
            <a:extLst>
              <a:ext uri="{FF2B5EF4-FFF2-40B4-BE49-F238E27FC236}">
                <a16:creationId xmlns:a16="http://schemas.microsoft.com/office/drawing/2014/main" id="{7448FBF9-927B-4132-9C60-EF56D0333FA5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" name="Freeform 249">
            <a:extLst>
              <a:ext uri="{FF2B5EF4-FFF2-40B4-BE49-F238E27FC236}">
                <a16:creationId xmlns:a16="http://schemas.microsoft.com/office/drawing/2014/main" id="{3FA0F636-FFAB-441D-9062-3180FBFF6EBA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Freeform 250">
            <a:extLst>
              <a:ext uri="{FF2B5EF4-FFF2-40B4-BE49-F238E27FC236}">
                <a16:creationId xmlns:a16="http://schemas.microsoft.com/office/drawing/2014/main" id="{2728568C-3436-4C9D-B9C1-825D9E567A5D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" name="Freeform 251">
            <a:extLst>
              <a:ext uri="{FF2B5EF4-FFF2-40B4-BE49-F238E27FC236}">
                <a16:creationId xmlns:a16="http://schemas.microsoft.com/office/drawing/2014/main" id="{E6CF9038-2C80-41A6-94BC-50BBD1CAA881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9" name="Freeform 252">
            <a:extLst>
              <a:ext uri="{FF2B5EF4-FFF2-40B4-BE49-F238E27FC236}">
                <a16:creationId xmlns:a16="http://schemas.microsoft.com/office/drawing/2014/main" id="{2DD733FA-38B9-4BA2-B9E6-82EBEE85F868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Freeform 253">
            <a:extLst>
              <a:ext uri="{FF2B5EF4-FFF2-40B4-BE49-F238E27FC236}">
                <a16:creationId xmlns:a16="http://schemas.microsoft.com/office/drawing/2014/main" id="{3C9B9565-D3E8-4174-A913-091D9A1C451B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1" name="Freeform 254">
            <a:extLst>
              <a:ext uri="{FF2B5EF4-FFF2-40B4-BE49-F238E27FC236}">
                <a16:creationId xmlns:a16="http://schemas.microsoft.com/office/drawing/2014/main" id="{CE1082C9-C35F-408D-9C85-62A4117AF5BB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Freeform 255">
            <a:extLst>
              <a:ext uri="{FF2B5EF4-FFF2-40B4-BE49-F238E27FC236}">
                <a16:creationId xmlns:a16="http://schemas.microsoft.com/office/drawing/2014/main" id="{8CF1A89A-D5E4-44D1-A81E-39325787283C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Freeform 256">
            <a:extLst>
              <a:ext uri="{FF2B5EF4-FFF2-40B4-BE49-F238E27FC236}">
                <a16:creationId xmlns:a16="http://schemas.microsoft.com/office/drawing/2014/main" id="{8B0CA435-ACC7-4FD5-9C9C-FA1262A2C323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Freeform 257">
            <a:extLst>
              <a:ext uri="{FF2B5EF4-FFF2-40B4-BE49-F238E27FC236}">
                <a16:creationId xmlns:a16="http://schemas.microsoft.com/office/drawing/2014/main" id="{BC216BD6-3964-4876-A107-C006F84112DA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Freeform 258">
            <a:extLst>
              <a:ext uri="{FF2B5EF4-FFF2-40B4-BE49-F238E27FC236}">
                <a16:creationId xmlns:a16="http://schemas.microsoft.com/office/drawing/2014/main" id="{0AEB6FB7-3F4A-451A-8820-3832459A130A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Freeform 259">
            <a:extLst>
              <a:ext uri="{FF2B5EF4-FFF2-40B4-BE49-F238E27FC236}">
                <a16:creationId xmlns:a16="http://schemas.microsoft.com/office/drawing/2014/main" id="{6FAEF2CB-4523-46E6-BF8A-1E7545E30549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7" name="Freeform 260">
            <a:extLst>
              <a:ext uri="{FF2B5EF4-FFF2-40B4-BE49-F238E27FC236}">
                <a16:creationId xmlns:a16="http://schemas.microsoft.com/office/drawing/2014/main" id="{0239DF2D-150D-47F7-81D0-C02ADFCCC09E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8" name="Freeform 261">
            <a:extLst>
              <a:ext uri="{FF2B5EF4-FFF2-40B4-BE49-F238E27FC236}">
                <a16:creationId xmlns:a16="http://schemas.microsoft.com/office/drawing/2014/main" id="{A6B15975-9BF5-497B-8828-F7F96DDB9678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9" name="Freeform 262">
            <a:extLst>
              <a:ext uri="{FF2B5EF4-FFF2-40B4-BE49-F238E27FC236}">
                <a16:creationId xmlns:a16="http://schemas.microsoft.com/office/drawing/2014/main" id="{D6FE1D06-324E-4538-B42F-50E43DF47E8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Freeform 263">
            <a:extLst>
              <a:ext uri="{FF2B5EF4-FFF2-40B4-BE49-F238E27FC236}">
                <a16:creationId xmlns:a16="http://schemas.microsoft.com/office/drawing/2014/main" id="{0E85BB07-8A3B-42F3-BF00-734A1D005C45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solidFill>
            <a:srgbClr val="315397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1" name="Freeform 264">
            <a:extLst>
              <a:ext uri="{FF2B5EF4-FFF2-40B4-BE49-F238E27FC236}">
                <a16:creationId xmlns:a16="http://schemas.microsoft.com/office/drawing/2014/main" id="{72E897BA-5AC2-4D2A-8023-EE4F9FBC9327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Freeform 265">
            <a:extLst>
              <a:ext uri="{FF2B5EF4-FFF2-40B4-BE49-F238E27FC236}">
                <a16:creationId xmlns:a16="http://schemas.microsoft.com/office/drawing/2014/main" id="{8FB11F28-B0D8-47C1-938F-A2AE9BC0E266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3" name="Freeform 266">
            <a:extLst>
              <a:ext uri="{FF2B5EF4-FFF2-40B4-BE49-F238E27FC236}">
                <a16:creationId xmlns:a16="http://schemas.microsoft.com/office/drawing/2014/main" id="{A8EA0E96-2F9D-4E52-8268-591498E5BC7D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4" name="Freeform 267">
            <a:extLst>
              <a:ext uri="{FF2B5EF4-FFF2-40B4-BE49-F238E27FC236}">
                <a16:creationId xmlns:a16="http://schemas.microsoft.com/office/drawing/2014/main" id="{F25634BD-D69E-473C-B079-44087595D35B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" name="Freeform 268">
            <a:extLst>
              <a:ext uri="{FF2B5EF4-FFF2-40B4-BE49-F238E27FC236}">
                <a16:creationId xmlns:a16="http://schemas.microsoft.com/office/drawing/2014/main" id="{A703C9E0-01E8-404E-9DA1-698768E29AC9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6" name="Freeform 269">
            <a:extLst>
              <a:ext uri="{FF2B5EF4-FFF2-40B4-BE49-F238E27FC236}">
                <a16:creationId xmlns:a16="http://schemas.microsoft.com/office/drawing/2014/main" id="{A61F8EFC-E525-41A8-8291-BFAB76324FAA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7" name="Freeform 270">
            <a:extLst>
              <a:ext uri="{FF2B5EF4-FFF2-40B4-BE49-F238E27FC236}">
                <a16:creationId xmlns:a16="http://schemas.microsoft.com/office/drawing/2014/main" id="{9E37A2F5-BFCC-451E-9C36-41F9544A97D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8" name="Freeform 271">
            <a:extLst>
              <a:ext uri="{FF2B5EF4-FFF2-40B4-BE49-F238E27FC236}">
                <a16:creationId xmlns:a16="http://schemas.microsoft.com/office/drawing/2014/main" id="{74AF8986-15FE-4DEA-AD57-6011920532E4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9" name="Freeform 272">
            <a:extLst>
              <a:ext uri="{FF2B5EF4-FFF2-40B4-BE49-F238E27FC236}">
                <a16:creationId xmlns:a16="http://schemas.microsoft.com/office/drawing/2014/main" id="{082990D4-F3F4-4E1F-A3DD-DF4D8F30C26D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Freeform 273">
            <a:extLst>
              <a:ext uri="{FF2B5EF4-FFF2-40B4-BE49-F238E27FC236}">
                <a16:creationId xmlns:a16="http://schemas.microsoft.com/office/drawing/2014/main" id="{A4F6EA75-4F6B-4787-B71F-E5878E3A0297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Freeform 274">
            <a:extLst>
              <a:ext uri="{FF2B5EF4-FFF2-40B4-BE49-F238E27FC236}">
                <a16:creationId xmlns:a16="http://schemas.microsoft.com/office/drawing/2014/main" id="{5EA7C0AA-55AE-4DBA-81B1-D0BA181F55DA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Freeform 275">
            <a:extLst>
              <a:ext uri="{FF2B5EF4-FFF2-40B4-BE49-F238E27FC236}">
                <a16:creationId xmlns:a16="http://schemas.microsoft.com/office/drawing/2014/main" id="{9CF13C67-4633-4241-AA47-4298CC15437A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3" name="Freeform 276">
            <a:extLst>
              <a:ext uri="{FF2B5EF4-FFF2-40B4-BE49-F238E27FC236}">
                <a16:creationId xmlns:a16="http://schemas.microsoft.com/office/drawing/2014/main" id="{4A155FF8-F79B-47E2-9E26-92BA2E00F991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4" name="Freeform 277">
            <a:extLst>
              <a:ext uri="{FF2B5EF4-FFF2-40B4-BE49-F238E27FC236}">
                <a16:creationId xmlns:a16="http://schemas.microsoft.com/office/drawing/2014/main" id="{1F8935AB-3A30-41C8-96CC-C7D71B9DD30F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" name="Freeform 278">
            <a:extLst>
              <a:ext uri="{FF2B5EF4-FFF2-40B4-BE49-F238E27FC236}">
                <a16:creationId xmlns:a16="http://schemas.microsoft.com/office/drawing/2014/main" id="{F86E65A0-0A2C-4CC7-B2F3-947E0D4242C2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Freeform 279">
            <a:extLst>
              <a:ext uri="{FF2B5EF4-FFF2-40B4-BE49-F238E27FC236}">
                <a16:creationId xmlns:a16="http://schemas.microsoft.com/office/drawing/2014/main" id="{44EFCD4A-45DE-410A-A3C4-B972FAF93F0A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Freeform 280">
            <a:extLst>
              <a:ext uri="{FF2B5EF4-FFF2-40B4-BE49-F238E27FC236}">
                <a16:creationId xmlns:a16="http://schemas.microsoft.com/office/drawing/2014/main" id="{54478A0B-92C7-4C7C-985F-89EBB8B53B8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Freeform 281">
            <a:extLst>
              <a:ext uri="{FF2B5EF4-FFF2-40B4-BE49-F238E27FC236}">
                <a16:creationId xmlns:a16="http://schemas.microsoft.com/office/drawing/2014/main" id="{9F5AD7C4-6623-4CB5-A55F-4B6DDFA9337C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Freeform 282">
            <a:extLst>
              <a:ext uri="{FF2B5EF4-FFF2-40B4-BE49-F238E27FC236}">
                <a16:creationId xmlns:a16="http://schemas.microsoft.com/office/drawing/2014/main" id="{9A809131-3D8C-4483-8E72-095B1A36DDEA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0" name="Freeform 283">
            <a:extLst>
              <a:ext uri="{FF2B5EF4-FFF2-40B4-BE49-F238E27FC236}">
                <a16:creationId xmlns:a16="http://schemas.microsoft.com/office/drawing/2014/main" id="{05D02C98-11ED-443F-93A8-3C18DAF8E1F0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1" name="Freeform 284">
            <a:extLst>
              <a:ext uri="{FF2B5EF4-FFF2-40B4-BE49-F238E27FC236}">
                <a16:creationId xmlns:a16="http://schemas.microsoft.com/office/drawing/2014/main" id="{1CB6C04B-6EE9-4766-AAD1-94E024D85B73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2" name="Freeform 285">
            <a:extLst>
              <a:ext uri="{FF2B5EF4-FFF2-40B4-BE49-F238E27FC236}">
                <a16:creationId xmlns:a16="http://schemas.microsoft.com/office/drawing/2014/main" id="{08A93988-5B41-411B-A655-B945FFA7C986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Freeform 286">
            <a:extLst>
              <a:ext uri="{FF2B5EF4-FFF2-40B4-BE49-F238E27FC236}">
                <a16:creationId xmlns:a16="http://schemas.microsoft.com/office/drawing/2014/main" id="{8724B12F-6731-4838-ACEE-65D95324E650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Freeform 287">
            <a:extLst>
              <a:ext uri="{FF2B5EF4-FFF2-40B4-BE49-F238E27FC236}">
                <a16:creationId xmlns:a16="http://schemas.microsoft.com/office/drawing/2014/main" id="{F94AEE6A-2E40-4982-BABA-35028205E985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Freeform 288">
            <a:extLst>
              <a:ext uri="{FF2B5EF4-FFF2-40B4-BE49-F238E27FC236}">
                <a16:creationId xmlns:a16="http://schemas.microsoft.com/office/drawing/2014/main" id="{F5124FB5-1020-4708-90B7-B38F35C8A667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6" name="Freeform 289">
            <a:extLst>
              <a:ext uri="{FF2B5EF4-FFF2-40B4-BE49-F238E27FC236}">
                <a16:creationId xmlns:a16="http://schemas.microsoft.com/office/drawing/2014/main" id="{463EE6D5-0306-436E-9E9F-1BE32A367BFC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" name="Freeform 290">
            <a:extLst>
              <a:ext uri="{FF2B5EF4-FFF2-40B4-BE49-F238E27FC236}">
                <a16:creationId xmlns:a16="http://schemas.microsoft.com/office/drawing/2014/main" id="{B2DAB78F-F125-437E-9EFA-DC3D3F09042B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8" name="Freeform 291">
            <a:extLst>
              <a:ext uri="{FF2B5EF4-FFF2-40B4-BE49-F238E27FC236}">
                <a16:creationId xmlns:a16="http://schemas.microsoft.com/office/drawing/2014/main" id="{A4DFD73F-B4C1-4923-A898-65A921BAE8A9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9" name="Freeform 292">
            <a:extLst>
              <a:ext uri="{FF2B5EF4-FFF2-40B4-BE49-F238E27FC236}">
                <a16:creationId xmlns:a16="http://schemas.microsoft.com/office/drawing/2014/main" id="{0BFB0321-78B8-4AFC-B7BC-51A36D2A18F9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0" name="Freeform 293">
            <a:extLst>
              <a:ext uri="{FF2B5EF4-FFF2-40B4-BE49-F238E27FC236}">
                <a16:creationId xmlns:a16="http://schemas.microsoft.com/office/drawing/2014/main" id="{0162E864-9FAE-47BE-9CB3-0153C4C77351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1" name="Rectangle 294">
            <a:extLst>
              <a:ext uri="{FF2B5EF4-FFF2-40B4-BE49-F238E27FC236}">
                <a16:creationId xmlns:a16="http://schemas.microsoft.com/office/drawing/2014/main" id="{C28D643E-EE62-4E3C-8116-CD34AA13B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743" y="4658674"/>
            <a:ext cx="3342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STC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2" name="Rectangle 295">
            <a:extLst>
              <a:ext uri="{FF2B5EF4-FFF2-40B4-BE49-F238E27FC236}">
                <a16:creationId xmlns:a16="http://schemas.microsoft.com/office/drawing/2014/main" id="{D32E63CA-123B-424D-8D10-1741A98CE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1844" y="5609045"/>
            <a:ext cx="326653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JHC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3" name="Rectangle 296">
            <a:extLst>
              <a:ext uri="{FF2B5EF4-FFF2-40B4-BE49-F238E27FC236}">
                <a16:creationId xmlns:a16="http://schemas.microsoft.com/office/drawing/2014/main" id="{BA08BA65-FA7B-4BE3-B75B-C40EBD178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1615" y="4929613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4" name="Rectangle 297">
            <a:extLst>
              <a:ext uri="{FF2B5EF4-FFF2-40B4-BE49-F238E27FC236}">
                <a16:creationId xmlns:a16="http://schemas.microsoft.com/office/drawing/2014/main" id="{879AE9DB-9E6F-465B-81C7-754B6797D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7548" y="5586119"/>
            <a:ext cx="324960" cy="19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JMK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5" name="Rectangle 298">
            <a:extLst>
              <a:ext uri="{FF2B5EF4-FFF2-40B4-BE49-F238E27FC236}">
                <a16:creationId xmlns:a16="http://schemas.microsoft.com/office/drawing/2014/main" id="{943662ED-FDBA-4F9B-8CA5-9CA452771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5453" y="5146365"/>
            <a:ext cx="3304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VYS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" name="Rectangle 299">
            <a:extLst>
              <a:ext uri="{FF2B5EF4-FFF2-40B4-BE49-F238E27FC236}">
                <a16:creationId xmlns:a16="http://schemas.microsoft.com/office/drawing/2014/main" id="{1CAD1657-3C71-431E-8EEB-C76D9638C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5071" y="5367284"/>
            <a:ext cx="226000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7" name="Rectangle 300">
            <a:extLst>
              <a:ext uri="{FF2B5EF4-FFF2-40B4-BE49-F238E27FC236}">
                <a16:creationId xmlns:a16="http://schemas.microsoft.com/office/drawing/2014/main" id="{40D68B8A-61C7-45E5-88C6-8D5059947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184" y="3674956"/>
            <a:ext cx="239292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8" name="Rectangle 301">
            <a:extLst>
              <a:ext uri="{FF2B5EF4-FFF2-40B4-BE49-F238E27FC236}">
                <a16:creationId xmlns:a16="http://schemas.microsoft.com/office/drawing/2014/main" id="{A7934045-FC72-49D0-848D-9FFC3A977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06262" y="4539877"/>
            <a:ext cx="35324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MSK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9" name="Rectangle 302">
            <a:extLst>
              <a:ext uri="{FF2B5EF4-FFF2-40B4-BE49-F238E27FC236}">
                <a16:creationId xmlns:a16="http://schemas.microsoft.com/office/drawing/2014/main" id="{62583F7F-B66A-4E21-8F46-70740F68C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3225" y="4917108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0" name="Rectangle 303">
            <a:extLst>
              <a:ext uri="{FF2B5EF4-FFF2-40B4-BE49-F238E27FC236}">
                <a16:creationId xmlns:a16="http://schemas.microsoft.com/office/drawing/2014/main" id="{9B850361-0A99-41C5-9F6A-992542928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2256" y="447318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1" name="Rectangle 304">
            <a:extLst>
              <a:ext uri="{FF2B5EF4-FFF2-40B4-BE49-F238E27FC236}">
                <a16:creationId xmlns:a16="http://schemas.microsoft.com/office/drawing/2014/main" id="{2729B6C3-6722-4756-80EF-C4E3381A0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0524" y="3847923"/>
            <a:ext cx="252588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HKK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2" name="Rectangle 305">
            <a:extLst>
              <a:ext uri="{FF2B5EF4-FFF2-40B4-BE49-F238E27FC236}">
                <a16:creationId xmlns:a16="http://schemas.microsoft.com/office/drawing/2014/main" id="{5529669F-886B-4D6A-ABB4-DC5297C09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1614" y="3373340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LBK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3" name="Rectangle 306">
            <a:extLst>
              <a:ext uri="{FF2B5EF4-FFF2-40B4-BE49-F238E27FC236}">
                <a16:creationId xmlns:a16="http://schemas.microsoft.com/office/drawing/2014/main" id="{178AB1FC-887A-4690-A016-B3D384B42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0660" y="407094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KVK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4" name="Rectangle 307">
            <a:extLst>
              <a:ext uri="{FF2B5EF4-FFF2-40B4-BE49-F238E27FC236}">
                <a16:creationId xmlns:a16="http://schemas.microsoft.com/office/drawing/2014/main" id="{8DAABAA8-62E8-4559-8C30-5D6C13A94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2852" y="4256433"/>
            <a:ext cx="341846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PHA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" name="TextBox 7">
            <a:extLst>
              <a:ext uri="{FF2B5EF4-FFF2-40B4-BE49-F238E27FC236}">
                <a16:creationId xmlns:a16="http://schemas.microsoft.com/office/drawing/2014/main" id="{26B45494-8F6C-4C0C-ACA6-ADCA4E105859}"/>
              </a:ext>
            </a:extLst>
          </p:cNvPr>
          <p:cNvSpPr txBox="1"/>
          <p:nvPr/>
        </p:nvSpPr>
        <p:spPr>
          <a:xfrm>
            <a:off x="1319629" y="1136585"/>
            <a:ext cx="3958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C7EB195F-BFA8-4945-B916-741F39DC621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133680" y="1223938"/>
          <a:ext cx="730372" cy="5192955"/>
        </p:xfrm>
        <a:graphic>
          <a:graphicData uri="http://schemas.openxmlformats.org/drawingml/2006/table">
            <a:tbl>
              <a:tblPr/>
              <a:tblGrid>
                <a:gridCol w="730372">
                  <a:extLst>
                    <a:ext uri="{9D8B030D-6E8A-4147-A177-3AD203B41FA5}">
                      <a16:colId xmlns:a16="http://schemas.microsoft.com/office/drawing/2014/main" val="1754736106"/>
                    </a:ext>
                  </a:extLst>
                </a:gridCol>
              </a:tblGrid>
              <a:tr h="29721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</a:t>
                      </a:r>
                      <a:r>
                        <a:rPr lang="cs-CZ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vakcino-vaných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8743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1 136 807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36238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694 026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109056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317 835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19969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6 162 325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21748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370 411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34323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333 959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53104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284 232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88264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162 123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276534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240 555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1722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311 312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47165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436 583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65956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632 417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396529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273 215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6740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325 550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82957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643 300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793540"/>
                  </a:ext>
                </a:extLst>
              </a:tr>
            </a:tbl>
          </a:graphicData>
        </a:graphic>
      </p:graphicFrame>
      <p:sp>
        <p:nvSpPr>
          <p:cNvPr id="108" name="TextovéPole 107"/>
          <p:cNvSpPr txBox="1"/>
          <p:nvPr/>
        </p:nvSpPr>
        <p:spPr>
          <a:xfrm>
            <a:off x="783996" y="692518"/>
            <a:ext cx="3321565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Počty unikátních osob (nikoli dávek)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" name="Rectangle 4">
            <a:extLst>
              <a:ext uri="{FF2B5EF4-FFF2-40B4-BE49-F238E27FC236}">
                <a16:creationId xmlns:a16="http://schemas.microsoft.com/office/drawing/2014/main" id="{B5311BF1-5ED9-41AC-B92C-E95A673A93F0}"/>
              </a:ext>
            </a:extLst>
          </p:cNvPr>
          <p:cNvSpPr/>
          <p:nvPr/>
        </p:nvSpPr>
        <p:spPr>
          <a:xfrm>
            <a:off x="9916369" y="1937440"/>
            <a:ext cx="203210" cy="203210"/>
          </a:xfrm>
          <a:prstGeom prst="rect">
            <a:avLst/>
          </a:prstGeom>
          <a:solidFill>
            <a:srgbClr val="31539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" name="Rectangle 99">
            <a:extLst>
              <a:ext uri="{FF2B5EF4-FFF2-40B4-BE49-F238E27FC236}">
                <a16:creationId xmlns:a16="http://schemas.microsoft.com/office/drawing/2014/main" id="{799246A8-1EE1-4A4D-B48B-91BA6E17A535}"/>
              </a:ext>
            </a:extLst>
          </p:cNvPr>
          <p:cNvSpPr/>
          <p:nvPr/>
        </p:nvSpPr>
        <p:spPr>
          <a:xfrm>
            <a:off x="9916369" y="2285148"/>
            <a:ext cx="203210" cy="203210"/>
          </a:xfrm>
          <a:prstGeom prst="rect">
            <a:avLst/>
          </a:prstGeom>
          <a:solidFill>
            <a:srgbClr val="7191D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8" name="Rectangle 100">
            <a:extLst>
              <a:ext uri="{FF2B5EF4-FFF2-40B4-BE49-F238E27FC236}">
                <a16:creationId xmlns:a16="http://schemas.microsoft.com/office/drawing/2014/main" id="{C67230FF-6DD9-4760-85BE-4FDD4D9517B1}"/>
              </a:ext>
            </a:extLst>
          </p:cNvPr>
          <p:cNvSpPr/>
          <p:nvPr/>
        </p:nvSpPr>
        <p:spPr>
          <a:xfrm>
            <a:off x="9916369" y="2632856"/>
            <a:ext cx="203210" cy="203210"/>
          </a:xfrm>
          <a:prstGeom prst="rect">
            <a:avLst/>
          </a:prstGeom>
          <a:solidFill>
            <a:srgbClr val="B0C2E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9" name="Rectangle 101">
            <a:extLst>
              <a:ext uri="{FF2B5EF4-FFF2-40B4-BE49-F238E27FC236}">
                <a16:creationId xmlns:a16="http://schemas.microsoft.com/office/drawing/2014/main" id="{763E2ECD-5C44-46EF-819F-F5018A03A639}"/>
              </a:ext>
            </a:extLst>
          </p:cNvPr>
          <p:cNvSpPr/>
          <p:nvPr/>
        </p:nvSpPr>
        <p:spPr>
          <a:xfrm>
            <a:off x="9916369" y="2980564"/>
            <a:ext cx="203210" cy="20321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0" name="TextBox 103">
            <a:extLst>
              <a:ext uri="{FF2B5EF4-FFF2-40B4-BE49-F238E27FC236}">
                <a16:creationId xmlns:a16="http://schemas.microsoft.com/office/drawing/2014/main" id="{70E915B1-6478-48E4-BC21-9CFED2EFEE84}"/>
              </a:ext>
            </a:extLst>
          </p:cNvPr>
          <p:cNvSpPr txBox="1"/>
          <p:nvPr/>
        </p:nvSpPr>
        <p:spPr>
          <a:xfrm>
            <a:off x="10178905" y="2904051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&lt;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51,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" name="TextBox 104">
            <a:extLst>
              <a:ext uri="{FF2B5EF4-FFF2-40B4-BE49-F238E27FC236}">
                <a16:creationId xmlns:a16="http://schemas.microsoft.com/office/drawing/2014/main" id="{5BAE935E-F72F-4C15-BC63-2D6B6878BE37}"/>
              </a:ext>
            </a:extLst>
          </p:cNvPr>
          <p:cNvSpPr txBox="1"/>
          <p:nvPr/>
        </p:nvSpPr>
        <p:spPr>
          <a:xfrm>
            <a:off x="10192137" y="2569570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51,00–54,99</a:t>
            </a:r>
          </a:p>
        </p:txBody>
      </p:sp>
      <p:sp>
        <p:nvSpPr>
          <p:cNvPr id="122" name="TextBox 105">
            <a:extLst>
              <a:ext uri="{FF2B5EF4-FFF2-40B4-BE49-F238E27FC236}">
                <a16:creationId xmlns:a16="http://schemas.microsoft.com/office/drawing/2014/main" id="{A2AE923E-B0B2-4B49-96E8-D6CC366A2C88}"/>
              </a:ext>
            </a:extLst>
          </p:cNvPr>
          <p:cNvSpPr txBox="1"/>
          <p:nvPr/>
        </p:nvSpPr>
        <p:spPr>
          <a:xfrm>
            <a:off x="10178451" y="2219187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55,00–58,99</a:t>
            </a:r>
          </a:p>
        </p:txBody>
      </p:sp>
      <p:sp>
        <p:nvSpPr>
          <p:cNvPr id="123" name="TextBox 106">
            <a:extLst>
              <a:ext uri="{FF2B5EF4-FFF2-40B4-BE49-F238E27FC236}">
                <a16:creationId xmlns:a16="http://schemas.microsoft.com/office/drawing/2014/main" id="{34BA619D-FA91-4782-9BC5-4373585B8F99}"/>
              </a:ext>
            </a:extLst>
          </p:cNvPr>
          <p:cNvSpPr txBox="1"/>
          <p:nvPr/>
        </p:nvSpPr>
        <p:spPr>
          <a:xfrm>
            <a:off x="10159693" y="1858889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≥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59,0</a:t>
            </a:r>
          </a:p>
        </p:txBody>
      </p:sp>
      <p:sp>
        <p:nvSpPr>
          <p:cNvPr id="101" name="Obdélník 100">
            <a:extLst>
              <a:ext uri="{FF2B5EF4-FFF2-40B4-BE49-F238E27FC236}">
                <a16:creationId xmlns:a16="http://schemas.microsoft.com/office/drawing/2014/main" id="{A0FABA55-A6D6-4F85-8AFF-63C0F85B3134}"/>
              </a:ext>
            </a:extLst>
          </p:cNvPr>
          <p:cNvSpPr/>
          <p:nvPr/>
        </p:nvSpPr>
        <p:spPr>
          <a:xfrm>
            <a:off x="4010285" y="6574393"/>
            <a:ext cx="42979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Zdroj: Informační systém infekční nemoci (ISIN) – modul očkování</a:t>
            </a:r>
          </a:p>
        </p:txBody>
      </p:sp>
      <p:sp>
        <p:nvSpPr>
          <p:cNvPr id="102" name="TextBox 6">
            <a:extLst>
              <a:ext uri="{FF2B5EF4-FFF2-40B4-BE49-F238E27FC236}">
                <a16:creationId xmlns:a16="http://schemas.microsoft.com/office/drawing/2014/main" id="{472CBAC0-5946-4465-9EE6-68C518EFE2ED}"/>
              </a:ext>
            </a:extLst>
          </p:cNvPr>
          <p:cNvSpPr txBox="1"/>
          <p:nvPr/>
        </p:nvSpPr>
        <p:spPr>
          <a:xfrm>
            <a:off x="5686425" y="103334"/>
            <a:ext cx="2371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Stav k 23. 10. 2021</a:t>
            </a:r>
          </a:p>
        </p:txBody>
      </p:sp>
    </p:spTree>
    <p:extLst>
      <p:ext uri="{BB962C8B-B14F-4D97-AF65-F5344CB8AC3E}">
        <p14:creationId xmlns:p14="http://schemas.microsoft.com/office/powerpoint/2010/main" val="3944996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7972E5-0CCD-46CA-80F9-F819739D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85" y="0"/>
            <a:ext cx="7434501" cy="576000"/>
          </a:xfrm>
        </p:spPr>
        <p:txBody>
          <a:bodyPr/>
          <a:lstStyle/>
          <a:p>
            <a:r>
              <a:rPr lang="cs-CZ" dirty="0"/>
              <a:t>Očkovaní v krajích (</a:t>
            </a:r>
            <a:r>
              <a:rPr lang="cs-CZ" u="sng" dirty="0"/>
              <a:t>podle místa bydliště</a:t>
            </a:r>
            <a:r>
              <a:rPr lang="cs-CZ" dirty="0"/>
              <a:t>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329223D-04DC-459A-A7C2-69EB1368F112}"/>
              </a:ext>
            </a:extLst>
          </p:cNvPr>
          <p:cNvGraphicFramePr/>
          <p:nvPr>
            <p:extLst/>
          </p:nvPr>
        </p:nvGraphicFramePr>
        <p:xfrm>
          <a:off x="172061" y="1443642"/>
          <a:ext cx="5060115" cy="5118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7D7DAEF-8678-4239-947C-9AB224285FDF}"/>
              </a:ext>
            </a:extLst>
          </p:cNvPr>
          <p:cNvSpPr txBox="1"/>
          <p:nvPr/>
        </p:nvSpPr>
        <p:spPr>
          <a:xfrm>
            <a:off x="6890411" y="1117535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2E392B-240E-4C0F-AD74-974F8D3293FC}"/>
              </a:ext>
            </a:extLst>
          </p:cNvPr>
          <p:cNvSpPr/>
          <p:nvPr/>
        </p:nvSpPr>
        <p:spPr>
          <a:xfrm>
            <a:off x="9916369" y="1937440"/>
            <a:ext cx="203210" cy="203210"/>
          </a:xfrm>
          <a:prstGeom prst="rect">
            <a:avLst/>
          </a:prstGeom>
          <a:solidFill>
            <a:srgbClr val="31539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473343B1-38DB-4454-BEC7-7D783C80D202}"/>
              </a:ext>
            </a:extLst>
          </p:cNvPr>
          <p:cNvSpPr/>
          <p:nvPr/>
        </p:nvSpPr>
        <p:spPr>
          <a:xfrm>
            <a:off x="9916369" y="2285148"/>
            <a:ext cx="203210" cy="203210"/>
          </a:xfrm>
          <a:prstGeom prst="rect">
            <a:avLst/>
          </a:prstGeom>
          <a:solidFill>
            <a:srgbClr val="7191D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3400BFFE-C06B-4B17-AE74-5D4CCABA1F19}"/>
              </a:ext>
            </a:extLst>
          </p:cNvPr>
          <p:cNvSpPr/>
          <p:nvPr/>
        </p:nvSpPr>
        <p:spPr>
          <a:xfrm>
            <a:off x="9916369" y="2632856"/>
            <a:ext cx="203210" cy="203210"/>
          </a:xfrm>
          <a:prstGeom prst="rect">
            <a:avLst/>
          </a:prstGeom>
          <a:solidFill>
            <a:srgbClr val="B0C2E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00607D2D-10F6-4550-A76A-3631C17394BF}"/>
              </a:ext>
            </a:extLst>
          </p:cNvPr>
          <p:cNvSpPr/>
          <p:nvPr/>
        </p:nvSpPr>
        <p:spPr>
          <a:xfrm>
            <a:off x="9916369" y="2980564"/>
            <a:ext cx="203210" cy="20321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16C5501-0A0D-483E-9980-85832796A62C}"/>
              </a:ext>
            </a:extLst>
          </p:cNvPr>
          <p:cNvSpPr txBox="1"/>
          <p:nvPr/>
        </p:nvSpPr>
        <p:spPr>
          <a:xfrm>
            <a:off x="10178905" y="2904051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&lt;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54,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9824DF73-D1DC-4B67-9B05-DA2B841A6A02}"/>
              </a:ext>
            </a:extLst>
          </p:cNvPr>
          <p:cNvSpPr txBox="1"/>
          <p:nvPr/>
        </p:nvSpPr>
        <p:spPr>
          <a:xfrm>
            <a:off x="10192137" y="2569570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54,00–56,99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2234E8BA-E79D-46F8-95EB-7AB2E601299E}"/>
              </a:ext>
            </a:extLst>
          </p:cNvPr>
          <p:cNvSpPr txBox="1"/>
          <p:nvPr/>
        </p:nvSpPr>
        <p:spPr>
          <a:xfrm>
            <a:off x="10178451" y="2219187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57,00–58,99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77F0896-A4D3-4EE1-86C6-EACE5FA93733}"/>
              </a:ext>
            </a:extLst>
          </p:cNvPr>
          <p:cNvSpPr txBox="1"/>
          <p:nvPr/>
        </p:nvSpPr>
        <p:spPr>
          <a:xfrm>
            <a:off x="10159693" y="1858889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≥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59,0</a:t>
            </a:r>
          </a:p>
        </p:txBody>
      </p:sp>
      <p:sp>
        <p:nvSpPr>
          <p:cNvPr id="181" name="Freeform 224">
            <a:extLst>
              <a:ext uri="{FF2B5EF4-FFF2-40B4-BE49-F238E27FC236}">
                <a16:creationId xmlns:a16="http://schemas.microsoft.com/office/drawing/2014/main" id="{0B6A9104-1908-4D50-B347-AA4A8A6EBA01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Freeform 225">
            <a:extLst>
              <a:ext uri="{FF2B5EF4-FFF2-40B4-BE49-F238E27FC236}">
                <a16:creationId xmlns:a16="http://schemas.microsoft.com/office/drawing/2014/main" id="{77651468-2EC0-4490-8E58-577A93E48F00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Freeform 226">
            <a:extLst>
              <a:ext uri="{FF2B5EF4-FFF2-40B4-BE49-F238E27FC236}">
                <a16:creationId xmlns:a16="http://schemas.microsoft.com/office/drawing/2014/main" id="{89D248F1-C874-4693-9ECE-731FEE2F3933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Freeform 227">
            <a:extLst>
              <a:ext uri="{FF2B5EF4-FFF2-40B4-BE49-F238E27FC236}">
                <a16:creationId xmlns:a16="http://schemas.microsoft.com/office/drawing/2014/main" id="{F4059F66-8CD6-44A2-880D-54A4AF5B720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Freeform 228">
            <a:extLst>
              <a:ext uri="{FF2B5EF4-FFF2-40B4-BE49-F238E27FC236}">
                <a16:creationId xmlns:a16="http://schemas.microsoft.com/office/drawing/2014/main" id="{2FFAD3F4-E4A8-49E8-91E8-164670E05B62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Freeform 229">
            <a:extLst>
              <a:ext uri="{FF2B5EF4-FFF2-40B4-BE49-F238E27FC236}">
                <a16:creationId xmlns:a16="http://schemas.microsoft.com/office/drawing/2014/main" id="{F77812FB-07FC-4658-AAE3-6766400F404F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Freeform 230">
            <a:extLst>
              <a:ext uri="{FF2B5EF4-FFF2-40B4-BE49-F238E27FC236}">
                <a16:creationId xmlns:a16="http://schemas.microsoft.com/office/drawing/2014/main" id="{52034A59-76D4-4593-977D-1D3C86D03EFB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Freeform 231">
            <a:extLst>
              <a:ext uri="{FF2B5EF4-FFF2-40B4-BE49-F238E27FC236}">
                <a16:creationId xmlns:a16="http://schemas.microsoft.com/office/drawing/2014/main" id="{5F428FC3-BD8F-4155-97CC-6C212AD56DC2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Freeform 232">
            <a:extLst>
              <a:ext uri="{FF2B5EF4-FFF2-40B4-BE49-F238E27FC236}">
                <a16:creationId xmlns:a16="http://schemas.microsoft.com/office/drawing/2014/main" id="{D4AFB935-819F-4021-9924-80004082D57E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Freeform 233">
            <a:extLst>
              <a:ext uri="{FF2B5EF4-FFF2-40B4-BE49-F238E27FC236}">
                <a16:creationId xmlns:a16="http://schemas.microsoft.com/office/drawing/2014/main" id="{9B0D2B55-1D79-418A-8909-34CA805DA69B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Freeform 234">
            <a:extLst>
              <a:ext uri="{FF2B5EF4-FFF2-40B4-BE49-F238E27FC236}">
                <a16:creationId xmlns:a16="http://schemas.microsoft.com/office/drawing/2014/main" id="{FE3E5A4D-1D4D-4BE7-9CE5-352DBCB67048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2" name="Freeform 235">
            <a:extLst>
              <a:ext uri="{FF2B5EF4-FFF2-40B4-BE49-F238E27FC236}">
                <a16:creationId xmlns:a16="http://schemas.microsoft.com/office/drawing/2014/main" id="{F0F529E0-BFD8-4154-8424-09F78282855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Freeform 236">
            <a:extLst>
              <a:ext uri="{FF2B5EF4-FFF2-40B4-BE49-F238E27FC236}">
                <a16:creationId xmlns:a16="http://schemas.microsoft.com/office/drawing/2014/main" id="{63C9A6B6-36AF-4D4F-B558-44F17C080A27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Freeform 237">
            <a:extLst>
              <a:ext uri="{FF2B5EF4-FFF2-40B4-BE49-F238E27FC236}">
                <a16:creationId xmlns:a16="http://schemas.microsoft.com/office/drawing/2014/main" id="{A6E4D3FA-AEE9-418F-B92C-A9C8B8891741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5" name="Freeform 238">
            <a:extLst>
              <a:ext uri="{FF2B5EF4-FFF2-40B4-BE49-F238E27FC236}">
                <a16:creationId xmlns:a16="http://schemas.microsoft.com/office/drawing/2014/main" id="{9382DC58-EC6D-4D0B-B194-441D40F06CBB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Freeform 239">
            <a:extLst>
              <a:ext uri="{FF2B5EF4-FFF2-40B4-BE49-F238E27FC236}">
                <a16:creationId xmlns:a16="http://schemas.microsoft.com/office/drawing/2014/main" id="{4B18921B-7A82-42F4-848C-9E01EE238E41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Freeform 240">
            <a:extLst>
              <a:ext uri="{FF2B5EF4-FFF2-40B4-BE49-F238E27FC236}">
                <a16:creationId xmlns:a16="http://schemas.microsoft.com/office/drawing/2014/main" id="{6AE03ECD-B257-4DB3-8854-CB10B1856F26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Freeform 241">
            <a:extLst>
              <a:ext uri="{FF2B5EF4-FFF2-40B4-BE49-F238E27FC236}">
                <a16:creationId xmlns:a16="http://schemas.microsoft.com/office/drawing/2014/main" id="{F849C224-45A7-40C4-9452-50C219A8820E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Freeform 242">
            <a:extLst>
              <a:ext uri="{FF2B5EF4-FFF2-40B4-BE49-F238E27FC236}">
                <a16:creationId xmlns:a16="http://schemas.microsoft.com/office/drawing/2014/main" id="{F2D9EA48-20C4-4926-B1A0-FB290B6713B4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Freeform 243">
            <a:extLst>
              <a:ext uri="{FF2B5EF4-FFF2-40B4-BE49-F238E27FC236}">
                <a16:creationId xmlns:a16="http://schemas.microsoft.com/office/drawing/2014/main" id="{6C759338-5D7D-414F-B4D0-ABB9CAEA73CE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1" name="Freeform 244">
            <a:extLst>
              <a:ext uri="{FF2B5EF4-FFF2-40B4-BE49-F238E27FC236}">
                <a16:creationId xmlns:a16="http://schemas.microsoft.com/office/drawing/2014/main" id="{E9CF9EC8-B0FA-426A-A878-8DF7D8A389D6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Freeform 245">
            <a:extLst>
              <a:ext uri="{FF2B5EF4-FFF2-40B4-BE49-F238E27FC236}">
                <a16:creationId xmlns:a16="http://schemas.microsoft.com/office/drawing/2014/main" id="{7A416F64-A9C2-4D59-A4FB-D6B4E471835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3" name="Freeform 246">
            <a:extLst>
              <a:ext uri="{FF2B5EF4-FFF2-40B4-BE49-F238E27FC236}">
                <a16:creationId xmlns:a16="http://schemas.microsoft.com/office/drawing/2014/main" id="{2B87EEA1-2F57-4D64-BD19-1514A9AA6441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Freeform 247">
            <a:extLst>
              <a:ext uri="{FF2B5EF4-FFF2-40B4-BE49-F238E27FC236}">
                <a16:creationId xmlns:a16="http://schemas.microsoft.com/office/drawing/2014/main" id="{0206BF93-4D86-4FC5-B5A1-F4D646721936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Freeform 248">
            <a:extLst>
              <a:ext uri="{FF2B5EF4-FFF2-40B4-BE49-F238E27FC236}">
                <a16:creationId xmlns:a16="http://schemas.microsoft.com/office/drawing/2014/main" id="{7448FBF9-927B-4132-9C60-EF56D0333FA5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" name="Freeform 249">
            <a:extLst>
              <a:ext uri="{FF2B5EF4-FFF2-40B4-BE49-F238E27FC236}">
                <a16:creationId xmlns:a16="http://schemas.microsoft.com/office/drawing/2014/main" id="{3FA0F636-FFAB-441D-9062-3180FBFF6EBA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Freeform 250">
            <a:extLst>
              <a:ext uri="{FF2B5EF4-FFF2-40B4-BE49-F238E27FC236}">
                <a16:creationId xmlns:a16="http://schemas.microsoft.com/office/drawing/2014/main" id="{2728568C-3436-4C9D-B9C1-825D9E567A5D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" name="Freeform 251">
            <a:extLst>
              <a:ext uri="{FF2B5EF4-FFF2-40B4-BE49-F238E27FC236}">
                <a16:creationId xmlns:a16="http://schemas.microsoft.com/office/drawing/2014/main" id="{E6CF9038-2C80-41A6-94BC-50BBD1CAA881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9" name="Freeform 252">
            <a:extLst>
              <a:ext uri="{FF2B5EF4-FFF2-40B4-BE49-F238E27FC236}">
                <a16:creationId xmlns:a16="http://schemas.microsoft.com/office/drawing/2014/main" id="{2DD733FA-38B9-4BA2-B9E6-82EBEE85F868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Freeform 253">
            <a:extLst>
              <a:ext uri="{FF2B5EF4-FFF2-40B4-BE49-F238E27FC236}">
                <a16:creationId xmlns:a16="http://schemas.microsoft.com/office/drawing/2014/main" id="{3C9B9565-D3E8-4174-A913-091D9A1C451B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1" name="Freeform 254">
            <a:extLst>
              <a:ext uri="{FF2B5EF4-FFF2-40B4-BE49-F238E27FC236}">
                <a16:creationId xmlns:a16="http://schemas.microsoft.com/office/drawing/2014/main" id="{CE1082C9-C35F-408D-9C85-62A4117AF5BB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Freeform 255">
            <a:extLst>
              <a:ext uri="{FF2B5EF4-FFF2-40B4-BE49-F238E27FC236}">
                <a16:creationId xmlns:a16="http://schemas.microsoft.com/office/drawing/2014/main" id="{8CF1A89A-D5E4-44D1-A81E-39325787283C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Freeform 256">
            <a:extLst>
              <a:ext uri="{FF2B5EF4-FFF2-40B4-BE49-F238E27FC236}">
                <a16:creationId xmlns:a16="http://schemas.microsoft.com/office/drawing/2014/main" id="{8B0CA435-ACC7-4FD5-9C9C-FA1262A2C323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Freeform 257">
            <a:extLst>
              <a:ext uri="{FF2B5EF4-FFF2-40B4-BE49-F238E27FC236}">
                <a16:creationId xmlns:a16="http://schemas.microsoft.com/office/drawing/2014/main" id="{BC216BD6-3964-4876-A107-C006F84112DA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Freeform 258">
            <a:extLst>
              <a:ext uri="{FF2B5EF4-FFF2-40B4-BE49-F238E27FC236}">
                <a16:creationId xmlns:a16="http://schemas.microsoft.com/office/drawing/2014/main" id="{0AEB6FB7-3F4A-451A-8820-3832459A130A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Freeform 259">
            <a:extLst>
              <a:ext uri="{FF2B5EF4-FFF2-40B4-BE49-F238E27FC236}">
                <a16:creationId xmlns:a16="http://schemas.microsoft.com/office/drawing/2014/main" id="{6FAEF2CB-4523-46E6-BF8A-1E7545E30549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7" name="Freeform 260">
            <a:extLst>
              <a:ext uri="{FF2B5EF4-FFF2-40B4-BE49-F238E27FC236}">
                <a16:creationId xmlns:a16="http://schemas.microsoft.com/office/drawing/2014/main" id="{0239DF2D-150D-47F7-81D0-C02ADFCCC09E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31539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8" name="Freeform 261">
            <a:extLst>
              <a:ext uri="{FF2B5EF4-FFF2-40B4-BE49-F238E27FC236}">
                <a16:creationId xmlns:a16="http://schemas.microsoft.com/office/drawing/2014/main" id="{A6B15975-9BF5-497B-8828-F7F96DDB9678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9" name="Freeform 262">
            <a:extLst>
              <a:ext uri="{FF2B5EF4-FFF2-40B4-BE49-F238E27FC236}">
                <a16:creationId xmlns:a16="http://schemas.microsoft.com/office/drawing/2014/main" id="{D6FE1D06-324E-4538-B42F-50E43DF47E8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Freeform 263">
            <a:extLst>
              <a:ext uri="{FF2B5EF4-FFF2-40B4-BE49-F238E27FC236}">
                <a16:creationId xmlns:a16="http://schemas.microsoft.com/office/drawing/2014/main" id="{0E85BB07-8A3B-42F3-BF00-734A1D005C45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solidFill>
            <a:srgbClr val="315397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1" name="Freeform 264">
            <a:extLst>
              <a:ext uri="{FF2B5EF4-FFF2-40B4-BE49-F238E27FC236}">
                <a16:creationId xmlns:a16="http://schemas.microsoft.com/office/drawing/2014/main" id="{72E897BA-5AC2-4D2A-8023-EE4F9FBC9327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Freeform 265">
            <a:extLst>
              <a:ext uri="{FF2B5EF4-FFF2-40B4-BE49-F238E27FC236}">
                <a16:creationId xmlns:a16="http://schemas.microsoft.com/office/drawing/2014/main" id="{8FB11F28-B0D8-47C1-938F-A2AE9BC0E266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3" name="Freeform 266">
            <a:extLst>
              <a:ext uri="{FF2B5EF4-FFF2-40B4-BE49-F238E27FC236}">
                <a16:creationId xmlns:a16="http://schemas.microsoft.com/office/drawing/2014/main" id="{A8EA0E96-2F9D-4E52-8268-591498E5BC7D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4" name="Freeform 267">
            <a:extLst>
              <a:ext uri="{FF2B5EF4-FFF2-40B4-BE49-F238E27FC236}">
                <a16:creationId xmlns:a16="http://schemas.microsoft.com/office/drawing/2014/main" id="{F25634BD-D69E-473C-B079-44087595D35B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" name="Freeform 268">
            <a:extLst>
              <a:ext uri="{FF2B5EF4-FFF2-40B4-BE49-F238E27FC236}">
                <a16:creationId xmlns:a16="http://schemas.microsoft.com/office/drawing/2014/main" id="{A703C9E0-01E8-404E-9DA1-698768E29AC9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6" name="Freeform 269">
            <a:extLst>
              <a:ext uri="{FF2B5EF4-FFF2-40B4-BE49-F238E27FC236}">
                <a16:creationId xmlns:a16="http://schemas.microsoft.com/office/drawing/2014/main" id="{A61F8EFC-E525-41A8-8291-BFAB76324FAA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7" name="Freeform 270">
            <a:extLst>
              <a:ext uri="{FF2B5EF4-FFF2-40B4-BE49-F238E27FC236}">
                <a16:creationId xmlns:a16="http://schemas.microsoft.com/office/drawing/2014/main" id="{9E37A2F5-BFCC-451E-9C36-41F9544A97D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8" name="Freeform 271">
            <a:extLst>
              <a:ext uri="{FF2B5EF4-FFF2-40B4-BE49-F238E27FC236}">
                <a16:creationId xmlns:a16="http://schemas.microsoft.com/office/drawing/2014/main" id="{74AF8986-15FE-4DEA-AD57-6011920532E4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9" name="Freeform 272">
            <a:extLst>
              <a:ext uri="{FF2B5EF4-FFF2-40B4-BE49-F238E27FC236}">
                <a16:creationId xmlns:a16="http://schemas.microsoft.com/office/drawing/2014/main" id="{082990D4-F3F4-4E1F-A3DD-DF4D8F30C26D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Freeform 273">
            <a:extLst>
              <a:ext uri="{FF2B5EF4-FFF2-40B4-BE49-F238E27FC236}">
                <a16:creationId xmlns:a16="http://schemas.microsoft.com/office/drawing/2014/main" id="{A4F6EA75-4F6B-4787-B71F-E5878E3A0297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Freeform 274">
            <a:extLst>
              <a:ext uri="{FF2B5EF4-FFF2-40B4-BE49-F238E27FC236}">
                <a16:creationId xmlns:a16="http://schemas.microsoft.com/office/drawing/2014/main" id="{5EA7C0AA-55AE-4DBA-81B1-D0BA181F55DA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Freeform 275">
            <a:extLst>
              <a:ext uri="{FF2B5EF4-FFF2-40B4-BE49-F238E27FC236}">
                <a16:creationId xmlns:a16="http://schemas.microsoft.com/office/drawing/2014/main" id="{9CF13C67-4633-4241-AA47-4298CC15437A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3" name="Freeform 276">
            <a:extLst>
              <a:ext uri="{FF2B5EF4-FFF2-40B4-BE49-F238E27FC236}">
                <a16:creationId xmlns:a16="http://schemas.microsoft.com/office/drawing/2014/main" id="{4A155FF8-F79B-47E2-9E26-92BA2E00F991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4" name="Freeform 277">
            <a:extLst>
              <a:ext uri="{FF2B5EF4-FFF2-40B4-BE49-F238E27FC236}">
                <a16:creationId xmlns:a16="http://schemas.microsoft.com/office/drawing/2014/main" id="{1F8935AB-3A30-41C8-96CC-C7D71B9DD30F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" name="Freeform 278">
            <a:extLst>
              <a:ext uri="{FF2B5EF4-FFF2-40B4-BE49-F238E27FC236}">
                <a16:creationId xmlns:a16="http://schemas.microsoft.com/office/drawing/2014/main" id="{F86E65A0-0A2C-4CC7-B2F3-947E0D4242C2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Freeform 279">
            <a:extLst>
              <a:ext uri="{FF2B5EF4-FFF2-40B4-BE49-F238E27FC236}">
                <a16:creationId xmlns:a16="http://schemas.microsoft.com/office/drawing/2014/main" id="{44EFCD4A-45DE-410A-A3C4-B972FAF93F0A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Freeform 280">
            <a:extLst>
              <a:ext uri="{FF2B5EF4-FFF2-40B4-BE49-F238E27FC236}">
                <a16:creationId xmlns:a16="http://schemas.microsoft.com/office/drawing/2014/main" id="{54478A0B-92C7-4C7C-985F-89EBB8B53B8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Freeform 281">
            <a:extLst>
              <a:ext uri="{FF2B5EF4-FFF2-40B4-BE49-F238E27FC236}">
                <a16:creationId xmlns:a16="http://schemas.microsoft.com/office/drawing/2014/main" id="{9F5AD7C4-6623-4CB5-A55F-4B6DDFA9337C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31539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Freeform 282">
            <a:extLst>
              <a:ext uri="{FF2B5EF4-FFF2-40B4-BE49-F238E27FC236}">
                <a16:creationId xmlns:a16="http://schemas.microsoft.com/office/drawing/2014/main" id="{9A809131-3D8C-4483-8E72-095B1A36DDEA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0" name="Freeform 283">
            <a:extLst>
              <a:ext uri="{FF2B5EF4-FFF2-40B4-BE49-F238E27FC236}">
                <a16:creationId xmlns:a16="http://schemas.microsoft.com/office/drawing/2014/main" id="{05D02C98-11ED-443F-93A8-3C18DAF8E1F0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1" name="Freeform 284">
            <a:extLst>
              <a:ext uri="{FF2B5EF4-FFF2-40B4-BE49-F238E27FC236}">
                <a16:creationId xmlns:a16="http://schemas.microsoft.com/office/drawing/2014/main" id="{1CB6C04B-6EE9-4766-AAD1-94E024D85B73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2" name="Freeform 285">
            <a:extLst>
              <a:ext uri="{FF2B5EF4-FFF2-40B4-BE49-F238E27FC236}">
                <a16:creationId xmlns:a16="http://schemas.microsoft.com/office/drawing/2014/main" id="{08A93988-5B41-411B-A655-B945FFA7C986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Freeform 286">
            <a:extLst>
              <a:ext uri="{FF2B5EF4-FFF2-40B4-BE49-F238E27FC236}">
                <a16:creationId xmlns:a16="http://schemas.microsoft.com/office/drawing/2014/main" id="{8724B12F-6731-4838-ACEE-65D95324E650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Freeform 287">
            <a:extLst>
              <a:ext uri="{FF2B5EF4-FFF2-40B4-BE49-F238E27FC236}">
                <a16:creationId xmlns:a16="http://schemas.microsoft.com/office/drawing/2014/main" id="{F94AEE6A-2E40-4982-BABA-35028205E985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Freeform 288">
            <a:extLst>
              <a:ext uri="{FF2B5EF4-FFF2-40B4-BE49-F238E27FC236}">
                <a16:creationId xmlns:a16="http://schemas.microsoft.com/office/drawing/2014/main" id="{F5124FB5-1020-4708-90B7-B38F35C8A667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6" name="Freeform 289">
            <a:extLst>
              <a:ext uri="{FF2B5EF4-FFF2-40B4-BE49-F238E27FC236}">
                <a16:creationId xmlns:a16="http://schemas.microsoft.com/office/drawing/2014/main" id="{463EE6D5-0306-436E-9E9F-1BE32A367BFC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" name="Freeform 290">
            <a:extLst>
              <a:ext uri="{FF2B5EF4-FFF2-40B4-BE49-F238E27FC236}">
                <a16:creationId xmlns:a16="http://schemas.microsoft.com/office/drawing/2014/main" id="{B2DAB78F-F125-437E-9EFA-DC3D3F09042B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8" name="Freeform 291">
            <a:extLst>
              <a:ext uri="{FF2B5EF4-FFF2-40B4-BE49-F238E27FC236}">
                <a16:creationId xmlns:a16="http://schemas.microsoft.com/office/drawing/2014/main" id="{A4DFD73F-B4C1-4923-A898-65A921BAE8A9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9" name="Freeform 292">
            <a:extLst>
              <a:ext uri="{FF2B5EF4-FFF2-40B4-BE49-F238E27FC236}">
                <a16:creationId xmlns:a16="http://schemas.microsoft.com/office/drawing/2014/main" id="{0BFB0321-78B8-4AFC-B7BC-51A36D2A18F9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0" name="Freeform 293">
            <a:extLst>
              <a:ext uri="{FF2B5EF4-FFF2-40B4-BE49-F238E27FC236}">
                <a16:creationId xmlns:a16="http://schemas.microsoft.com/office/drawing/2014/main" id="{0162E864-9FAE-47BE-9CB3-0153C4C77351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1" name="Rectangle 294">
            <a:extLst>
              <a:ext uri="{FF2B5EF4-FFF2-40B4-BE49-F238E27FC236}">
                <a16:creationId xmlns:a16="http://schemas.microsoft.com/office/drawing/2014/main" id="{C28D643E-EE62-4E3C-8116-CD34AA13B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743" y="4658674"/>
            <a:ext cx="3342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STC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2" name="Rectangle 295">
            <a:extLst>
              <a:ext uri="{FF2B5EF4-FFF2-40B4-BE49-F238E27FC236}">
                <a16:creationId xmlns:a16="http://schemas.microsoft.com/office/drawing/2014/main" id="{D32E63CA-123B-424D-8D10-1741A98CE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1844" y="5609045"/>
            <a:ext cx="326653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JHC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3" name="Rectangle 296">
            <a:extLst>
              <a:ext uri="{FF2B5EF4-FFF2-40B4-BE49-F238E27FC236}">
                <a16:creationId xmlns:a16="http://schemas.microsoft.com/office/drawing/2014/main" id="{BA08BA65-FA7B-4BE3-B75B-C40EBD178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1615" y="4929613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4" name="Rectangle 297">
            <a:extLst>
              <a:ext uri="{FF2B5EF4-FFF2-40B4-BE49-F238E27FC236}">
                <a16:creationId xmlns:a16="http://schemas.microsoft.com/office/drawing/2014/main" id="{879AE9DB-9E6F-465B-81C7-754B6797D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7548" y="5586119"/>
            <a:ext cx="324960" cy="19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JMK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5" name="Rectangle 298">
            <a:extLst>
              <a:ext uri="{FF2B5EF4-FFF2-40B4-BE49-F238E27FC236}">
                <a16:creationId xmlns:a16="http://schemas.microsoft.com/office/drawing/2014/main" id="{943662ED-FDBA-4F9B-8CA5-9CA452771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5453" y="5146365"/>
            <a:ext cx="3304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VYS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" name="Rectangle 299">
            <a:extLst>
              <a:ext uri="{FF2B5EF4-FFF2-40B4-BE49-F238E27FC236}">
                <a16:creationId xmlns:a16="http://schemas.microsoft.com/office/drawing/2014/main" id="{1CAD1657-3C71-431E-8EEB-C76D9638C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5071" y="5367284"/>
            <a:ext cx="226000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7" name="Rectangle 300">
            <a:extLst>
              <a:ext uri="{FF2B5EF4-FFF2-40B4-BE49-F238E27FC236}">
                <a16:creationId xmlns:a16="http://schemas.microsoft.com/office/drawing/2014/main" id="{40D68B8A-61C7-45E5-88C6-8D5059947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184" y="3674956"/>
            <a:ext cx="239292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8" name="Rectangle 301">
            <a:extLst>
              <a:ext uri="{FF2B5EF4-FFF2-40B4-BE49-F238E27FC236}">
                <a16:creationId xmlns:a16="http://schemas.microsoft.com/office/drawing/2014/main" id="{A7934045-FC72-49D0-848D-9FFC3A977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06262" y="4539877"/>
            <a:ext cx="35324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MSK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9" name="Rectangle 302">
            <a:extLst>
              <a:ext uri="{FF2B5EF4-FFF2-40B4-BE49-F238E27FC236}">
                <a16:creationId xmlns:a16="http://schemas.microsoft.com/office/drawing/2014/main" id="{62583F7F-B66A-4E21-8F46-70740F68C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3225" y="4917108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0" name="Rectangle 303">
            <a:extLst>
              <a:ext uri="{FF2B5EF4-FFF2-40B4-BE49-F238E27FC236}">
                <a16:creationId xmlns:a16="http://schemas.microsoft.com/office/drawing/2014/main" id="{9B850361-0A99-41C5-9F6A-992542928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2256" y="447318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1" name="Rectangle 304">
            <a:extLst>
              <a:ext uri="{FF2B5EF4-FFF2-40B4-BE49-F238E27FC236}">
                <a16:creationId xmlns:a16="http://schemas.microsoft.com/office/drawing/2014/main" id="{2729B6C3-6722-4756-80EF-C4E3381A0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0524" y="3847923"/>
            <a:ext cx="252588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HKK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2" name="Rectangle 305">
            <a:extLst>
              <a:ext uri="{FF2B5EF4-FFF2-40B4-BE49-F238E27FC236}">
                <a16:creationId xmlns:a16="http://schemas.microsoft.com/office/drawing/2014/main" id="{5529669F-886B-4D6A-ABB4-DC5297C09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1614" y="3373340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LBK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3" name="Rectangle 306">
            <a:extLst>
              <a:ext uri="{FF2B5EF4-FFF2-40B4-BE49-F238E27FC236}">
                <a16:creationId xmlns:a16="http://schemas.microsoft.com/office/drawing/2014/main" id="{178AB1FC-887A-4690-A016-B3D384B42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0660" y="407094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KVK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4" name="Rectangle 307">
            <a:extLst>
              <a:ext uri="{FF2B5EF4-FFF2-40B4-BE49-F238E27FC236}">
                <a16:creationId xmlns:a16="http://schemas.microsoft.com/office/drawing/2014/main" id="{8DAABAA8-62E8-4559-8C30-5D6C13A94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2852" y="4256433"/>
            <a:ext cx="341846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PHA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" name="TextBox 7">
            <a:extLst>
              <a:ext uri="{FF2B5EF4-FFF2-40B4-BE49-F238E27FC236}">
                <a16:creationId xmlns:a16="http://schemas.microsoft.com/office/drawing/2014/main" id="{26B45494-8F6C-4C0C-ACA6-ADCA4E105859}"/>
              </a:ext>
            </a:extLst>
          </p:cNvPr>
          <p:cNvSpPr txBox="1"/>
          <p:nvPr/>
        </p:nvSpPr>
        <p:spPr>
          <a:xfrm>
            <a:off x="1319629" y="1136585"/>
            <a:ext cx="3958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C7EB195F-BFA8-4945-B916-741F39DC621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162255" y="1223938"/>
          <a:ext cx="730372" cy="5192955"/>
        </p:xfrm>
        <a:graphic>
          <a:graphicData uri="http://schemas.openxmlformats.org/drawingml/2006/table">
            <a:tbl>
              <a:tblPr/>
              <a:tblGrid>
                <a:gridCol w="730372">
                  <a:extLst>
                    <a:ext uri="{9D8B030D-6E8A-4147-A177-3AD203B41FA5}">
                      <a16:colId xmlns:a16="http://schemas.microsoft.com/office/drawing/2014/main" val="1754736106"/>
                    </a:ext>
                  </a:extLst>
                </a:gridCol>
              </a:tblGrid>
              <a:tr h="29721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</a:t>
                      </a:r>
                      <a:r>
                        <a:rPr lang="cs-CZ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vakcino-vaných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8743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306 683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36238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830 572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109056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791 514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19969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373 644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21748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318 488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34323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6 162 325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53104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337 586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88264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291 835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276534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455 875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1722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664 333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47165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162 291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65956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243 828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396529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315 065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6740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635 333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82957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333 884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793540"/>
                  </a:ext>
                </a:extLst>
              </a:tr>
            </a:tbl>
          </a:graphicData>
        </a:graphic>
      </p:graphicFrame>
      <p:sp>
        <p:nvSpPr>
          <p:cNvPr id="108" name="TextovéPole 107"/>
          <p:cNvSpPr txBox="1"/>
          <p:nvPr/>
        </p:nvSpPr>
        <p:spPr>
          <a:xfrm>
            <a:off x="783996" y="697148"/>
            <a:ext cx="3321565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Počty unikátních osob (nikoli dávek)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E91BDFE-6512-417D-AECA-5707BFBB91D5}"/>
              </a:ext>
            </a:extLst>
          </p:cNvPr>
          <p:cNvSpPr/>
          <p:nvPr/>
        </p:nvSpPr>
        <p:spPr>
          <a:xfrm>
            <a:off x="1214957" y="6481378"/>
            <a:ext cx="46362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Bydliště není uvedeno u 101 394 osob z počáteční fáze vakcinace</a:t>
            </a:r>
          </a:p>
        </p:txBody>
      </p:sp>
      <p:sp>
        <p:nvSpPr>
          <p:cNvPr id="103" name="Obdélník 102">
            <a:extLst>
              <a:ext uri="{FF2B5EF4-FFF2-40B4-BE49-F238E27FC236}">
                <a16:creationId xmlns:a16="http://schemas.microsoft.com/office/drawing/2014/main" id="{F994E4CD-FA4E-4A9F-877A-7C82D4A14E12}"/>
              </a:ext>
            </a:extLst>
          </p:cNvPr>
          <p:cNvSpPr/>
          <p:nvPr/>
        </p:nvSpPr>
        <p:spPr>
          <a:xfrm>
            <a:off x="6841454" y="6583680"/>
            <a:ext cx="42979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Zdroj: Informační systém infekční nemoci (ISIN) – modul očkování</a:t>
            </a:r>
          </a:p>
        </p:txBody>
      </p:sp>
      <p:sp>
        <p:nvSpPr>
          <p:cNvPr id="109" name="TextBox 6">
            <a:extLst>
              <a:ext uri="{FF2B5EF4-FFF2-40B4-BE49-F238E27FC236}">
                <a16:creationId xmlns:a16="http://schemas.microsoft.com/office/drawing/2014/main" id="{A0843AE9-191E-4072-A375-50C11518A134}"/>
              </a:ext>
            </a:extLst>
          </p:cNvPr>
          <p:cNvSpPr txBox="1"/>
          <p:nvPr/>
        </p:nvSpPr>
        <p:spPr>
          <a:xfrm>
            <a:off x="5686425" y="103334"/>
            <a:ext cx="2371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Stav k 23. 10. 2021</a:t>
            </a:r>
          </a:p>
        </p:txBody>
      </p:sp>
    </p:spTree>
    <p:extLst>
      <p:ext uri="{BB962C8B-B14F-4D97-AF65-F5344CB8AC3E}">
        <p14:creationId xmlns:p14="http://schemas.microsoft.com/office/powerpoint/2010/main" val="2092795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Počet podaných dávek k 24. 10.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632B225F-2ECB-4E56-9912-D453C9BA6A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6114061"/>
              </p:ext>
            </p:extLst>
          </p:nvPr>
        </p:nvGraphicFramePr>
        <p:xfrm>
          <a:off x="838198" y="1281953"/>
          <a:ext cx="10515604" cy="4895008"/>
        </p:xfrm>
        <a:graphic>
          <a:graphicData uri="http://schemas.openxmlformats.org/drawingml/2006/table">
            <a:tbl>
              <a:tblPr/>
              <a:tblGrid>
                <a:gridCol w="1236105">
                  <a:extLst>
                    <a:ext uri="{9D8B030D-6E8A-4147-A177-3AD203B41FA5}">
                      <a16:colId xmlns:a16="http://schemas.microsoft.com/office/drawing/2014/main" val="133756547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32256707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379524985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79126443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4102613166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378792002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89616246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327302677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717606555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3477744566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76092798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559490965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199344151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128234015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47842208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725181408"/>
                    </a:ext>
                  </a:extLst>
                </a:gridCol>
              </a:tblGrid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764847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61 428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206 514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170 913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201 028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201 220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236 327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218 295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156 658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145 191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122 332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140 785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249 764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122 987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2 233 442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7503621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35 330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82 643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46 319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61 601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77 912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113 879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131 161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104 238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103 791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101 891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123 060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204 115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74 265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1 260 205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7675841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20 184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54 145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28 423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36 651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44 135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62 237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70 147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58 518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59 672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61 647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70 685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113 208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48 241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727 893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5817149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16 832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49 830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29 793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37 556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43 643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57 378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64 925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52 022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52 074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51 461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60 906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99 436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41 003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656 859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5218698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24 724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12 407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16 046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18 603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26 435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32 734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27 524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27 511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26 269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30 294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48 994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19 198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319 241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2533461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23 531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66 267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33 318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42 134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51 565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74 254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90 699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71 794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71 510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67 423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80 167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133 952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46 870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853 484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9077971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12 917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36 255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19 506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25 140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29 536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40 796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48 253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37 412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37 195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36 208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44 724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77 732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28 886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474 560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6101241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15 703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45 995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24 285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29 925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36 401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52 602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62 470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51 063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50 608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49 817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60 114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101 948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44 649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625 580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9880142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12 126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39 912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20 909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26 496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31 436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45 271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52 294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42 558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43 032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44 276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52 967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84 782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36 388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532 447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817842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14 723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40 715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20 663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27 319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33 718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46 118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54 207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45 804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47 908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48 452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52 968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85 600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37 365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555 560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2815110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27 888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109 099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77 384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88 216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96 484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120 582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127 139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103 406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104 864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102 655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114 974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197 004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85 803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1 355 498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1953237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12 620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44 032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25 111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30 476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36 772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52 617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61 831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50 790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53 046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54 028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63 348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105 492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47 049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637 212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0175271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12 513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44 416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21 506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28 887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35 411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50 100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58 778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49 857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52 468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54 244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60 397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96 068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44 762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609 407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1152116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24 763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87 662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48 558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63 177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73 760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102 277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120 390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105 627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111 426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105 792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117 304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191 335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81 534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1 233 605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1759376"/>
                  </a:ext>
                </a:extLst>
              </a:tr>
              <a:tr h="30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299 060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932 209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579 095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714 652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810 596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1 080 873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1 193 323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957 271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960 296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926 495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1 072 693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1 789 430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759 000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12 074 993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62526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0784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Ukončené očkování k 24. 10.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6AD82F8E-8FBD-4E93-8817-BDCB2D7C81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6930032"/>
              </p:ext>
            </p:extLst>
          </p:nvPr>
        </p:nvGraphicFramePr>
        <p:xfrm>
          <a:off x="838198" y="1299881"/>
          <a:ext cx="10515604" cy="4877088"/>
        </p:xfrm>
        <a:graphic>
          <a:graphicData uri="http://schemas.openxmlformats.org/drawingml/2006/table">
            <a:tbl>
              <a:tblPr/>
              <a:tblGrid>
                <a:gridCol w="1236105">
                  <a:extLst>
                    <a:ext uri="{9D8B030D-6E8A-4147-A177-3AD203B41FA5}">
                      <a16:colId xmlns:a16="http://schemas.microsoft.com/office/drawing/2014/main" val="2635620729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730734535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560034038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3397918498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4838226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167538292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182039235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77312588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922848404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1701307256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823455849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582606199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545324435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04633881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64973094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130918678"/>
                    </a:ext>
                  </a:extLst>
                </a:gridCol>
              </a:tblGrid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9785533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29 436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104 752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86 476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101 180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101 236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119 017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109 907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78 969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72 920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61 310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70 233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121 478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56 821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1 113 735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8977696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16 989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41 088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23 153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30 787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39 054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57 114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65 849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52 429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52 210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51 435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62 212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101 664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36 084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630 068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7861434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9 795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27 139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14 292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18 439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22 201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31 293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35 335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29 469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30 107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31 160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35 738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56 394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23 064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364 426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9800685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8 156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24 871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14 971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18 832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21 911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28 856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32 635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26 141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26 192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25 978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30 761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49 421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19 978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328 703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4068370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12 308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6 212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9 351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13 281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16 389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13 801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13 835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13 191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15 190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24 113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9 273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159 154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3976102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11 295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33 192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16 842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21 215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25 995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37 425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45 668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36 164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36 023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34 046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40 524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67 021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22 543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427 953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1171107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6 265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18 015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9 699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12 528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14 777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20 402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24 168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18 762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18 664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18 266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22 568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38 413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13 772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236 299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2247367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7 642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22 960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12 209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14 991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18 308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26 384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31 313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25 634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25 443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25 201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30 388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50 733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21 637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312 843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265727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5 872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20 294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10 724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13 541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16 096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23 136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26 722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21 792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22 097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22 681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27 157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42 564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17 535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270 211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4963929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7 172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20 491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10 471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13 787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17 045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23 303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27 335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23 131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24 202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24 587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26 895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43 145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18 517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280 081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4133073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13 527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55 317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39 238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44 523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48 730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60 933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64 298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52 282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53 076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52 032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58 244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97 821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40 970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680 991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8645651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22 330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12 754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15 420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18 589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26 595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31 270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25 671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26 880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27 422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32 081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52 467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22 770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320 370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8431324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22 350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10 880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14 543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17 866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25 365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29 717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25 234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26 535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27 516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30 628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47 957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21 751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306 396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3913546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11 927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44 569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24 878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32 181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37 470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51 805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61 012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53 532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56 483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53 767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59 586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95 230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39 547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621 987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698224"/>
                  </a:ext>
                </a:extLst>
              </a:tr>
              <a:tr h="30481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144 422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469 676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292 799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360 006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408 629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544 909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601 618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483 011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484 667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468 592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542 205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888 421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364 262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6 053 217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559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125921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iv Office">
  <a:themeElements>
    <a:clrScheme name="COVID barvy">
      <a:dk1>
        <a:srgbClr val="000000"/>
      </a:dk1>
      <a:lt1>
        <a:srgbClr val="FFFFFF"/>
      </a:lt1>
      <a:dk2>
        <a:srgbClr val="D31145"/>
      </a:dk2>
      <a:lt2>
        <a:srgbClr val="FFFFFF"/>
      </a:lt2>
      <a:accent1>
        <a:srgbClr val="D31145"/>
      </a:accent1>
      <a:accent2>
        <a:srgbClr val="305983"/>
      </a:accent2>
      <a:accent3>
        <a:srgbClr val="00CD61"/>
      </a:accent3>
      <a:accent4>
        <a:srgbClr val="4010B7"/>
      </a:accent4>
      <a:accent5>
        <a:srgbClr val="E8EAEA"/>
      </a:accent5>
      <a:accent6>
        <a:srgbClr val="690923"/>
      </a:accent6>
      <a:hlink>
        <a:srgbClr val="FFFFFF"/>
      </a:hlink>
      <a:folHlink>
        <a:srgbClr val="FF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VID-web-sablona.potx" id="{C38994A9-F061-444B-9E05-9BEC267D622E}" vid="{A910D504-DA16-416F-8B23-CC286EF2F513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7293</TotalTime>
  <Words>2498</Words>
  <Application>Microsoft Office PowerPoint</Application>
  <PresentationFormat>Širokoúhlá obrazovka</PresentationFormat>
  <Paragraphs>1195</Paragraphs>
  <Slides>13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Franklin Gothic Book</vt:lpstr>
      <vt:lpstr>Franklin Gothic Demi</vt:lpstr>
      <vt:lpstr>Motiv Office</vt:lpstr>
      <vt:lpstr>1_Motiv Office</vt:lpstr>
      <vt:lpstr>Přehled epidemické situace a stavu očkování v Královéhradeckém kraji</vt:lpstr>
      <vt:lpstr>Aktuální situace v Královéhradeckém kraji k 24. 10. 2021</vt:lpstr>
      <vt:lpstr>Stav očkování obyvatel v ČR k 23. 10. 2021</vt:lpstr>
      <vt:lpstr>Stav očkování obyvatel ve věku 60+ k 23. 10. 2021</vt:lpstr>
      <vt:lpstr>Stav očkování obyvatel ve věku 65+ k 23. 10. 2021</vt:lpstr>
      <vt:lpstr>Očkovaní v krajích (podle místa podání)</vt:lpstr>
      <vt:lpstr>Očkovaní v krajích (podle místa bydliště)</vt:lpstr>
      <vt:lpstr>Počet podaných dávek k 24. 10. 2021</vt:lpstr>
      <vt:lpstr>Ukončené očkování k 24. 10. 2021</vt:lpstr>
      <vt:lpstr>Posilující očkování k 24. 10. 2021</vt:lpstr>
      <vt:lpstr>Praktičtí lékaři – dávky k 24. 10. 2021</vt:lpstr>
      <vt:lpstr>Informace COVID-19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Očkovací strategie Královéhradeckého kraje</dc:title>
  <dc:creator>Pejšek Miroslav Ing.</dc:creator>
  <cp:lastModifiedBy>Malíř Radek Mgr.</cp:lastModifiedBy>
  <cp:revision>399</cp:revision>
  <cp:lastPrinted>2021-07-19T08:31:38Z</cp:lastPrinted>
  <dcterms:created xsi:type="dcterms:W3CDTF">2021-01-14T19:24:21Z</dcterms:created>
  <dcterms:modified xsi:type="dcterms:W3CDTF">2021-10-26T08:59:42Z</dcterms:modified>
</cp:coreProperties>
</file>