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242" r:id="rId5"/>
    <p:sldId id="2236" r:id="rId6"/>
    <p:sldId id="2237" r:id="rId7"/>
    <p:sldId id="2241" r:id="rId8"/>
    <p:sldId id="2238" r:id="rId9"/>
    <p:sldId id="2239" r:id="rId10"/>
    <p:sldId id="2216" r:id="rId11"/>
    <p:sldId id="2217" r:id="rId12"/>
    <p:sldId id="2172" r:id="rId13"/>
    <p:sldId id="1296" r:id="rId14"/>
    <p:sldId id="2249" r:id="rId15"/>
    <p:sldId id="2247" r:id="rId16"/>
    <p:sldId id="705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8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9" d="100"/>
          <a:sy n="159" d="100"/>
        </p:scale>
        <p:origin x="6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1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1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ČR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86.196673770000004</c:v>
                </c:pt>
                <c:pt idx="1">
                  <c:v>58.676245080000001</c:v>
                </c:pt>
                <c:pt idx="2">
                  <c:v>58.165260539999998</c:v>
                </c:pt>
                <c:pt idx="3">
                  <c:v>58.140166819999997</c:v>
                </c:pt>
                <c:pt idx="4">
                  <c:v>57.876376540000003</c:v>
                </c:pt>
                <c:pt idx="5">
                  <c:v>57.141721130000001</c:v>
                </c:pt>
                <c:pt idx="6">
                  <c:v>56.180382510000001</c:v>
                </c:pt>
                <c:pt idx="7">
                  <c:v>55.653214509999998</c:v>
                </c:pt>
                <c:pt idx="8">
                  <c:v>54.862184620000001</c:v>
                </c:pt>
                <c:pt idx="9">
                  <c:v>54.151475820000002</c:v>
                </c:pt>
                <c:pt idx="10">
                  <c:v>54.015769810000002</c:v>
                </c:pt>
                <c:pt idx="11">
                  <c:v>53.610225730000003</c:v>
                </c:pt>
                <c:pt idx="12">
                  <c:v>52.883203020000003</c:v>
                </c:pt>
                <c:pt idx="13">
                  <c:v>51.982642949999999</c:v>
                </c:pt>
                <c:pt idx="14">
                  <c:v>46.368125249999999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60.764033599999998</c:v>
                </c:pt>
                <c:pt idx="1">
                  <c:v>59.940114299999998</c:v>
                </c:pt>
                <c:pt idx="2">
                  <c:v>59.845972199999999</c:v>
                </c:pt>
                <c:pt idx="3">
                  <c:v>58.423186399999999</c:v>
                </c:pt>
                <c:pt idx="4">
                  <c:v>58.301606900000003</c:v>
                </c:pt>
                <c:pt idx="5">
                  <c:v>58.140166800000003</c:v>
                </c:pt>
                <c:pt idx="6">
                  <c:v>57.703611100000003</c:v>
                </c:pt>
                <c:pt idx="7">
                  <c:v>56.3934815</c:v>
                </c:pt>
                <c:pt idx="8">
                  <c:v>56.287773299999998</c:v>
                </c:pt>
                <c:pt idx="9">
                  <c:v>56.1189532</c:v>
                </c:pt>
                <c:pt idx="10">
                  <c:v>55.744585100000002</c:v>
                </c:pt>
                <c:pt idx="11">
                  <c:v>55.610021799999998</c:v>
                </c:pt>
                <c:pt idx="12">
                  <c:v>54.8887383</c:v>
                </c:pt>
                <c:pt idx="13">
                  <c:v>53.859128800000001</c:v>
                </c:pt>
                <c:pt idx="14">
                  <c:v>53.373871200000004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14224</c:v>
                </c:pt>
                <c:pt idx="1">
                  <c:v>22096</c:v>
                </c:pt>
                <c:pt idx="2">
                  <c:v>57015</c:v>
                </c:pt>
                <c:pt idx="3">
                  <c:v>83882</c:v>
                </c:pt>
                <c:pt idx="4">
                  <c:v>120144</c:v>
                </c:pt>
                <c:pt idx="5">
                  <c:v>147982</c:v>
                </c:pt>
                <c:pt idx="6">
                  <c:v>100231</c:v>
                </c:pt>
                <c:pt idx="7">
                  <c:v>53584</c:v>
                </c:pt>
                <c:pt idx="8">
                  <c:v>15587</c:v>
                </c:pt>
                <c:pt idx="9">
                  <c:v>19897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571313456889603E-2"/>
          <c:w val="1"/>
          <c:h val="0.8101102108408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67-4B22-AE67-51081E427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List1!$A$3:$A$11</c:f>
              <c:strCache>
                <c:ptCount val="9"/>
                <c:pt idx="0">
                  <c:v>únor</c:v>
                </c:pt>
                <c:pt idx="1">
                  <c:v>březen</c:v>
                </c:pt>
                <c:pt idx="2">
                  <c:v>duben</c:v>
                </c:pt>
                <c:pt idx="3">
                  <c:v>květen</c:v>
                </c:pt>
                <c:pt idx="4">
                  <c:v>červen</c:v>
                </c:pt>
                <c:pt idx="5">
                  <c:v>červenec</c:v>
                </c:pt>
                <c:pt idx="6">
                  <c:v>srpen</c:v>
                </c:pt>
                <c:pt idx="7">
                  <c:v>září</c:v>
                </c:pt>
                <c:pt idx="8">
                  <c:v>říjen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10498</c:v>
                </c:pt>
                <c:pt idx="9">
                  <c:v>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7-4B22-AE67-51081E427D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Sloupec3</c:v>
                </c:pt>
              </c:strCache>
            </c:strRef>
          </c:tx>
          <c:spPr>
            <a:ln w="730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358879488294875E-2"/>
                  <c:y val="-5.0704225352112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48-48BB-9E3A-C17E169ED59A}"/>
                </c:ext>
              </c:extLst>
            </c:dLbl>
            <c:dLbl>
              <c:idx val="1"/>
              <c:layout>
                <c:manualLayout>
                  <c:x val="-5.9024760328298502E-2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48-48BB-9E3A-C17E169ED59A}"/>
                </c:ext>
              </c:extLst>
            </c:dLbl>
            <c:dLbl>
              <c:idx val="2"/>
              <c:layout>
                <c:manualLayout>
                  <c:x val="-7.7543333154119265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48-48BB-9E3A-C17E169ED59A}"/>
                </c:ext>
              </c:extLst>
            </c:dLbl>
            <c:dLbl>
              <c:idx val="3"/>
              <c:layout>
                <c:manualLayout>
                  <c:x val="-7.3636139989019064E-2"/>
                  <c:y val="-4.5070422535211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48-48BB-9E3A-C17E169ED59A}"/>
                </c:ext>
              </c:extLst>
            </c:dLbl>
            <c:dLbl>
              <c:idx val="4"/>
              <c:layout>
                <c:manualLayout>
                  <c:x val="-8.5233464376853682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48-48BB-9E3A-C17E169ED59A}"/>
                </c:ext>
              </c:extLst>
            </c:dLbl>
            <c:dLbl>
              <c:idx val="5"/>
              <c:layout>
                <c:manualLayout>
                  <c:x val="-0.10709704117525347"/>
                  <c:y val="-2.5352112676056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8-48BB-9E3A-C17E169ED59A}"/>
                </c:ext>
              </c:extLst>
            </c:dLbl>
            <c:dLbl>
              <c:idx val="6"/>
              <c:layout>
                <c:manualLayout>
                  <c:x val="-0.11668390923511966"/>
                  <c:y val="-2.253521126760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48-48BB-9E3A-C17E169ED59A}"/>
                </c:ext>
              </c:extLst>
            </c:dLbl>
            <c:dLbl>
              <c:idx val="7"/>
              <c:layout>
                <c:manualLayout>
                  <c:x val="-0.10063110515903079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48-48BB-9E3A-C17E169ED59A}"/>
                </c:ext>
              </c:extLst>
            </c:dLbl>
            <c:dLbl>
              <c:idx val="8"/>
              <c:layout>
                <c:manualLayout>
                  <c:x val="-4.1352114900865912E-2"/>
                  <c:y val="-7.3239436619718309E-2"/>
                </c:manualLayout>
              </c:layout>
              <c:tx>
                <c:rich>
                  <a:bodyPr/>
                  <a:lstStyle/>
                  <a:p>
                    <a:fld id="{3A0EAF9A-E019-4BE1-9049-A888B353A5B4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48-48BB-9E3A-C17E169ED59A}"/>
                </c:ext>
              </c:extLst>
            </c:dLbl>
            <c:dLbl>
              <c:idx val="9"/>
              <c:layout>
                <c:manualLayout>
                  <c:x val="-1.3801491341048756E-2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9-4331-8096-8B4ECDBF3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14224</c:v>
                </c:pt>
                <c:pt idx="1">
                  <c:v>36320</c:v>
                </c:pt>
                <c:pt idx="2">
                  <c:v>93335</c:v>
                </c:pt>
                <c:pt idx="3">
                  <c:v>177217</c:v>
                </c:pt>
                <c:pt idx="4">
                  <c:v>297361</c:v>
                </c:pt>
                <c:pt idx="5">
                  <c:v>445343</c:v>
                </c:pt>
                <c:pt idx="6">
                  <c:v>545574</c:v>
                </c:pt>
                <c:pt idx="7">
                  <c:v>599158</c:v>
                </c:pt>
                <c:pt idx="8">
                  <c:v>614745</c:v>
                </c:pt>
                <c:pt idx="9">
                  <c:v>634642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48-48BB-9E3A-C17E169ED5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1105744"/>
        <c:axId val="1536648320"/>
      </c:lineChart>
      <c:catAx>
        <c:axId val="16611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B2B82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36648320"/>
        <c:crosses val="autoZero"/>
        <c:auto val="1"/>
        <c:lblAlgn val="ctr"/>
        <c:lblOffset val="100"/>
        <c:noMultiLvlLbl val="0"/>
      </c:catAx>
      <c:valAx>
        <c:axId val="1536648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611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ser>
          <c:idx val="0"/>
          <c:order val="0"/>
          <c:tx>
            <c:strRef>
              <c:f>'Vakcíny kraje'!$M$7</c:f>
              <c:strCache>
                <c:ptCount val="1"/>
                <c:pt idx="0">
                  <c:v>KHK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C-482C-B3FB-CB6536D178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C-482C-B3FB-CB6536D178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C-482C-B3FB-CB6536D178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C-482C-B3FB-CB6536D178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'Vakcíny kraje'!$K$8:$K$11</c:f>
              <c:strCache>
                <c:ptCount val="4"/>
                <c:pt idx="0">
                  <c:v>Comirnaty Celkem</c:v>
                </c:pt>
                <c:pt idx="1">
                  <c:v>Janssen</c:v>
                </c:pt>
                <c:pt idx="2">
                  <c:v>Spikevax (Moderna)</c:v>
                </c:pt>
                <c:pt idx="3">
                  <c:v>VAXZERIA (Astra Zeneca)</c:v>
                </c:pt>
              </c:strCache>
            </c:strRef>
          </c:cat>
          <c:val>
            <c:numRef>
              <c:f>'Vakcíny kraje'!$M$8:$M$11</c:f>
              <c:numCache>
                <c:formatCode>0.0%</c:formatCode>
                <c:ptCount val="4"/>
                <c:pt idx="0">
                  <c:v>0.80761570773686597</c:v>
                </c:pt>
                <c:pt idx="1">
                  <c:v>1.5980742549885876E-2</c:v>
                </c:pt>
                <c:pt idx="2">
                  <c:v>8.8536638385750002E-2</c:v>
                </c:pt>
                <c:pt idx="3">
                  <c:v>8.7866911327498132E-2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C-482C-B3FB-CB6536D178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56651530893122"/>
          <c:y val="0.72520191544328427"/>
          <c:w val="0.68610329027157468"/>
          <c:h val="4.6223392021457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"/>
          <c:h val="1.030997299111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79282983446281E-2"/>
          <c:y val="4.4064282011404873E-2"/>
          <c:w val="0.97584143403310741"/>
          <c:h val="0.87704963201528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'Proočkovanost okresů'!$C$58</c:f>
              <c:strCache>
                <c:ptCount val="1"/>
                <c:pt idx="0">
                  <c:v>1. dávka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okresů'!$B$59:$B$64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okresů'!$C$59:$C$64</c:f>
              <c:numCache>
                <c:formatCode>0.0%</c:formatCode>
                <c:ptCount val="6"/>
                <c:pt idx="0">
                  <c:v>0.59798704655334933</c:v>
                </c:pt>
                <c:pt idx="1">
                  <c:v>0.55598123143734246</c:v>
                </c:pt>
                <c:pt idx="2">
                  <c:v>0.58791454693251255</c:v>
                </c:pt>
                <c:pt idx="3">
                  <c:v>0.56105277753267868</c:v>
                </c:pt>
                <c:pt idx="4">
                  <c:v>0.55323044952050016</c:v>
                </c:pt>
                <c:pt idx="5">
                  <c:v>0.57501320798906319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1-4086-8C74-B8BF587A2D66}"/>
            </c:ext>
          </c:extLst>
        </c:ser>
        <c:ser>
          <c:idx val="1"/>
          <c:order val="1"/>
          <c:tx>
            <c:strRef>
              <c:f>'Proočkovanost okresů'!$D$58</c:f>
              <c:strCache>
                <c:ptCount val="1"/>
                <c:pt idx="0">
                  <c:v>2. dávka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okresů'!$B$59:$B$64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okresů'!$D$59:$D$64</c:f>
              <c:numCache>
                <c:formatCode>0.0%</c:formatCode>
                <c:ptCount val="6"/>
                <c:pt idx="0">
                  <c:v>0.56891780946878701</c:v>
                </c:pt>
                <c:pt idx="1">
                  <c:v>0.52373524346719247</c:v>
                </c:pt>
                <c:pt idx="2">
                  <c:v>0.5605505676473006</c:v>
                </c:pt>
                <c:pt idx="3">
                  <c:v>0.53450644750608201</c:v>
                </c:pt>
                <c:pt idx="4">
                  <c:v>0.52276559865092753</c:v>
                </c:pt>
                <c:pt idx="5">
                  <c:v>0.54588664186651126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1-4086-8C74-B8BF587A2D66}"/>
            </c:ext>
          </c:extLst>
        </c:ser>
        <c:ser>
          <c:idx val="2"/>
          <c:order val="2"/>
          <c:tx>
            <c:strRef>
              <c:f>'Proočkovanost okresů'!$E$58</c:f>
              <c:strCache>
                <c:ptCount val="1"/>
                <c:pt idx="0">
                  <c:v>3. dávka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'Proočkovanost okresů'!$E$59:$E$64</c:f>
              <c:numCache>
                <c:formatCode>0.0%</c:formatCode>
                <c:ptCount val="6"/>
                <c:pt idx="0">
                  <c:v>1.1536473378538633E-2</c:v>
                </c:pt>
                <c:pt idx="1">
                  <c:v>4.8668480295505027E-3</c:v>
                </c:pt>
                <c:pt idx="2">
                  <c:v>1.4613607094906245E-2</c:v>
                </c:pt>
                <c:pt idx="3">
                  <c:v>3.5546367841881687E-3</c:v>
                </c:pt>
                <c:pt idx="4">
                  <c:v>6.0980802970684927E-3</c:v>
                </c:pt>
                <c:pt idx="5">
                  <c:v>8.8688696321552359E-3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31-4086-8C74-B8BF587A2D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9681071"/>
        <c:axId val="1202935503"/>
      </c:barChart>
      <c:catAx>
        <c:axId val="1199681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2935503"/>
        <c:crosses val="autoZero"/>
        <c:auto val="1"/>
        <c:lblAlgn val="ctr"/>
        <c:lblOffset val="100"/>
        <c:noMultiLvlLbl val="0"/>
      </c:catAx>
      <c:valAx>
        <c:axId val="12029355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68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28810015100401"/>
          <c:y val="5.2788356743121004E-2"/>
          <c:w val="0.2202463136138102"/>
          <c:h val="5.0373903495344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3D0ABB3-B508-824E-9330-D578EB41F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1CAB2-C5D2-2640-AEBE-3DE4D2EB3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2F56-76CC-2244-9969-3BD231BC40BB}" type="datetimeFigureOut">
              <a:t>01.11.2021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7A37-2E4C-4A45-B370-BAA6DA94F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3F6C6-389C-964B-A899-5EA4A12A0B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20A4-C4B0-3B45-B166-80304E6D20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FD12-7377-AF4F-9E5D-41F7F9A57BED}" type="datetimeFigureOut">
              <a:t>01.11.2021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F805-EB17-214F-846F-533D26B85A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793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01.11.2021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01.11.2021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61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10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91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3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37096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83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1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3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9304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01.11.2021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1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01.11.2021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803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01.11.2021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01.11.2021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01.11.2021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01.11.2021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01.11.2021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01.11.2021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01.11.2021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3543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13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43851A7-B687-4CEA-B517-5D0A44E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513053-D514-8448-BD9B-6AC86BD996A2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2A7B56-7997-E842-ADB7-9AB48F3C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>
            <a:normAutofit/>
          </a:bodyPr>
          <a:lstStyle/>
          <a:p>
            <a:r>
              <a:rPr lang="cs-CZ" dirty="0"/>
              <a:t>Epidemická situace </a:t>
            </a:r>
            <a:br>
              <a:rPr lang="cs-CZ" dirty="0"/>
            </a:br>
            <a:r>
              <a:rPr lang="cs-CZ" dirty="0"/>
              <a:t>a očkování proti covid-19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C1CE77-678A-8740-A34B-B7686D2D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>
            <a:normAutofit/>
          </a:bodyPr>
          <a:lstStyle/>
          <a:p>
            <a:r>
              <a:rPr lang="cs-CZ" sz="4000" dirty="0"/>
              <a:t>v Královéhradeckém kraji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4F4EBA8-850F-401E-A784-E89B7E21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97543"/>
            <a:ext cx="12469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13. 9. 2021</a:t>
            </a:r>
          </a:p>
        </p:txBody>
      </p:sp>
    </p:spTree>
    <p:extLst>
      <p:ext uri="{BB962C8B-B14F-4D97-AF65-F5344CB8AC3E}">
        <p14:creationId xmlns:p14="http://schemas.microsoft.com/office/powerpoint/2010/main" val="151534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837 961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798 994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375 983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6 222 031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460 737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163 505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642 450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104 899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10.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CEDD68B-1279-45DF-81C6-5331ECFE82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6886" y="1439068"/>
          <a:ext cx="9114426" cy="4964784"/>
        </p:xfrm>
        <a:graphic>
          <a:graphicData uri="http://schemas.openxmlformats.org/drawingml/2006/table">
            <a:tbl>
              <a:tblPr/>
              <a:tblGrid>
                <a:gridCol w="1519071">
                  <a:extLst>
                    <a:ext uri="{9D8B030D-6E8A-4147-A177-3AD203B41FA5}">
                      <a16:colId xmlns:a16="http://schemas.microsoft.com/office/drawing/2014/main" val="653420783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515203411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3677521726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3951330177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4038186467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390366840"/>
                    </a:ext>
                  </a:extLst>
                </a:gridCol>
              </a:tblGrid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A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79433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53606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49772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28000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17579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49365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64553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87421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81601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1237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94540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70598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44418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51183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1382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790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686" y="759551"/>
          <a:ext cx="11215540" cy="564430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2093170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16+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 16+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 16+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758 985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809 846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794 078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359 690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Ústecký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656 069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629 134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617 429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neuvedeno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6 062 536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5 938 300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30. 10. 2021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11 934 554 dávek, z toho 5 938 300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jsou dávky druhé/konečné.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1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0"/>
            <a:ext cx="9885238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405980" y="2729879"/>
            <a:ext cx="27860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Obsazená standardní</a:t>
            </a:r>
          </a:p>
          <a:p>
            <a:pPr algn="ctr"/>
            <a:r>
              <a:rPr lang="cs-CZ" b="1" dirty="0"/>
              <a:t> lůžka C+ pacienty k 31.10.2021 00:36</a:t>
            </a:r>
          </a:p>
          <a:p>
            <a:pPr algn="ctr"/>
            <a:endParaRPr lang="cs-CZ" b="1" dirty="0"/>
          </a:p>
          <a:p>
            <a:pPr algn="ctr"/>
            <a:r>
              <a:rPr lang="cs-CZ" b="1"/>
              <a:t>1196</a:t>
            </a:r>
            <a:endParaRPr lang="cs-CZ" b="1" dirty="0"/>
          </a:p>
          <a:p>
            <a:pPr algn="ctr"/>
            <a:endParaRPr lang="cs-CZ" sz="2000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332817" y="997523"/>
          <a:ext cx="8625906" cy="5324125"/>
        </p:xfrm>
        <a:graphic>
          <a:graphicData uri="http://schemas.openxmlformats.org/drawingml/2006/table">
            <a:tbl>
              <a:tblPr/>
              <a:tblGrid>
                <a:gridCol w="1984327">
                  <a:extLst>
                    <a:ext uri="{9D8B030D-6E8A-4147-A177-3AD203B41FA5}">
                      <a16:colId xmlns:a16="http://schemas.microsoft.com/office/drawing/2014/main" val="3200718570"/>
                    </a:ext>
                  </a:extLst>
                </a:gridCol>
                <a:gridCol w="1130145">
                  <a:extLst>
                    <a:ext uri="{9D8B030D-6E8A-4147-A177-3AD203B41FA5}">
                      <a16:colId xmlns:a16="http://schemas.microsoft.com/office/drawing/2014/main" val="1902254791"/>
                    </a:ext>
                  </a:extLst>
                </a:gridCol>
                <a:gridCol w="1117005">
                  <a:extLst>
                    <a:ext uri="{9D8B030D-6E8A-4147-A177-3AD203B41FA5}">
                      <a16:colId xmlns:a16="http://schemas.microsoft.com/office/drawing/2014/main" val="4127909747"/>
                    </a:ext>
                  </a:extLst>
                </a:gridCol>
                <a:gridCol w="1117005">
                  <a:extLst>
                    <a:ext uri="{9D8B030D-6E8A-4147-A177-3AD203B41FA5}">
                      <a16:colId xmlns:a16="http://schemas.microsoft.com/office/drawing/2014/main" val="3901684610"/>
                    </a:ext>
                  </a:extLst>
                </a:gridCol>
                <a:gridCol w="1169570">
                  <a:extLst>
                    <a:ext uri="{9D8B030D-6E8A-4147-A177-3AD203B41FA5}">
                      <a16:colId xmlns:a16="http://schemas.microsoft.com/office/drawing/2014/main" val="1714787659"/>
                    </a:ext>
                  </a:extLst>
                </a:gridCol>
                <a:gridCol w="1169570">
                  <a:extLst>
                    <a:ext uri="{9D8B030D-6E8A-4147-A177-3AD203B41FA5}">
                      <a16:colId xmlns:a16="http://schemas.microsoft.com/office/drawing/2014/main" val="766073077"/>
                    </a:ext>
                  </a:extLst>
                </a:gridCol>
                <a:gridCol w="938284">
                  <a:extLst>
                    <a:ext uri="{9D8B030D-6E8A-4147-A177-3AD203B41FA5}">
                      <a16:colId xmlns:a16="http://schemas.microsoft.com/office/drawing/2014/main" val="2410738700"/>
                    </a:ext>
                  </a:extLst>
                </a:gridCol>
              </a:tblGrid>
              <a:tr h="2117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Infekční a neinfekční oddělení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97205"/>
                  </a:ext>
                </a:extLst>
              </a:tr>
              <a:tr h="4046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standardních lůžek s přívodem kyslíku v ČR k 31.10. 2021, 14:00 h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004342"/>
                  </a:ext>
                </a:extLst>
              </a:tr>
              <a:tr h="1875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884826"/>
                  </a:ext>
                </a:extLst>
              </a:tr>
              <a:tr h="2117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Standardní lůžka s O</a:t>
                      </a:r>
                      <a:r>
                        <a:rPr lang="cs-CZ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na Infekčním oddělení s O</a:t>
                      </a:r>
                      <a:r>
                        <a:rPr lang="cs-CZ" sz="12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939794"/>
                  </a:ext>
                </a:extLst>
              </a:tr>
              <a:tr h="550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 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pro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na Infekčním oddělení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pro Covid+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89029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82178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1 895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99194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50498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12306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56483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1 491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11821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19202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1 381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37650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36239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51445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72353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11498"/>
                  </a:ext>
                </a:extLst>
              </a:tr>
              <a:tr h="181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62410"/>
                  </a:ext>
                </a:extLst>
              </a:tr>
              <a:tr h="1875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2 824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59858"/>
                  </a:ext>
                </a:extLst>
              </a:tr>
              <a:tr h="1875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23 086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1 173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54482"/>
                  </a:ext>
                </a:extLst>
              </a:tr>
              <a:tr h="181504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 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91952"/>
                  </a:ext>
                </a:extLst>
              </a:tr>
              <a:tr h="175453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344364"/>
                  </a:ext>
                </a:extLst>
              </a:tr>
              <a:tr h="34485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celkových kapacit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70756"/>
                  </a:ext>
                </a:extLst>
              </a:tr>
              <a:tr h="18150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s aktualizací starší 48 hod.: 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2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31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Kapacita lůžkové péče C+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jsou dle potřeby připraveny navýšit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00732"/>
              </p:ext>
            </p:extLst>
          </p:nvPr>
        </p:nvGraphicFramePr>
        <p:xfrm>
          <a:off x="1526797" y="1633892"/>
          <a:ext cx="8347045" cy="2503709"/>
        </p:xfrm>
        <a:graphic>
          <a:graphicData uri="http://schemas.openxmlformats.org/drawingml/2006/table">
            <a:tbl>
              <a:tblPr/>
              <a:tblGrid>
                <a:gridCol w="2556556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973515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931884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92647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978920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996401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983291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8229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01.11.21 08:30 hodin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FN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 Náchod - Rychnov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MN Dvůr Králové </a:t>
                      </a:r>
                      <a:r>
                        <a:rPr lang="cs-CZ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6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14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FA8A535-CC26-48CE-B422-26E697DEF64E}"/>
              </a:ext>
            </a:extLst>
          </p:cNvPr>
          <p:cNvSpPr txBox="1"/>
          <p:nvPr/>
        </p:nvSpPr>
        <p:spPr>
          <a:xfrm>
            <a:off x="429208" y="653143"/>
            <a:ext cx="29298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Sekce covid-19 </a:t>
            </a:r>
          </a:p>
          <a:p>
            <a:r>
              <a:rPr lang="cs-CZ" sz="2800" b="1" dirty="0"/>
              <a:t>na webu</a:t>
            </a:r>
          </a:p>
          <a:p>
            <a:endParaRPr lang="cs-CZ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aktuální informace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očkování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testování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epidemický vývoj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důležité odkazy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CA34BC-2D6D-4DDB-89C7-F0DAE176642C}"/>
              </a:ext>
            </a:extLst>
          </p:cNvPr>
          <p:cNvSpPr txBox="1"/>
          <p:nvPr/>
        </p:nvSpPr>
        <p:spPr>
          <a:xfrm>
            <a:off x="3635971" y="5751928"/>
            <a:ext cx="8324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koronavirus.kr-kralovehradecky.cz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0D9B35-9D77-431C-A4E9-95577818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971" y="347924"/>
            <a:ext cx="8324971" cy="52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2B2B82"/>
                </a:solidFill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2B2B82"/>
                </a:solidFill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D9A0E-205B-2D4C-A8B2-D3BCDA50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394"/>
            <a:ext cx="10515600" cy="917006"/>
          </a:xfrm>
        </p:spPr>
        <p:txBody>
          <a:bodyPr>
            <a:normAutofit/>
          </a:bodyPr>
          <a:lstStyle/>
          <a:p>
            <a:r>
              <a:rPr lang="cs-CZ" dirty="0"/>
              <a:t>Aktuální situace v kraji k 31. 10.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0FCFC5-66CD-A74B-8BA5-FAD88973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/>
              <a:t>2</a:t>
            </a:fld>
            <a:endParaRPr lang="cs-CZ"/>
          </a:p>
        </p:txBody>
      </p:sp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0F54D5EE-DAC5-4B57-B1DA-9DB1EE551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40986"/>
              </p:ext>
            </p:extLst>
          </p:nvPr>
        </p:nvGraphicFramePr>
        <p:xfrm>
          <a:off x="914399" y="1905722"/>
          <a:ext cx="10154265" cy="325374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765069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389196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56537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36.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105,4/den)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7denní nárůst za týden celkem na 100 tis. obyv. 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106.817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103.903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FA3A405-FD56-4B82-A9C3-DDE3A81C0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59A8BA-2A57-4DCA-9AE2-20953D0C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fld id="{E2513053-D514-8448-BD9B-6AC86BD996A2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7D59902-0E90-4C42-BC61-29B5EE3FF89D}"/>
              </a:ext>
            </a:extLst>
          </p:cNvPr>
          <p:cNvSpPr txBox="1">
            <a:spLocks/>
          </p:cNvSpPr>
          <p:nvPr/>
        </p:nvSpPr>
        <p:spPr>
          <a:xfrm>
            <a:off x="481693" y="187685"/>
            <a:ext cx="10749803" cy="1321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FA202DE2-2C8D-4A7F-BDC1-F65981584081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63B395-5EA0-4CA2-A147-780DF3658608}"/>
              </a:ext>
            </a:extLst>
          </p:cNvPr>
          <p:cNvSpPr txBox="1"/>
          <p:nvPr/>
        </p:nvSpPr>
        <p:spPr>
          <a:xfrm>
            <a:off x="3354441" y="2821970"/>
            <a:ext cx="90572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Jičín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E4F549-A82F-47B7-AB16-A558CD7C05B9}"/>
              </a:ext>
            </a:extLst>
          </p:cNvPr>
          <p:cNvSpPr txBox="1"/>
          <p:nvPr/>
        </p:nvSpPr>
        <p:spPr>
          <a:xfrm>
            <a:off x="4259332" y="3176687"/>
            <a:ext cx="13351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Levitovo centrum následné péče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Hořice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66F560-7B26-4FA8-9D05-372C48752C29}"/>
              </a:ext>
            </a:extLst>
          </p:cNvPr>
          <p:cNvSpPr txBox="1"/>
          <p:nvPr/>
        </p:nvSpPr>
        <p:spPr>
          <a:xfrm>
            <a:off x="4893666" y="4342120"/>
            <a:ext cx="163829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FN Hradec Králové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526385-452E-4681-8C36-6A788D1614D1}"/>
              </a:ext>
            </a:extLst>
          </p:cNvPr>
          <p:cNvSpPr txBox="1"/>
          <p:nvPr/>
        </p:nvSpPr>
        <p:spPr>
          <a:xfrm>
            <a:off x="7953502" y="4427071"/>
            <a:ext cx="14038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4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DB1AAE1-83A3-4E6A-B2FE-422699C97783}"/>
              </a:ext>
            </a:extLst>
          </p:cNvPr>
          <p:cNvSpPr txBox="1"/>
          <p:nvPr/>
        </p:nvSpPr>
        <p:spPr>
          <a:xfrm>
            <a:off x="6252122" y="3784641"/>
            <a:ext cx="160047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Edumed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Jaroměř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CADFD5-24B6-4194-8071-9DD7A1D2BCA6}"/>
              </a:ext>
            </a:extLst>
          </p:cNvPr>
          <p:cNvSpPr txBox="1"/>
          <p:nvPr/>
        </p:nvSpPr>
        <p:spPr>
          <a:xfrm>
            <a:off x="5885142" y="3109380"/>
            <a:ext cx="100727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MN Dvůr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Králové n. L.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ACBE8B-3BEA-4F2F-B05A-37B9BDB13C77}"/>
              </a:ext>
            </a:extLst>
          </p:cNvPr>
          <p:cNvSpPr txBox="1"/>
          <p:nvPr/>
        </p:nvSpPr>
        <p:spPr>
          <a:xfrm>
            <a:off x="7410079" y="3281784"/>
            <a:ext cx="157901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Náchod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D68BEE5-B80B-4FB5-B478-4E70AC333A34}"/>
              </a:ext>
            </a:extLst>
          </p:cNvPr>
          <p:cNvSpPr txBox="1"/>
          <p:nvPr/>
        </p:nvSpPr>
        <p:spPr>
          <a:xfrm>
            <a:off x="6251581" y="2398012"/>
            <a:ext cx="126785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Trutnov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0A16DAB-C8ED-4248-B324-92E7C9DD276A}"/>
              </a:ext>
            </a:extLst>
          </p:cNvPr>
          <p:cNvSpPr txBox="1"/>
          <p:nvPr/>
        </p:nvSpPr>
        <p:spPr>
          <a:xfrm>
            <a:off x="5327693" y="1373482"/>
            <a:ext cx="1536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Vrchlabí</a:t>
            </a:r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282D8D3-930A-43A6-9837-BA6895F46327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BC34E95-EA0A-44FC-B574-75C9A05BD0A6}"/>
              </a:ext>
            </a:extLst>
          </p:cNvPr>
          <p:cNvSpPr txBox="1"/>
          <p:nvPr/>
        </p:nvSpPr>
        <p:spPr>
          <a:xfrm>
            <a:off x="7998250" y="2303607"/>
            <a:ext cx="96886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Broumov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26FAF18-5C17-40E0-8AFB-4761A92FFADD}"/>
              </a:ext>
            </a:extLst>
          </p:cNvPr>
          <p:cNvSpPr txBox="1"/>
          <p:nvPr/>
        </p:nvSpPr>
        <p:spPr>
          <a:xfrm>
            <a:off x="9509981" y="2181782"/>
            <a:ext cx="35063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očkovacích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míst v kraji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6DCDF953-2999-4499-962F-CCF1B457B1F0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918E3CB6-DB9C-4E45-8F98-72835A50CC76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za 28">
            <a:extLst>
              <a:ext uri="{FF2B5EF4-FFF2-40B4-BE49-F238E27FC236}">
                <a16:creationId xmlns:a16="http://schemas.microsoft.com/office/drawing/2014/main" id="{0FB0CBCC-D51A-4243-AF18-456DC760651A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za 29">
            <a:extLst>
              <a:ext uri="{FF2B5EF4-FFF2-40B4-BE49-F238E27FC236}">
                <a16:creationId xmlns:a16="http://schemas.microsoft.com/office/drawing/2014/main" id="{87967A0C-32CD-413A-A422-D80B673BF80A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lza 30">
            <a:extLst>
              <a:ext uri="{FF2B5EF4-FFF2-40B4-BE49-F238E27FC236}">
                <a16:creationId xmlns:a16="http://schemas.microsoft.com/office/drawing/2014/main" id="{9C0194F8-D98C-4D8A-AD8E-737F222D1230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lza 31">
            <a:extLst>
              <a:ext uri="{FF2B5EF4-FFF2-40B4-BE49-F238E27FC236}">
                <a16:creationId xmlns:a16="http://schemas.microsoft.com/office/drawing/2014/main" id="{F7F3DF7F-F9DB-4A51-97EE-B7D3C64C9145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5D814586-B398-4A5D-9378-6A70B99B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" y="5869133"/>
            <a:ext cx="1416961" cy="727540"/>
          </a:xfrm>
          <a:prstGeom prst="rect">
            <a:avLst/>
          </a:prstGeom>
        </p:spPr>
      </p:pic>
      <p:sp>
        <p:nvSpPr>
          <p:cNvPr id="9" name="Slza 8">
            <a:extLst>
              <a:ext uri="{FF2B5EF4-FFF2-40B4-BE49-F238E27FC236}">
                <a16:creationId xmlns:a16="http://schemas.microsoft.com/office/drawing/2014/main" id="{7A2990BD-B51C-4B69-AF3B-A1AA0828F940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D964833B-6473-4496-A810-6329681A17F2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1969B75-6FFA-4330-AE99-BA19040ECB8F}"/>
              </a:ext>
            </a:extLst>
          </p:cNvPr>
          <p:cNvSpPr txBox="1"/>
          <p:nvPr/>
        </p:nvSpPr>
        <p:spPr>
          <a:xfrm>
            <a:off x="364282" y="2284857"/>
            <a:ext cx="25570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očkovací místa ve všech okresech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navyšování provozní doby v závislosti na zvyšování zájmu veřejnosti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možnost očkování bez registrace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očkování v ordinacích praktických lékařů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B858727-99E6-4DFF-A495-84DD8683FB78}"/>
              </a:ext>
            </a:extLst>
          </p:cNvPr>
          <p:cNvSpPr txBox="1"/>
          <p:nvPr/>
        </p:nvSpPr>
        <p:spPr>
          <a:xfrm>
            <a:off x="7948695" y="326570"/>
            <a:ext cx="427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Franklin Gothic Demi" panose="020B0703020102020204" pitchFamily="34" charset="0"/>
              </a:rPr>
              <a:t>listopad 2021</a:t>
            </a:r>
          </a:p>
        </p:txBody>
      </p:sp>
    </p:spTree>
    <p:extLst>
      <p:ext uri="{BB962C8B-B14F-4D97-AF65-F5344CB8AC3E}">
        <p14:creationId xmlns:p14="http://schemas.microsoft.com/office/powerpoint/2010/main" val="287368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912376"/>
              </p:ext>
            </p:extLst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971864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31. 10.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634 642</a:t>
            </a:r>
          </a:p>
        </p:txBody>
      </p:sp>
    </p:spTree>
    <p:extLst>
      <p:ext uri="{BB962C8B-B14F-4D97-AF65-F5344CB8AC3E}">
        <p14:creationId xmlns:p14="http://schemas.microsoft.com/office/powerpoint/2010/main" val="13832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1048820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31. 10. 2021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8468B90-86A1-4354-B717-C48D05660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155329"/>
              </p:ext>
            </p:extLst>
          </p:nvPr>
        </p:nvGraphicFramePr>
        <p:xfrm>
          <a:off x="970384" y="1458912"/>
          <a:ext cx="10383416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6280FBE-B9D3-4C0E-BC7F-EDE016841620}"/>
              </a:ext>
            </a:extLst>
          </p:cNvPr>
          <p:cNvSpPr txBox="1"/>
          <p:nvPr/>
        </p:nvSpPr>
        <p:spPr>
          <a:xfrm>
            <a:off x="1775534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313 259</a:t>
            </a:r>
          </a:p>
        </p:txBody>
      </p:sp>
    </p:spTree>
    <p:extLst>
      <p:ext uri="{BB962C8B-B14F-4D97-AF65-F5344CB8AC3E}">
        <p14:creationId xmlns:p14="http://schemas.microsoft.com/office/powerpoint/2010/main" val="257849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očkování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6B35662-D863-43DD-A453-0188D4EE9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504760"/>
              </p:ext>
            </p:extLst>
          </p:nvPr>
        </p:nvGraphicFramePr>
        <p:xfrm>
          <a:off x="1007706" y="1174750"/>
          <a:ext cx="10179697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9F95449B-A657-4C2F-A36E-4BD712FB71E6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634 642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509886-1F20-46C6-B88D-0A2D89F0A933}"/>
              </a:ext>
            </a:extLst>
          </p:cNvPr>
          <p:cNvSpPr txBox="1"/>
          <p:nvPr/>
        </p:nvSpPr>
        <p:spPr>
          <a:xfrm>
            <a:off x="9364027" y="68318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31. 10. 2021</a:t>
            </a:r>
          </a:p>
        </p:txBody>
      </p:sp>
    </p:spTree>
    <p:extLst>
      <p:ext uri="{BB962C8B-B14F-4D97-AF65-F5344CB8AC3E}">
        <p14:creationId xmlns:p14="http://schemas.microsoft.com/office/powerpoint/2010/main" val="212113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60668"/>
              </p:ext>
            </p:extLst>
          </p:nvPr>
        </p:nvGraphicFramePr>
        <p:xfrm>
          <a:off x="429087" y="713624"/>
          <a:ext cx="12079550" cy="658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Podíl podaných vakcín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9E8F39-6A8E-42A3-B755-E1EA52DBA0AA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31. 10. 2021</a:t>
            </a:r>
          </a:p>
        </p:txBody>
      </p:sp>
    </p:spTree>
    <p:extLst>
      <p:ext uri="{BB962C8B-B14F-4D97-AF65-F5344CB8AC3E}">
        <p14:creationId xmlns:p14="http://schemas.microsoft.com/office/powerpoint/2010/main" val="685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0168" y="334845"/>
          <a:ext cx="11664820" cy="73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Očkování podle okresů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BB8B925-6556-4165-912C-96B8D280B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092362"/>
              </p:ext>
            </p:extLst>
          </p:nvPr>
        </p:nvGraphicFramePr>
        <p:xfrm>
          <a:off x="313372" y="1052513"/>
          <a:ext cx="11565256" cy="489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351B46E-FC20-41B3-9C4B-9DEDD1758740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31. 10. 2021</a:t>
            </a:r>
          </a:p>
        </p:txBody>
      </p:sp>
    </p:spTree>
    <p:extLst>
      <p:ext uri="{BB962C8B-B14F-4D97-AF65-F5344CB8AC3E}">
        <p14:creationId xmlns:p14="http://schemas.microsoft.com/office/powerpoint/2010/main" val="194862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1 150 798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701 373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6 222 031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441 311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639 481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327 762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55,00–58,99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10.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1105</Words>
  <Application>Microsoft Office PowerPoint</Application>
  <PresentationFormat>Širokoúhlá obrazovka</PresentationFormat>
  <Paragraphs>499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System Font Regular</vt:lpstr>
      <vt:lpstr>Motiv Office</vt:lpstr>
      <vt:lpstr>1_Motiv Office</vt:lpstr>
      <vt:lpstr>Epidemická situace  a očkování proti covid-19</vt:lpstr>
      <vt:lpstr>Aktuální situace v kraji k 31. 10. 2021</vt:lpstr>
      <vt:lpstr>Prezentace aplikace PowerPoint</vt:lpstr>
      <vt:lpstr>Počet očkování</vt:lpstr>
      <vt:lpstr>Počet ukončených očkování</vt:lpstr>
      <vt:lpstr>Vývoj očkování v kraji</vt:lpstr>
      <vt:lpstr>Podíl podaných vakcín v kraji</vt:lpstr>
      <vt:lpstr>Očkování podle okresů</vt:lpstr>
      <vt:lpstr>Očkovaní v krajích (podle místa podání)</vt:lpstr>
      <vt:lpstr>Očkovaní v krajích (podle místa bydliště)</vt:lpstr>
      <vt:lpstr>Očkovaní 16 a více let – přehled podle regionů</vt:lpstr>
      <vt:lpstr>Národní dispečink lůžkové péče</vt:lpstr>
      <vt:lpstr>Kapacita lůžkové péče C+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vyhláška</dc:title>
  <dc:creator>Barbora Králová</dc:creator>
  <cp:lastModifiedBy>Malíř Radek Mgr.</cp:lastModifiedBy>
  <cp:revision>56</cp:revision>
  <cp:lastPrinted>2021-11-01T07:24:49Z</cp:lastPrinted>
  <dcterms:created xsi:type="dcterms:W3CDTF">2021-07-30T10:57:29Z</dcterms:created>
  <dcterms:modified xsi:type="dcterms:W3CDTF">2021-11-01T08:33:46Z</dcterms:modified>
</cp:coreProperties>
</file>