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5"/>
  </p:notesMasterIdLst>
  <p:sldIdLst>
    <p:sldId id="256" r:id="rId3"/>
    <p:sldId id="723" r:id="rId4"/>
    <p:sldId id="719" r:id="rId5"/>
    <p:sldId id="738" r:id="rId6"/>
    <p:sldId id="2146" r:id="rId7"/>
    <p:sldId id="2129" r:id="rId8"/>
    <p:sldId id="2130" r:id="rId9"/>
    <p:sldId id="758" r:id="rId10"/>
    <p:sldId id="753" r:id="rId11"/>
    <p:sldId id="752" r:id="rId12"/>
    <p:sldId id="750" r:id="rId13"/>
    <p:sldId id="705" r:id="rId14"/>
  </p:sldIdLst>
  <p:sldSz cx="12192000" cy="6858000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E04"/>
    <a:srgbClr val="B31105"/>
    <a:srgbClr val="CFD5EA"/>
    <a:srgbClr val="E9EBF5"/>
    <a:srgbClr val="2B2B82"/>
    <a:srgbClr val="00002F"/>
    <a:srgbClr val="3E2E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6" autoAdjust="0"/>
    <p:restoredTop sz="93883" autoAdjust="0"/>
  </p:normalViewPr>
  <p:slideViewPr>
    <p:cSldViewPr snapToGrid="0">
      <p:cViewPr varScale="1">
        <p:scale>
          <a:sx n="106" d="100"/>
          <a:sy n="106" d="100"/>
        </p:scale>
        <p:origin x="15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961\Documents\Grafy%20o&#269;kov&#225;n&#237;\Kopie%20-%20Grafy%20k%20p&#345;ehledu%20o&#269;kov&#225;n&#237;_R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961\Documents\Grafy%20o&#269;kov&#225;n&#237;\Grafy%20k%20p&#345;ehledu%20o&#269;kov&#225;n&#237;%20(004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442818623398409"/>
          <c:y val="0.1703220066242872"/>
          <c:w val="0.73221684886657512"/>
          <c:h val="0.813696424623908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Očkovaní dokončeno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List1!$A$2:$A$16</c:f>
              <c:strCache>
                <c:ptCount val="15"/>
                <c:pt idx="0">
                  <c:v>Kraj Vysočina</c:v>
                </c:pt>
                <c:pt idx="1">
                  <c:v>Jihočeský kraj</c:v>
                </c:pt>
                <c:pt idx="2">
                  <c:v>Královéhradecký kraj</c:v>
                </c:pt>
                <c:pt idx="3">
                  <c:v>Ústecký kraj</c:v>
                </c:pt>
                <c:pt idx="4">
                  <c:v>Karlovarský kraj</c:v>
                </c:pt>
                <c:pt idx="5">
                  <c:v>ČR</c:v>
                </c:pt>
                <c:pt idx="6">
                  <c:v>Jihomoravský kraj</c:v>
                </c:pt>
                <c:pt idx="7">
                  <c:v>Zlínský kraj</c:v>
                </c:pt>
                <c:pt idx="8">
                  <c:v>Plzeňský kraj</c:v>
                </c:pt>
                <c:pt idx="9">
                  <c:v>Středočeský kraj</c:v>
                </c:pt>
                <c:pt idx="10">
                  <c:v>Moravskoslezský kraj</c:v>
                </c:pt>
                <c:pt idx="11">
                  <c:v>Olomoucký kraj</c:v>
                </c:pt>
                <c:pt idx="12">
                  <c:v>Pardubický kraj</c:v>
                </c:pt>
                <c:pt idx="13">
                  <c:v>Hlavní město Praha</c:v>
                </c:pt>
                <c:pt idx="14">
                  <c:v>Liberecký kraj</c:v>
                </c:pt>
              </c:strCache>
            </c:strRef>
          </c:cat>
          <c:val>
            <c:numRef>
              <c:f>List1!$B$2:$B$16</c:f>
              <c:numCache>
                <c:formatCode>General</c:formatCode>
                <c:ptCount val="15"/>
                <c:pt idx="0">
                  <c:v>10.621359999999999</c:v>
                </c:pt>
                <c:pt idx="1">
                  <c:v>11.07558</c:v>
                </c:pt>
                <c:pt idx="2">
                  <c:v>11.97434</c:v>
                </c:pt>
                <c:pt idx="3">
                  <c:v>10.02162</c:v>
                </c:pt>
                <c:pt idx="4">
                  <c:v>10.533530000000001</c:v>
                </c:pt>
                <c:pt idx="5">
                  <c:v>11.33548</c:v>
                </c:pt>
                <c:pt idx="6">
                  <c:v>11.31615</c:v>
                </c:pt>
                <c:pt idx="7">
                  <c:v>11.985989999999999</c:v>
                </c:pt>
                <c:pt idx="8">
                  <c:v>11.26301</c:v>
                </c:pt>
                <c:pt idx="9">
                  <c:v>10.90997</c:v>
                </c:pt>
                <c:pt idx="10">
                  <c:v>10.34679</c:v>
                </c:pt>
                <c:pt idx="11">
                  <c:v>11.081770000000001</c:v>
                </c:pt>
                <c:pt idx="12">
                  <c:v>11.136139999999999</c:v>
                </c:pt>
                <c:pt idx="13">
                  <c:v>12.887729999999999</c:v>
                </c:pt>
                <c:pt idx="14">
                  <c:v>11.43248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6C-43B5-BDA2-1A9D94418370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Očkovaní 1. dávkou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List1!$A$2:$A$16</c:f>
              <c:strCache>
                <c:ptCount val="15"/>
                <c:pt idx="0">
                  <c:v>Kraj Vysočina</c:v>
                </c:pt>
                <c:pt idx="1">
                  <c:v>Jihočeský kraj</c:v>
                </c:pt>
                <c:pt idx="2">
                  <c:v>Královéhradecký kraj</c:v>
                </c:pt>
                <c:pt idx="3">
                  <c:v>Ústecký kraj</c:v>
                </c:pt>
                <c:pt idx="4">
                  <c:v>Karlovarský kraj</c:v>
                </c:pt>
                <c:pt idx="5">
                  <c:v>ČR</c:v>
                </c:pt>
                <c:pt idx="6">
                  <c:v>Jihomoravský kraj</c:v>
                </c:pt>
                <c:pt idx="7">
                  <c:v>Zlínský kraj</c:v>
                </c:pt>
                <c:pt idx="8">
                  <c:v>Plzeňský kraj</c:v>
                </c:pt>
                <c:pt idx="9">
                  <c:v>Středočeský kraj</c:v>
                </c:pt>
                <c:pt idx="10">
                  <c:v>Moravskoslezský kraj</c:v>
                </c:pt>
                <c:pt idx="11">
                  <c:v>Olomoucký kraj</c:v>
                </c:pt>
                <c:pt idx="12">
                  <c:v>Pardubický kraj</c:v>
                </c:pt>
                <c:pt idx="13">
                  <c:v>Hlavní město Praha</c:v>
                </c:pt>
                <c:pt idx="14">
                  <c:v>Liberecký kraj</c:v>
                </c:pt>
              </c:strCache>
            </c:strRef>
          </c:cat>
          <c:val>
            <c:numRef>
              <c:f>List1!$C$2:$C$16</c:f>
              <c:numCache>
                <c:formatCode>General</c:formatCode>
                <c:ptCount val="15"/>
                <c:pt idx="0">
                  <c:v>23.9079339</c:v>
                </c:pt>
                <c:pt idx="1">
                  <c:v>22.948764000000001</c:v>
                </c:pt>
                <c:pt idx="2">
                  <c:v>21.968289899999998</c:v>
                </c:pt>
                <c:pt idx="3">
                  <c:v>23.028651</c:v>
                </c:pt>
                <c:pt idx="4">
                  <c:v>22.362270800000001</c:v>
                </c:pt>
                <c:pt idx="5">
                  <c:v>21.150431399999999</c:v>
                </c:pt>
                <c:pt idx="6">
                  <c:v>20.858058100000001</c:v>
                </c:pt>
                <c:pt idx="7">
                  <c:v>20.1812042</c:v>
                </c:pt>
                <c:pt idx="8">
                  <c:v>20.7227587</c:v>
                </c:pt>
                <c:pt idx="9">
                  <c:v>20.847827299999999</c:v>
                </c:pt>
                <c:pt idx="10">
                  <c:v>21.090361300000001</c:v>
                </c:pt>
                <c:pt idx="11">
                  <c:v>19.973133399999998</c:v>
                </c:pt>
                <c:pt idx="12">
                  <c:v>19.552993600000001</c:v>
                </c:pt>
                <c:pt idx="13">
                  <c:v>17.509834600000001</c:v>
                </c:pt>
                <c:pt idx="14">
                  <c:v>18.311953599999999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6C-43B5-BDA2-1A9D94418370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Mají rezervaci termínu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List1!$A$2:$A$16</c:f>
              <c:strCache>
                <c:ptCount val="15"/>
                <c:pt idx="0">
                  <c:v>Kraj Vysočina</c:v>
                </c:pt>
                <c:pt idx="1">
                  <c:v>Jihočeský kraj</c:v>
                </c:pt>
                <c:pt idx="2">
                  <c:v>Královéhradecký kraj</c:v>
                </c:pt>
                <c:pt idx="3">
                  <c:v>Ústecký kraj</c:v>
                </c:pt>
                <c:pt idx="4">
                  <c:v>Karlovarský kraj</c:v>
                </c:pt>
                <c:pt idx="5">
                  <c:v>ČR</c:v>
                </c:pt>
                <c:pt idx="6">
                  <c:v>Jihomoravský kraj</c:v>
                </c:pt>
                <c:pt idx="7">
                  <c:v>Zlínský kraj</c:v>
                </c:pt>
                <c:pt idx="8">
                  <c:v>Plzeňský kraj</c:v>
                </c:pt>
                <c:pt idx="9">
                  <c:v>Středočeský kraj</c:v>
                </c:pt>
                <c:pt idx="10">
                  <c:v>Moravskoslezský kraj</c:v>
                </c:pt>
                <c:pt idx="11">
                  <c:v>Olomoucký kraj</c:v>
                </c:pt>
                <c:pt idx="12">
                  <c:v>Pardubický kraj</c:v>
                </c:pt>
                <c:pt idx="13">
                  <c:v>Hlavní město Praha</c:v>
                </c:pt>
                <c:pt idx="14">
                  <c:v>Liberecký kraj</c:v>
                </c:pt>
              </c:strCache>
            </c:strRef>
          </c:cat>
          <c:val>
            <c:numRef>
              <c:f>List1!$D$2:$D$16</c:f>
              <c:numCache>
                <c:formatCode>General</c:formatCode>
                <c:ptCount val="15"/>
                <c:pt idx="0">
                  <c:v>2.7088426000000001</c:v>
                </c:pt>
                <c:pt idx="1">
                  <c:v>2.1072145</c:v>
                </c:pt>
                <c:pt idx="2">
                  <c:v>2.3187964000000001</c:v>
                </c:pt>
                <c:pt idx="3">
                  <c:v>2.0047636999999998</c:v>
                </c:pt>
                <c:pt idx="4">
                  <c:v>2.5021222999999999</c:v>
                </c:pt>
                <c:pt idx="5">
                  <c:v>3.1628018</c:v>
                </c:pt>
                <c:pt idx="6">
                  <c:v>2.3845358000000001</c:v>
                </c:pt>
                <c:pt idx="7">
                  <c:v>2.668418</c:v>
                </c:pt>
                <c:pt idx="8">
                  <c:v>2.6059106000000001</c:v>
                </c:pt>
                <c:pt idx="9">
                  <c:v>3.4480761000000002</c:v>
                </c:pt>
                <c:pt idx="10">
                  <c:v>2.224618</c:v>
                </c:pt>
                <c:pt idx="11">
                  <c:v>1.7828085</c:v>
                </c:pt>
                <c:pt idx="12">
                  <c:v>2.2681197000000002</c:v>
                </c:pt>
                <c:pt idx="13">
                  <c:v>5.2059645999999997</c:v>
                </c:pt>
                <c:pt idx="14">
                  <c:v>3.2724939000000002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6C-43B5-BDA2-1A9D94418370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Registrovaní, čekají na termín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List1!$A$2:$A$16</c:f>
              <c:strCache>
                <c:ptCount val="15"/>
                <c:pt idx="0">
                  <c:v>Kraj Vysočina</c:v>
                </c:pt>
                <c:pt idx="1">
                  <c:v>Jihočeský kraj</c:v>
                </c:pt>
                <c:pt idx="2">
                  <c:v>Královéhradecký kraj</c:v>
                </c:pt>
                <c:pt idx="3">
                  <c:v>Ústecký kraj</c:v>
                </c:pt>
                <c:pt idx="4">
                  <c:v>Karlovarský kraj</c:v>
                </c:pt>
                <c:pt idx="5">
                  <c:v>ČR</c:v>
                </c:pt>
                <c:pt idx="6">
                  <c:v>Jihomoravský kraj</c:v>
                </c:pt>
                <c:pt idx="7">
                  <c:v>Zlínský kraj</c:v>
                </c:pt>
                <c:pt idx="8">
                  <c:v>Plzeňský kraj</c:v>
                </c:pt>
                <c:pt idx="9">
                  <c:v>Středočeský kraj</c:v>
                </c:pt>
                <c:pt idx="10">
                  <c:v>Moravskoslezský kraj</c:v>
                </c:pt>
                <c:pt idx="11">
                  <c:v>Olomoucký kraj</c:v>
                </c:pt>
                <c:pt idx="12">
                  <c:v>Pardubický kraj</c:v>
                </c:pt>
                <c:pt idx="13">
                  <c:v>Hlavní město Praha</c:v>
                </c:pt>
                <c:pt idx="14">
                  <c:v>Liberecký kraj</c:v>
                </c:pt>
              </c:strCache>
            </c:strRef>
          </c:cat>
          <c:val>
            <c:numRef>
              <c:f>List1!$E$2:$E$16</c:f>
              <c:numCache>
                <c:formatCode>General</c:formatCode>
                <c:ptCount val="15"/>
                <c:pt idx="0">
                  <c:v>3.8871813</c:v>
                </c:pt>
                <c:pt idx="1">
                  <c:v>2.6252776</c:v>
                </c:pt>
                <c:pt idx="2">
                  <c:v>3.5971118999999998</c:v>
                </c:pt>
                <c:pt idx="3">
                  <c:v>2.7649802999999999</c:v>
                </c:pt>
                <c:pt idx="4">
                  <c:v>1.5563685</c:v>
                </c:pt>
                <c:pt idx="5">
                  <c:v>3.7559743999999999</c:v>
                </c:pt>
                <c:pt idx="6">
                  <c:v>3.0741379000000002</c:v>
                </c:pt>
                <c:pt idx="7">
                  <c:v>1.9928669999999999</c:v>
                </c:pt>
                <c:pt idx="8">
                  <c:v>3.3977338000000001</c:v>
                </c:pt>
                <c:pt idx="9">
                  <c:v>3.9857024000000001</c:v>
                </c:pt>
                <c:pt idx="10">
                  <c:v>3.4541268999999999</c:v>
                </c:pt>
                <c:pt idx="11">
                  <c:v>3.4495228</c:v>
                </c:pt>
                <c:pt idx="12">
                  <c:v>4.5884527000000004</c:v>
                </c:pt>
                <c:pt idx="13">
                  <c:v>2.8904548000000001</c:v>
                </c:pt>
                <c:pt idx="14">
                  <c:v>3.7721819999999999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6C-43B5-BDA2-1A9D94418370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Prodělali onemocnění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List1!$A$2:$A$16</c:f>
              <c:strCache>
                <c:ptCount val="15"/>
                <c:pt idx="0">
                  <c:v>Kraj Vysočina</c:v>
                </c:pt>
                <c:pt idx="1">
                  <c:v>Jihočeský kraj</c:v>
                </c:pt>
                <c:pt idx="2">
                  <c:v>Královéhradecký kraj</c:v>
                </c:pt>
                <c:pt idx="3">
                  <c:v>Ústecký kraj</c:v>
                </c:pt>
                <c:pt idx="4">
                  <c:v>Karlovarský kraj</c:v>
                </c:pt>
                <c:pt idx="5">
                  <c:v>ČR</c:v>
                </c:pt>
                <c:pt idx="6">
                  <c:v>Jihomoravský kraj</c:v>
                </c:pt>
                <c:pt idx="7">
                  <c:v>Zlínský kraj</c:v>
                </c:pt>
                <c:pt idx="8">
                  <c:v>Plzeňský kraj</c:v>
                </c:pt>
                <c:pt idx="9">
                  <c:v>Středočeský kraj</c:v>
                </c:pt>
                <c:pt idx="10">
                  <c:v>Moravskoslezský kraj</c:v>
                </c:pt>
                <c:pt idx="11">
                  <c:v>Olomoucký kraj</c:v>
                </c:pt>
                <c:pt idx="12">
                  <c:v>Pardubický kraj</c:v>
                </c:pt>
                <c:pt idx="13">
                  <c:v>Hlavní město Praha</c:v>
                </c:pt>
                <c:pt idx="14">
                  <c:v>Liberecký kraj</c:v>
                </c:pt>
              </c:strCache>
            </c:strRef>
          </c:cat>
          <c:val>
            <c:numRef>
              <c:f>List1!$F$2:$F$16</c:f>
              <c:numCache>
                <c:formatCode>General</c:formatCode>
                <c:ptCount val="15"/>
                <c:pt idx="0">
                  <c:v>9.8401890000000005</c:v>
                </c:pt>
                <c:pt idx="1">
                  <c:v>10.149929999999999</c:v>
                </c:pt>
                <c:pt idx="2">
                  <c:v>12.2394</c:v>
                </c:pt>
                <c:pt idx="3">
                  <c:v>9.7408339999999995</c:v>
                </c:pt>
                <c:pt idx="4">
                  <c:v>10.257709999999999</c:v>
                </c:pt>
                <c:pt idx="5">
                  <c:v>10.336069999999999</c:v>
                </c:pt>
                <c:pt idx="6">
                  <c:v>8.5541450000000001</c:v>
                </c:pt>
                <c:pt idx="7">
                  <c:v>10.48526</c:v>
                </c:pt>
                <c:pt idx="8">
                  <c:v>11.30226</c:v>
                </c:pt>
                <c:pt idx="9">
                  <c:v>10.997159999999999</c:v>
                </c:pt>
                <c:pt idx="10">
                  <c:v>9.4927709999999994</c:v>
                </c:pt>
                <c:pt idx="11">
                  <c:v>9.8908520000000006</c:v>
                </c:pt>
                <c:pt idx="12">
                  <c:v>12.139670000000001</c:v>
                </c:pt>
                <c:pt idx="13">
                  <c:v>9.3495989999999995</c:v>
                </c:pt>
                <c:pt idx="14">
                  <c:v>12.3392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5B6C-43B5-BDA2-1A9D94418370}"/>
            </c:ext>
          </c:extLst>
        </c:ser>
        <c:ser>
          <c:idx val="5"/>
          <c:order val="5"/>
          <c:tx>
            <c:strRef>
              <c:f>List1!$G$1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List1!$A$2:$A$16</c:f>
              <c:strCache>
                <c:ptCount val="15"/>
                <c:pt idx="0">
                  <c:v>Kraj Vysočina</c:v>
                </c:pt>
                <c:pt idx="1">
                  <c:v>Jihočeský kraj</c:v>
                </c:pt>
                <c:pt idx="2">
                  <c:v>Královéhradecký kraj</c:v>
                </c:pt>
                <c:pt idx="3">
                  <c:v>Ústecký kraj</c:v>
                </c:pt>
                <c:pt idx="4">
                  <c:v>Karlovarský kraj</c:v>
                </c:pt>
                <c:pt idx="5">
                  <c:v>ČR</c:v>
                </c:pt>
                <c:pt idx="6">
                  <c:v>Jihomoravský kraj</c:v>
                </c:pt>
                <c:pt idx="7">
                  <c:v>Zlínský kraj</c:v>
                </c:pt>
                <c:pt idx="8">
                  <c:v>Plzeňský kraj</c:v>
                </c:pt>
                <c:pt idx="9">
                  <c:v>Středočeský kraj</c:v>
                </c:pt>
                <c:pt idx="10">
                  <c:v>Moravskoslezský kraj</c:v>
                </c:pt>
                <c:pt idx="11">
                  <c:v>Olomoucký kraj</c:v>
                </c:pt>
                <c:pt idx="12">
                  <c:v>Pardubický kraj</c:v>
                </c:pt>
                <c:pt idx="13">
                  <c:v>Hlavní město Praha</c:v>
                </c:pt>
                <c:pt idx="14">
                  <c:v>Liberecký kraj</c:v>
                </c:pt>
              </c:strCache>
            </c:strRef>
          </c:cat>
          <c:val>
            <c:numRef>
              <c:f>List1!$G$2:$G$16</c:f>
              <c:numCache>
                <c:formatCode>General</c:formatCode>
                <c:ptCount val="15"/>
                <c:pt idx="0">
                  <c:v>49.034489999999998</c:v>
                </c:pt>
                <c:pt idx="1">
                  <c:v>51.093229999999998</c:v>
                </c:pt>
                <c:pt idx="2">
                  <c:v>47.902059999999999</c:v>
                </c:pt>
                <c:pt idx="3">
                  <c:v>52.439160000000001</c:v>
                </c:pt>
                <c:pt idx="4">
                  <c:v>52.787999999999997</c:v>
                </c:pt>
                <c:pt idx="5">
                  <c:v>50.259239999999998</c:v>
                </c:pt>
                <c:pt idx="6">
                  <c:v>53.81297</c:v>
                </c:pt>
                <c:pt idx="7">
                  <c:v>52.686259999999997</c:v>
                </c:pt>
                <c:pt idx="8">
                  <c:v>50.708329999999997</c:v>
                </c:pt>
                <c:pt idx="9">
                  <c:v>49.81127</c:v>
                </c:pt>
                <c:pt idx="10">
                  <c:v>53.39134</c:v>
                </c:pt>
                <c:pt idx="11">
                  <c:v>53.821910000000003</c:v>
                </c:pt>
                <c:pt idx="12">
                  <c:v>50.314619999999998</c:v>
                </c:pt>
                <c:pt idx="13">
                  <c:v>52.156419999999997</c:v>
                </c:pt>
                <c:pt idx="14">
                  <c:v>50.871690000000001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41-44AB-AAC3-C217D5B40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59492928"/>
        <c:axId val="160289136"/>
      </c:barChart>
      <c:catAx>
        <c:axId val="1594929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0289136"/>
        <c:crosses val="autoZero"/>
        <c:auto val="1"/>
        <c:lblAlgn val="ctr"/>
        <c:lblOffset val="100"/>
        <c:noMultiLvlLbl val="0"/>
      </c:catAx>
      <c:valAx>
        <c:axId val="160289136"/>
        <c:scaling>
          <c:orientation val="minMax"/>
          <c:max val="10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9492928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5432165526331871E-3"/>
          <c:y val="5.443796886519852E-2"/>
          <c:w val="0.98797442151689274"/>
          <c:h val="4.6756224139152217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05486733009034"/>
          <c:y val="6.7225186576531884E-2"/>
          <c:w val="0.5996146332642639"/>
          <c:h val="0.905481175888835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počet na 1000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Hlavní město Praha</c:v>
                </c:pt>
                <c:pt idx="1">
                  <c:v>Královéhradecký kraj</c:v>
                </c:pt>
                <c:pt idx="2">
                  <c:v>Jihočeský kraj</c:v>
                </c:pt>
                <c:pt idx="3">
                  <c:v>Karlovarský kraj</c:v>
                </c:pt>
                <c:pt idx="4">
                  <c:v>Kraj Vysočina</c:v>
                </c:pt>
                <c:pt idx="5">
                  <c:v>Jihomoravský kraj</c:v>
                </c:pt>
                <c:pt idx="6">
                  <c:v>ČR</c:v>
                </c:pt>
                <c:pt idx="7">
                  <c:v>Zlínský kraj</c:v>
                </c:pt>
                <c:pt idx="8">
                  <c:v>Ústecký kraj</c:v>
                </c:pt>
                <c:pt idx="9">
                  <c:v>Plzeňský kraj</c:v>
                </c:pt>
                <c:pt idx="10">
                  <c:v>Moravskoslezský kraj</c:v>
                </c:pt>
                <c:pt idx="11">
                  <c:v>Olomoucký kraj</c:v>
                </c:pt>
                <c:pt idx="12">
                  <c:v>Liberecký kraj</c:v>
                </c:pt>
                <c:pt idx="13">
                  <c:v>Pardubický kraj</c:v>
                </c:pt>
                <c:pt idx="14">
                  <c:v>Středočeský kraj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392.4239973</c:v>
                </c:pt>
                <c:pt idx="1">
                  <c:v>352.9701182</c:v>
                </c:pt>
                <c:pt idx="2">
                  <c:v>345.42250730000001</c:v>
                </c:pt>
                <c:pt idx="3">
                  <c:v>333.44470539999998</c:v>
                </c:pt>
                <c:pt idx="4">
                  <c:v>329.42387960000002</c:v>
                </c:pt>
                <c:pt idx="5">
                  <c:v>327.79900400000002</c:v>
                </c:pt>
                <c:pt idx="6">
                  <c:v>324.85903980000001</c:v>
                </c:pt>
                <c:pt idx="7">
                  <c:v>324.09902110000002</c:v>
                </c:pt>
                <c:pt idx="8">
                  <c:v>323.64713019999999</c:v>
                </c:pt>
                <c:pt idx="9">
                  <c:v>319.67663829999998</c:v>
                </c:pt>
                <c:pt idx="10">
                  <c:v>318.80798170000003</c:v>
                </c:pt>
                <c:pt idx="11">
                  <c:v>312.59813300000002</c:v>
                </c:pt>
                <c:pt idx="12">
                  <c:v>294.84763020000003</c:v>
                </c:pt>
                <c:pt idx="13">
                  <c:v>285.62357509999998</c:v>
                </c:pt>
                <c:pt idx="14">
                  <c:v>271.89686390000003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0-436F-97B1-569334F93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83764288"/>
        <c:axId val="50879584"/>
      </c:barChart>
      <c:catAx>
        <c:axId val="383764288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noMultiLvlLbl val="0"/>
      </c:catAx>
      <c:valAx>
        <c:axId val="50879584"/>
        <c:scaling>
          <c:orientation val="minMax"/>
        </c:scaling>
        <c:delete val="0"/>
        <c:axPos val="t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05486733009034"/>
          <c:y val="6.7225186576531884E-2"/>
          <c:w val="0.5619672675423385"/>
          <c:h val="0.905481175888835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počet na 1000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4AC-4CC0-8C06-7C983779B817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770-4302-9DB9-2A40D2C7CF52}"/>
              </c:ext>
            </c:extLst>
          </c:dPt>
          <c:dPt>
            <c:idx val="6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5DF-41AA-A790-347E5AF75114}"/>
              </c:ext>
            </c:extLst>
          </c:dPt>
          <c:dPt>
            <c:idx val="12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B13-47B8-8D55-3C11AB97633A}"/>
              </c:ext>
            </c:extLst>
          </c:dPt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Kraj Vysočina</c:v>
                </c:pt>
                <c:pt idx="1">
                  <c:v>Jihočeský kraj</c:v>
                </c:pt>
                <c:pt idx="2">
                  <c:v>Královéhradecký kraj</c:v>
                </c:pt>
                <c:pt idx="3">
                  <c:v>Ústecký kraj</c:v>
                </c:pt>
                <c:pt idx="4">
                  <c:v>Karlovarský kraj</c:v>
                </c:pt>
                <c:pt idx="5">
                  <c:v>ČR</c:v>
                </c:pt>
                <c:pt idx="6">
                  <c:v>Jihomoravský kraj</c:v>
                </c:pt>
                <c:pt idx="7">
                  <c:v>Zlínský kraj</c:v>
                </c:pt>
                <c:pt idx="8">
                  <c:v>Plzeňský kraj</c:v>
                </c:pt>
                <c:pt idx="9">
                  <c:v>Středočeský kraj</c:v>
                </c:pt>
                <c:pt idx="10">
                  <c:v>Moravskoslezský kraj</c:v>
                </c:pt>
                <c:pt idx="11">
                  <c:v>Olomoucký kraj</c:v>
                </c:pt>
                <c:pt idx="12">
                  <c:v>Pardubický kraj</c:v>
                </c:pt>
                <c:pt idx="13">
                  <c:v>Hlavní město Praha</c:v>
                </c:pt>
                <c:pt idx="14">
                  <c:v>Liberecký kraj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345.292934</c:v>
                </c:pt>
                <c:pt idx="1">
                  <c:v>340.24343099999999</c:v>
                </c:pt>
                <c:pt idx="2">
                  <c:v>339.42625600000002</c:v>
                </c:pt>
                <c:pt idx="3">
                  <c:v>330.50266599999998</c:v>
                </c:pt>
                <c:pt idx="4">
                  <c:v>328.95800000000003</c:v>
                </c:pt>
                <c:pt idx="5">
                  <c:v>324.85903999999999</c:v>
                </c:pt>
                <c:pt idx="6">
                  <c:v>321.74208399999998</c:v>
                </c:pt>
                <c:pt idx="7">
                  <c:v>321.670209</c:v>
                </c:pt>
                <c:pt idx="8">
                  <c:v>319.85767499999997</c:v>
                </c:pt>
                <c:pt idx="9">
                  <c:v>317.57793500000002</c:v>
                </c:pt>
                <c:pt idx="10">
                  <c:v>314.371488</c:v>
                </c:pt>
                <c:pt idx="11">
                  <c:v>310.549037</c:v>
                </c:pt>
                <c:pt idx="12">
                  <c:v>306.89138100000002</c:v>
                </c:pt>
                <c:pt idx="13">
                  <c:v>303.97563000000002</c:v>
                </c:pt>
                <c:pt idx="14">
                  <c:v>297.44438100000002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0-436F-97B1-569334F93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83764288"/>
        <c:axId val="50879584"/>
      </c:barChart>
      <c:catAx>
        <c:axId val="383764288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noMultiLvlLbl val="0"/>
      </c:catAx>
      <c:valAx>
        <c:axId val="50879584"/>
        <c:scaling>
          <c:orientation val="minMax"/>
          <c:min val="0"/>
        </c:scaling>
        <c:delete val="0"/>
        <c:axPos val="t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cs-CZ" sz="3600" b="0" dirty="0">
                <a:solidFill>
                  <a:srgbClr val="2B2B82"/>
                </a:solidFill>
                <a:latin typeface="Franklin Gothic Demi" panose="020B0703020102020204" pitchFamily="34" charset="0"/>
              </a:rPr>
              <a:t>Vakcíny dle typu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r>
              <a:rPr lang="cs-CZ" sz="1400" dirty="0">
                <a:solidFill>
                  <a:srgbClr val="2B2B82"/>
                </a:solidFill>
                <a:effectLst/>
                <a:latin typeface="+mn-lt"/>
              </a:rPr>
              <a:t>k</a:t>
            </a:r>
            <a:r>
              <a:rPr lang="cs-CZ" sz="1400" baseline="0" dirty="0">
                <a:solidFill>
                  <a:srgbClr val="2B2B82"/>
                </a:solidFill>
                <a:effectLst/>
                <a:latin typeface="+mn-lt"/>
              </a:rPr>
              <a:t> </a:t>
            </a:r>
            <a:r>
              <a:rPr lang="cs-CZ" sz="1400" dirty="0">
                <a:solidFill>
                  <a:srgbClr val="2B2B82"/>
                </a:solidFill>
                <a:effectLst/>
                <a:latin typeface="+mn-lt"/>
              </a:rPr>
              <a:t>23.</a:t>
            </a:r>
            <a:r>
              <a:rPr lang="cs-CZ" sz="1400" baseline="0" dirty="0">
                <a:solidFill>
                  <a:srgbClr val="2B2B82"/>
                </a:solidFill>
                <a:effectLst/>
                <a:latin typeface="+mn-lt"/>
              </a:rPr>
              <a:t> 5. 2021</a:t>
            </a:r>
            <a:endParaRPr lang="cs-CZ" sz="1400" dirty="0">
              <a:solidFill>
                <a:srgbClr val="2B2B82"/>
              </a:solidFill>
              <a:effectLst/>
              <a:latin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endParaRPr lang="cs-CZ" dirty="0">
              <a:latin typeface="+mn-l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Dodáno</c:v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3745030400021584E-17"/>
                  <c:y val="-5.226708480334509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48F-4345-B7C3-259F70F5CE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'Vakcíny dle typu'!$A$1:$D$2</c:f>
              <c:multiLvlStrCache>
                <c:ptCount val="4"/>
                <c:lvl>
                  <c:pt idx="0">
                    <c:v>209 235</c:v>
                  </c:pt>
                  <c:pt idx="1">
                    <c:v>29 000</c:v>
                  </c:pt>
                  <c:pt idx="2">
                    <c:v>36 700</c:v>
                  </c:pt>
                  <c:pt idx="3">
                    <c:v>2 300</c:v>
                  </c:pt>
                </c:lvl>
                <c:lvl>
                  <c:pt idx="0">
                    <c:v>Pfizer</c:v>
                  </c:pt>
                  <c:pt idx="1">
                    <c:v>Moderna</c:v>
                  </c:pt>
                  <c:pt idx="2">
                    <c:v>AstraZeneca</c:v>
                  </c:pt>
                  <c:pt idx="3">
                    <c:v>Johnson &amp; Johnson</c:v>
                  </c:pt>
                </c:lvl>
              </c:multiLvlStrCache>
            </c:multiLvlStrRef>
          </c:cat>
          <c:val>
            <c:numRef>
              <c:f>'Vakcíny dle typu'!$A$2:$D$2</c:f>
              <c:numCache>
                <c:formatCode>#,##0</c:formatCode>
                <c:ptCount val="4"/>
                <c:pt idx="0">
                  <c:v>209235</c:v>
                </c:pt>
                <c:pt idx="1">
                  <c:v>29000</c:v>
                </c:pt>
                <c:pt idx="2">
                  <c:v>36700</c:v>
                </c:pt>
                <c:pt idx="3">
                  <c:v>2300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8F-4345-B7C3-259F70F5CE43}"/>
            </c:ext>
          </c:extLst>
        </c:ser>
        <c:ser>
          <c:idx val="1"/>
          <c:order val="1"/>
          <c:tx>
            <c:v>Vyočkováno</c:v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5.226708480334509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48F-4345-B7C3-259F70F5CE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'Vakcíny dle typu'!$A$1:$D$2</c:f>
              <c:multiLvlStrCache>
                <c:ptCount val="4"/>
                <c:lvl>
                  <c:pt idx="0">
                    <c:v>209 235</c:v>
                  </c:pt>
                  <c:pt idx="1">
                    <c:v>29 000</c:v>
                  </c:pt>
                  <c:pt idx="2">
                    <c:v>36 700</c:v>
                  </c:pt>
                  <c:pt idx="3">
                    <c:v>2 300</c:v>
                  </c:pt>
                </c:lvl>
                <c:lvl>
                  <c:pt idx="0">
                    <c:v>Pfizer</c:v>
                  </c:pt>
                  <c:pt idx="1">
                    <c:v>Moderna</c:v>
                  </c:pt>
                  <c:pt idx="2">
                    <c:v>AstraZeneca</c:v>
                  </c:pt>
                  <c:pt idx="3">
                    <c:v>Johnson &amp; Johnson</c:v>
                  </c:pt>
                </c:lvl>
              </c:multiLvlStrCache>
            </c:multiLvlStrRef>
          </c:cat>
          <c:val>
            <c:numRef>
              <c:f>'Vakcíny dle typu'!$A$3:$D$3</c:f>
              <c:numCache>
                <c:formatCode>#,##0</c:formatCode>
                <c:ptCount val="4"/>
                <c:pt idx="0">
                  <c:v>202291</c:v>
                </c:pt>
                <c:pt idx="1">
                  <c:v>26224</c:v>
                </c:pt>
                <c:pt idx="2">
                  <c:v>30658</c:v>
                </c:pt>
                <c:pt idx="3">
                  <c:v>1775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48F-4345-B7C3-259F70F5CE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40153440"/>
        <c:axId val="1596195264"/>
      </c:barChart>
      <c:catAx>
        <c:axId val="164015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96195264"/>
        <c:crosses val="autoZero"/>
        <c:auto val="1"/>
        <c:lblAlgn val="ctr"/>
        <c:lblOffset val="100"/>
        <c:noMultiLvlLbl val="0"/>
      </c:catAx>
      <c:valAx>
        <c:axId val="159619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4015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2B2B82"/>
                </a:solidFill>
                <a:latin typeface="+mn-lt"/>
                <a:ea typeface="+mn-ea"/>
                <a:cs typeface="+mn-cs"/>
              </a:defRPr>
            </a:pPr>
            <a:r>
              <a:rPr lang="cs-CZ" sz="3600" b="0" dirty="0">
                <a:solidFill>
                  <a:srgbClr val="2B2B82"/>
                </a:solidFill>
                <a:latin typeface="Franklin Gothic Demi" panose="020B0703020102020204" pitchFamily="34" charset="0"/>
              </a:rPr>
              <a:t>Týdenní</a:t>
            </a:r>
            <a:r>
              <a:rPr lang="cs-CZ" sz="3600" b="0" baseline="0" dirty="0">
                <a:solidFill>
                  <a:srgbClr val="2B2B82"/>
                </a:solidFill>
                <a:latin typeface="Franklin Gothic Demi" panose="020B0703020102020204" pitchFamily="34" charset="0"/>
              </a:rPr>
              <a:t> počty očkování</a:t>
            </a:r>
          </a:p>
        </c:rich>
      </c:tx>
      <c:layout>
        <c:manualLayout>
          <c:xMode val="edge"/>
          <c:yMode val="edge"/>
          <c:x val="0.28554043998442241"/>
          <c:y val="3.71219085496525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2B2B82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508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47625">
                <a:solidFill>
                  <a:srgbClr val="C00000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6.0425190533493899E-2"/>
                  <c:y val="-2.64447416927525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256-4132-AB44-EC29D4A52104}"/>
                </c:ext>
              </c:extLst>
            </c:dLbl>
            <c:dLbl>
              <c:idx val="5"/>
              <c:layout>
                <c:manualLayout>
                  <c:x val="-6.2093862815884596E-2"/>
                  <c:y val="-2.64447416927525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256-4132-AB44-EC29D4A52104}"/>
                </c:ext>
              </c:extLst>
            </c:dLbl>
            <c:dLbl>
              <c:idx val="6"/>
              <c:layout>
                <c:manualLayout>
                  <c:x val="-6.2093862815884478E-2"/>
                  <c:y val="-2.41096570459340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56-4132-AB44-EC29D4A521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2B2B8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'Očkování průběžně'!$J$1:$Y$1</c:f>
              <c:strCache>
                <c:ptCount val="16"/>
                <c:pt idx="0">
                  <c:v>1.-7. 2.</c:v>
                </c:pt>
                <c:pt idx="1">
                  <c:v>8.-14. 2.</c:v>
                </c:pt>
                <c:pt idx="2">
                  <c:v>15.-21. 2.</c:v>
                </c:pt>
                <c:pt idx="3">
                  <c:v>22.-28. 2.</c:v>
                </c:pt>
                <c:pt idx="4">
                  <c:v>1.-7. 3.</c:v>
                </c:pt>
                <c:pt idx="5">
                  <c:v>8.-14. 3.</c:v>
                </c:pt>
                <c:pt idx="6">
                  <c:v>15.-21. 3.</c:v>
                </c:pt>
                <c:pt idx="7">
                  <c:v>22.-28. 3.</c:v>
                </c:pt>
                <c:pt idx="8">
                  <c:v>29.-4. 4.</c:v>
                </c:pt>
                <c:pt idx="9">
                  <c:v>5.-11. 4.</c:v>
                </c:pt>
                <c:pt idx="10">
                  <c:v>12.-18. 4.</c:v>
                </c:pt>
                <c:pt idx="11">
                  <c:v>19.-25. 4.</c:v>
                </c:pt>
                <c:pt idx="12">
                  <c:v>26.4.-2. 5.</c:v>
                </c:pt>
                <c:pt idx="13">
                  <c:v>3. 5.-9. 5.</c:v>
                </c:pt>
                <c:pt idx="14">
                  <c:v>10.-16. 5.</c:v>
                </c:pt>
                <c:pt idx="15">
                  <c:v>17.-23. 5.</c:v>
                </c:pt>
              </c:strCache>
            </c:strRef>
          </c:cat>
          <c:val>
            <c:numRef>
              <c:f>'Očkování průběžně'!$J$2:$Y$2</c:f>
              <c:numCache>
                <c:formatCode>General</c:formatCode>
                <c:ptCount val="16"/>
                <c:pt idx="0">
                  <c:v>4361</c:v>
                </c:pt>
                <c:pt idx="1">
                  <c:v>4841</c:v>
                </c:pt>
                <c:pt idx="2">
                  <c:v>5917</c:v>
                </c:pt>
                <c:pt idx="3">
                  <c:v>6813</c:v>
                </c:pt>
                <c:pt idx="4">
                  <c:v>9642</c:v>
                </c:pt>
                <c:pt idx="5">
                  <c:v>11699</c:v>
                </c:pt>
                <c:pt idx="6">
                  <c:v>13321</c:v>
                </c:pt>
                <c:pt idx="7">
                  <c:v>13791</c:v>
                </c:pt>
                <c:pt idx="8">
                  <c:v>12532</c:v>
                </c:pt>
                <c:pt idx="9">
                  <c:v>14986</c:v>
                </c:pt>
                <c:pt idx="10" formatCode="#,##0">
                  <c:v>20248</c:v>
                </c:pt>
                <c:pt idx="11" formatCode="#,##0">
                  <c:v>21484</c:v>
                </c:pt>
                <c:pt idx="12" formatCode="#,##0">
                  <c:v>24153</c:v>
                </c:pt>
                <c:pt idx="13" formatCode="#,##0">
                  <c:v>25055</c:v>
                </c:pt>
                <c:pt idx="14" formatCode="#,##0">
                  <c:v>27010</c:v>
                </c:pt>
                <c:pt idx="15" formatCode="#,##0">
                  <c:v>28336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56-4132-AB44-EC29D4A52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92596544"/>
        <c:axId val="1822756256"/>
      </c:lineChart>
      <c:catAx>
        <c:axId val="199259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22756256"/>
        <c:crosses val="autoZero"/>
        <c:auto val="1"/>
        <c:lblAlgn val="ctr"/>
        <c:lblOffset val="100"/>
        <c:noMultiLvlLbl val="0"/>
      </c:catAx>
      <c:valAx>
        <c:axId val="182275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92596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A9D1AF-A322-4DDC-936B-94D227551E32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D6F62-5E63-4E8B-AA69-5851462FB0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1700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188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39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tmp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CEB9BA-4054-4603-945D-A1EF09634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505C839-E938-4833-8347-D2CB82AB40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B36554E-B24E-4BD8-875E-1AA52DD4F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B3AD2A-FC6B-4131-B7A3-74333693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13D6EC-72FC-4948-BFDF-DE48ABB0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1150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BF504D-1307-4C38-B3E6-C41FDB92C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DB08F05-F28F-460B-94F3-EBE4A23D0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78C62A6-7E82-492E-B6B1-6C8637FEF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93DA0D5-56CE-4DD6-8C1A-7CCA94416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95B101A-E5C5-4136-A56C-7FEE87AB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0030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6462A3-4614-4CCF-B066-ED14F785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3A9A065F-A4AE-46CD-8CA4-E86C2C9DB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EC95BD3-67F6-4B1B-804E-C48336310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2264C30-9A4B-4261-B882-CAF7C9861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9E76F8A-A8AC-4D9D-AA5B-7917B3B10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7345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CC1D3C-3C45-4CDE-8C50-E9B54531E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DDE7F67-DFE1-4955-A5EC-578B6D2345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07BCCAA2-482E-417A-BB45-47228BCC1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403773A-C9D4-4C39-95F3-76F9E89A5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20B03AC-2A32-4470-A086-A921220A2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D0128CD-27B6-4FCF-BE55-E570B38A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6463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EC43F7-4CE4-4D42-941A-E4BC3241B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423597C-D66C-416D-B6BF-FA406C61F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EE5280B-A5BD-4A51-A5D9-249AE953D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0CF8BFCA-090B-4561-8E1A-D7426A78F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213BB2F4-F03D-4261-A0C3-78AE02EE7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9DEA5A8-9BE9-4937-B95A-6EEFDCB2A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2FA513E-9142-45F3-B525-297A1B230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174F380-EE16-43EA-811B-17EB29DAC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8449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04B422-81D7-481C-903D-BAB87D09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A47B207-6EE8-4462-841C-55EFF3CD1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C25E343-B5B8-4B55-9DDE-AB5AA4FB4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F32F3F1-C931-4867-B21E-9D323C88B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922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DBEC7E7-E04C-46DC-A7DC-C606EB4E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1DC139F-B21F-418A-854A-1F23CEB31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2DF6473-2FF0-4356-A485-8BE066305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6475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D7083E-BB5E-4816-B292-BBBDFBD9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EA17A9C-449F-44C2-8F73-5D77D797A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2D037AE-C6BA-4F6B-B05A-098AA7B13A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B0551D-E99B-40EB-BCE7-60FE25B05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A31DD6C-30D4-4D32-B96B-50000C03B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28D9CD2-70DE-4358-954A-E3FCA9314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8329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753F86-29A7-45C4-B836-9DDBEE813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AB6EFE1-3019-4953-A852-8F1E784A6C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320AF383-0FAC-428D-B633-F2C750B26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407AD49-78D1-4875-97D4-7193EB1C1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CBFD1B3-EFC4-46BD-A519-B1292B648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A87929F-8265-44A8-8A44-7EE299BB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6337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115B94-F3C5-40F8-9AC5-07811EACC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1B2EFD8-520F-4B08-9270-723635A68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419C64-73DA-4ED7-92EF-564A16F1D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00023CF-E4B0-41C6-8BF3-D03CF130D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6A99045-F4B1-46A5-A039-E453F3A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5471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912A6FA-536F-405B-B543-8ED88E2DD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D6EEEBB-33A3-455F-98BB-29374C003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3FB4AB-B0E8-4C0A-BAB9-20B80C60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ADAF440-D292-45A2-967D-738537C0D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2F2DB0-D97B-4684-BB8D-7642619F1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4904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CC8B3D67-369B-4F24-8897-F0919A3E5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39" y="1039226"/>
            <a:ext cx="11487705" cy="5587305"/>
          </a:xfrm>
        </p:spPr>
        <p:txBody>
          <a:bodyPr>
            <a:normAutofit/>
          </a:bodyPr>
          <a:lstStyle>
            <a:lvl1pPr marL="228600" indent="-228600">
              <a:buClr>
                <a:srgbClr val="D31145"/>
              </a:buClr>
              <a:buFont typeface="Arial" panose="020B0604020202020204" pitchFamily="34" charset="0"/>
              <a:buChar char="̶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31145"/>
              </a:buClr>
              <a:buFont typeface="Arial" panose="020B0604020202020204" pitchFamily="34" charset="0"/>
              <a:buChar char="̶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1145"/>
              </a:buClr>
              <a:buFont typeface="Arial" panose="020B0604020202020204" pitchFamily="34" charset="0"/>
              <a:buChar char="̶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1145"/>
              </a:buClr>
              <a:buFont typeface="Arial" panose="020B0604020202020204" pitchFamily="34" charset="0"/>
              <a:buChar char="̶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1145"/>
              </a:buClr>
              <a:buFont typeface="Arial" panose="020B0604020202020204" pitchFamily="34" charset="0"/>
              <a:buChar char="̶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11FBEFA6-3CC9-4A8B-98AB-811AE091489A}"/>
              </a:ext>
            </a:extLst>
          </p:cNvPr>
          <p:cNvSpPr/>
          <p:nvPr userDrawn="1"/>
        </p:nvSpPr>
        <p:spPr>
          <a:xfrm>
            <a:off x="1" y="1"/>
            <a:ext cx="12192000" cy="790667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0" name="Nadpis 1">
            <a:extLst>
              <a:ext uri="{FF2B5EF4-FFF2-40B4-BE49-F238E27FC236}">
                <a16:creationId xmlns:a16="http://schemas.microsoft.com/office/drawing/2014/main" id="{C2747F8C-F296-41AB-B6E6-650FFEA011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40" y="1"/>
            <a:ext cx="5396696" cy="790667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9928806D-A537-4323-B4ED-4983696D2AF8}"/>
              </a:ext>
            </a:extLst>
          </p:cNvPr>
          <p:cNvGrpSpPr/>
          <p:nvPr userDrawn="1"/>
        </p:nvGrpSpPr>
        <p:grpSpPr>
          <a:xfrm>
            <a:off x="5972087" y="107328"/>
            <a:ext cx="6026262" cy="737003"/>
            <a:chOff x="5972087" y="329946"/>
            <a:chExt cx="6026262" cy="737003"/>
          </a:xfrm>
        </p:grpSpPr>
        <p:grpSp>
          <p:nvGrpSpPr>
            <p:cNvPr id="22" name="Skupina 21">
              <a:extLst>
                <a:ext uri="{FF2B5EF4-FFF2-40B4-BE49-F238E27FC236}">
                  <a16:creationId xmlns:a16="http://schemas.microsoft.com/office/drawing/2014/main" id="{FB2B0A03-1219-4FC5-81C7-A43DCB123A0C}"/>
                </a:ext>
              </a:extLst>
            </p:cNvPr>
            <p:cNvGrpSpPr/>
            <p:nvPr userDrawn="1"/>
          </p:nvGrpSpPr>
          <p:grpSpPr>
            <a:xfrm>
              <a:off x="8116661" y="349032"/>
              <a:ext cx="3881688" cy="450808"/>
              <a:chOff x="8214317" y="349032"/>
              <a:chExt cx="3881688" cy="450808"/>
            </a:xfrm>
          </p:grpSpPr>
          <p:pic>
            <p:nvPicPr>
              <p:cNvPr id="24" name="Grafický objekt 23">
                <a:extLst>
                  <a:ext uri="{FF2B5EF4-FFF2-40B4-BE49-F238E27FC236}">
                    <a16:creationId xmlns:a16="http://schemas.microsoft.com/office/drawing/2014/main" id="{2E921148-1008-412D-AB36-245237C3D6B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p:blipFill>
            <p:spPr>
              <a:xfrm>
                <a:off x="8214317" y="488933"/>
                <a:ext cx="2963998" cy="252000"/>
              </a:xfrm>
              <a:prstGeom prst="rect">
                <a:avLst/>
              </a:prstGeom>
            </p:spPr>
          </p:pic>
          <p:pic>
            <p:nvPicPr>
              <p:cNvPr id="28" name="Obrázek 27" descr="Obsah obrázku kreslení&#10;&#10;Popis byl vytvořen automaticky">
                <a:extLst>
                  <a:ext uri="{FF2B5EF4-FFF2-40B4-BE49-F238E27FC236}">
                    <a16:creationId xmlns:a16="http://schemas.microsoft.com/office/drawing/2014/main" id="{480755B3-A38B-4215-974C-50EA6F66494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430075" y="349032"/>
                <a:ext cx="665930" cy="450808"/>
              </a:xfrm>
              <a:prstGeom prst="rect">
                <a:avLst/>
              </a:prstGeom>
            </p:spPr>
          </p:pic>
        </p:grpSp>
        <p:pic>
          <p:nvPicPr>
            <p:cNvPr id="23" name="Grafický objekt 22">
              <a:extLst>
                <a:ext uri="{FF2B5EF4-FFF2-40B4-BE49-F238E27FC236}">
                  <a16:creationId xmlns:a16="http://schemas.microsoft.com/office/drawing/2014/main" id="{1A14BE4F-72B2-49A1-B4A4-7983F7AE574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 t="-1" b="-2685"/>
            <a:stretch/>
          </p:blipFill>
          <p:spPr>
            <a:xfrm>
              <a:off x="5972087" y="329946"/>
              <a:ext cx="1892814" cy="7370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7516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>
          <p15:clr>
            <a:srgbClr val="FBAE40"/>
          </p15:clr>
        </p15:guide>
        <p15:guide id="2" pos="758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DC58920C-B9EC-4A94-B9EB-451592F3EED9}"/>
              </a:ext>
            </a:extLst>
          </p:cNvPr>
          <p:cNvSpPr/>
          <p:nvPr userDrawn="1"/>
        </p:nvSpPr>
        <p:spPr>
          <a:xfrm>
            <a:off x="1" y="1"/>
            <a:ext cx="12192000" cy="790667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A3C58891-14E6-4818-B969-C72F93F087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40" y="1"/>
            <a:ext cx="5396696" cy="790667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4B49FBB4-BF51-45C2-86CA-B4502DA62936}"/>
              </a:ext>
            </a:extLst>
          </p:cNvPr>
          <p:cNvGrpSpPr/>
          <p:nvPr userDrawn="1"/>
        </p:nvGrpSpPr>
        <p:grpSpPr>
          <a:xfrm>
            <a:off x="5972087" y="107328"/>
            <a:ext cx="6026262" cy="737003"/>
            <a:chOff x="5972087" y="329946"/>
            <a:chExt cx="6026262" cy="737003"/>
          </a:xfrm>
        </p:grpSpPr>
        <p:grpSp>
          <p:nvGrpSpPr>
            <p:cNvPr id="14" name="Skupina 13">
              <a:extLst>
                <a:ext uri="{FF2B5EF4-FFF2-40B4-BE49-F238E27FC236}">
                  <a16:creationId xmlns:a16="http://schemas.microsoft.com/office/drawing/2014/main" id="{1533BE81-CFEE-48A9-AF03-143EC513CB79}"/>
                </a:ext>
              </a:extLst>
            </p:cNvPr>
            <p:cNvGrpSpPr/>
            <p:nvPr userDrawn="1"/>
          </p:nvGrpSpPr>
          <p:grpSpPr>
            <a:xfrm>
              <a:off x="8116661" y="349032"/>
              <a:ext cx="3881688" cy="450808"/>
              <a:chOff x="8214317" y="349032"/>
              <a:chExt cx="3881688" cy="450808"/>
            </a:xfrm>
          </p:grpSpPr>
          <p:pic>
            <p:nvPicPr>
              <p:cNvPr id="17" name="Grafický objekt 16">
                <a:extLst>
                  <a:ext uri="{FF2B5EF4-FFF2-40B4-BE49-F238E27FC236}">
                    <a16:creationId xmlns:a16="http://schemas.microsoft.com/office/drawing/2014/main" id="{2BA1D09A-64DD-4910-BF60-CC7075472A8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p:blipFill>
            <p:spPr>
              <a:xfrm>
                <a:off x="8214317" y="488933"/>
                <a:ext cx="2963998" cy="252000"/>
              </a:xfrm>
              <a:prstGeom prst="rect">
                <a:avLst/>
              </a:prstGeom>
            </p:spPr>
          </p:pic>
          <p:pic>
            <p:nvPicPr>
              <p:cNvPr id="18" name="Obrázek 17" descr="Obsah obrázku kreslení&#10;&#10;Popis byl vytvořen automaticky">
                <a:extLst>
                  <a:ext uri="{FF2B5EF4-FFF2-40B4-BE49-F238E27FC236}">
                    <a16:creationId xmlns:a16="http://schemas.microsoft.com/office/drawing/2014/main" id="{3A04F306-61D6-499B-9F34-24714C7AFEA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430075" y="349032"/>
                <a:ext cx="665930" cy="450808"/>
              </a:xfrm>
              <a:prstGeom prst="rect">
                <a:avLst/>
              </a:prstGeom>
            </p:spPr>
          </p:pic>
        </p:grpSp>
        <p:pic>
          <p:nvPicPr>
            <p:cNvPr id="15" name="Grafický objekt 14">
              <a:extLst>
                <a:ext uri="{FF2B5EF4-FFF2-40B4-BE49-F238E27FC236}">
                  <a16:creationId xmlns:a16="http://schemas.microsoft.com/office/drawing/2014/main" id="{62747C58-6152-448D-9270-C4FE61C51FC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 t="-1" b="-2685"/>
            <a:stretch/>
          </p:blipFill>
          <p:spPr>
            <a:xfrm>
              <a:off x="5972087" y="329946"/>
              <a:ext cx="1892814" cy="7370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9331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 minimal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57251005-B581-4C6B-9623-FE7C9E672C61}"/>
              </a:ext>
            </a:extLst>
          </p:cNvPr>
          <p:cNvSpPr/>
          <p:nvPr userDrawn="1"/>
        </p:nvSpPr>
        <p:spPr>
          <a:xfrm>
            <a:off x="1" y="1"/>
            <a:ext cx="12192000" cy="576000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2ABA8342-40EF-4EF8-878F-E756BF1AAB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40" y="2"/>
            <a:ext cx="5396696" cy="576000"/>
          </a:xfrm>
        </p:spPr>
        <p:txBody>
          <a:bodyPr>
            <a:noAutofit/>
          </a:bodyPr>
          <a:lstStyle>
            <a:lvl1pPr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EC133C2D-E49B-4A76-8E4C-79637436790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102342" y="93094"/>
            <a:ext cx="4017507" cy="504000"/>
            <a:chOff x="5972087" y="329946"/>
            <a:chExt cx="6026262" cy="737003"/>
          </a:xfrm>
        </p:grpSpPr>
        <p:grpSp>
          <p:nvGrpSpPr>
            <p:cNvPr id="12" name="Skupina 11">
              <a:extLst>
                <a:ext uri="{FF2B5EF4-FFF2-40B4-BE49-F238E27FC236}">
                  <a16:creationId xmlns:a16="http://schemas.microsoft.com/office/drawing/2014/main" id="{7B0E7EF1-130B-4AF3-9B9B-F57B675459BE}"/>
                </a:ext>
              </a:extLst>
            </p:cNvPr>
            <p:cNvGrpSpPr/>
            <p:nvPr userDrawn="1"/>
          </p:nvGrpSpPr>
          <p:grpSpPr>
            <a:xfrm>
              <a:off x="8116661" y="331276"/>
              <a:ext cx="3881688" cy="450808"/>
              <a:chOff x="8214317" y="331276"/>
              <a:chExt cx="3881688" cy="450808"/>
            </a:xfrm>
          </p:grpSpPr>
          <p:pic>
            <p:nvPicPr>
              <p:cNvPr id="14" name="Grafický objekt 13">
                <a:extLst>
                  <a:ext uri="{FF2B5EF4-FFF2-40B4-BE49-F238E27FC236}">
                    <a16:creationId xmlns:a16="http://schemas.microsoft.com/office/drawing/2014/main" id="{5A70A0E6-773C-4F6E-853C-28A61AEF1D8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p:blipFill>
            <p:spPr>
              <a:xfrm>
                <a:off x="8214317" y="471177"/>
                <a:ext cx="2963998" cy="252000"/>
              </a:xfrm>
              <a:prstGeom prst="rect">
                <a:avLst/>
              </a:prstGeom>
            </p:spPr>
          </p:pic>
          <p:pic>
            <p:nvPicPr>
              <p:cNvPr id="15" name="Obrázek 14" descr="Obsah obrázku kreslení&#10;&#10;Popis byl vytvořen automaticky">
                <a:extLst>
                  <a:ext uri="{FF2B5EF4-FFF2-40B4-BE49-F238E27FC236}">
                    <a16:creationId xmlns:a16="http://schemas.microsoft.com/office/drawing/2014/main" id="{7F95AEA6-4367-4B52-93A3-3068041EC41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430075" y="331276"/>
                <a:ext cx="665930" cy="450808"/>
              </a:xfrm>
              <a:prstGeom prst="rect">
                <a:avLst/>
              </a:prstGeom>
            </p:spPr>
          </p:pic>
        </p:grpSp>
        <p:pic>
          <p:nvPicPr>
            <p:cNvPr id="13" name="Grafický objekt 12">
              <a:extLst>
                <a:ext uri="{FF2B5EF4-FFF2-40B4-BE49-F238E27FC236}">
                  <a16:creationId xmlns:a16="http://schemas.microsoft.com/office/drawing/2014/main" id="{ABAFA576-D9BF-4267-9BD2-2B78AD34E65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 t="-1" b="-2685"/>
            <a:stretch/>
          </p:blipFill>
          <p:spPr>
            <a:xfrm>
              <a:off x="5972087" y="329946"/>
              <a:ext cx="1892814" cy="7370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0041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53785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uze nadpis minimá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4F31B8D1-4DDF-4FB2-AC58-4A1374AC35A4}"/>
              </a:ext>
            </a:extLst>
          </p:cNvPr>
          <p:cNvSpPr/>
          <p:nvPr userDrawn="1"/>
        </p:nvSpPr>
        <p:spPr>
          <a:xfrm>
            <a:off x="1" y="1"/>
            <a:ext cx="12192000" cy="576000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4DAA469B-B863-447B-ABF4-3B7AFDB7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40" y="2"/>
            <a:ext cx="5396696" cy="576000"/>
          </a:xfrm>
        </p:spPr>
        <p:txBody>
          <a:bodyPr>
            <a:noAutofit/>
          </a:bodyPr>
          <a:lstStyle>
            <a:lvl1pPr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0CE82392-F9A7-4797-B789-543297A3131F}"/>
              </a:ext>
            </a:extLst>
          </p:cNvPr>
          <p:cNvGrpSpPr/>
          <p:nvPr userDrawn="1"/>
        </p:nvGrpSpPr>
        <p:grpSpPr>
          <a:xfrm>
            <a:off x="9532058" y="94004"/>
            <a:ext cx="2587791" cy="308285"/>
            <a:chOff x="8214317" y="331276"/>
            <a:chExt cx="3881688" cy="450808"/>
          </a:xfrm>
        </p:grpSpPr>
        <p:pic>
          <p:nvPicPr>
            <p:cNvPr id="14" name="Grafický objekt 13">
              <a:extLst>
                <a:ext uri="{FF2B5EF4-FFF2-40B4-BE49-F238E27FC236}">
                  <a16:creationId xmlns:a16="http://schemas.microsoft.com/office/drawing/2014/main" id="{D518AFD1-5C76-435F-900F-DCD0490895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214317" y="471177"/>
              <a:ext cx="2963998" cy="252000"/>
            </a:xfrm>
            <a:prstGeom prst="rect">
              <a:avLst/>
            </a:prstGeom>
          </p:spPr>
        </p:pic>
        <p:pic>
          <p:nvPicPr>
            <p:cNvPr id="15" name="Obrázek 14" descr="Obsah obrázku kreslení&#10;&#10;Popis byl vytvořen automaticky">
              <a:extLst>
                <a:ext uri="{FF2B5EF4-FFF2-40B4-BE49-F238E27FC236}">
                  <a16:creationId xmlns:a16="http://schemas.microsoft.com/office/drawing/2014/main" id="{54C0D6F4-44CD-4848-AE87-029AA0E556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31276"/>
              <a:ext cx="665930" cy="450808"/>
            </a:xfrm>
            <a:prstGeom prst="rect">
              <a:avLst/>
            </a:prstGeom>
          </p:spPr>
        </p:pic>
      </p:grp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000A9CFE-29F8-4983-92E5-1DE4851C895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135853" y="101942"/>
            <a:ext cx="1258641" cy="35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95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CCA52EFB-82F9-447B-B7F3-826EC4CD9CBF}"/>
              </a:ext>
            </a:extLst>
          </p:cNvPr>
          <p:cNvSpPr/>
          <p:nvPr userDrawn="1"/>
        </p:nvSpPr>
        <p:spPr>
          <a:xfrm>
            <a:off x="0" y="0"/>
            <a:ext cx="12192000" cy="3693111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1BE36A2-70AC-4C89-89C4-238AB82AA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03487"/>
            <a:ext cx="12192000" cy="1189622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C3DEF16-12AD-4266-89B6-935870F01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93110"/>
            <a:ext cx="9144000" cy="1564690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6CF3A5FA-C42D-4E34-9D77-74D10308ACF3}"/>
              </a:ext>
            </a:extLst>
          </p:cNvPr>
          <p:cNvGrpSpPr/>
          <p:nvPr userDrawn="1"/>
        </p:nvGrpSpPr>
        <p:grpSpPr>
          <a:xfrm>
            <a:off x="2325580" y="790894"/>
            <a:ext cx="7540840" cy="921700"/>
            <a:chOff x="2441360" y="790894"/>
            <a:chExt cx="7540840" cy="921700"/>
          </a:xfrm>
        </p:grpSpPr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id="{B198CE6B-E463-4B26-AD17-D57305EBAE8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893"/>
            <a:stretch/>
          </p:blipFill>
          <p:spPr>
            <a:xfrm>
              <a:off x="2441360" y="790894"/>
              <a:ext cx="3426781" cy="921700"/>
            </a:xfrm>
            <a:prstGeom prst="rect">
              <a:avLst/>
            </a:prstGeom>
          </p:spPr>
        </p:pic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911BFECC-788F-4A5A-B297-6CA8846F017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98"/>
            <a:stretch/>
          </p:blipFill>
          <p:spPr>
            <a:xfrm>
              <a:off x="5800078" y="790894"/>
              <a:ext cx="4182122" cy="921700"/>
            </a:xfrm>
            <a:prstGeom prst="rect">
              <a:avLst/>
            </a:prstGeom>
          </p:spPr>
        </p:pic>
      </p:grpSp>
      <p:pic>
        <p:nvPicPr>
          <p:cNvPr id="12" name="Obrázek 11">
            <a:extLst>
              <a:ext uri="{FF2B5EF4-FFF2-40B4-BE49-F238E27FC236}">
                <a16:creationId xmlns:a16="http://schemas.microsoft.com/office/drawing/2014/main" id="{9EE90BA2-9181-43A3-8D17-C7D721FC34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566" y="6040340"/>
            <a:ext cx="964869" cy="63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490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DE04B09-BE14-4E60-8073-0F7D5FCB1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7DE8703-4F80-40B2-8893-EE8D971F7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BB1138-4576-4962-887C-561E9A6F6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9C2005D-17A7-4B07-8A8E-9351123D3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39EDCC0-E801-427D-BD3F-073A1A68E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65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E29F1E6-ED0B-46BA-8E34-71ED3EB5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438496F-B824-41C1-AA93-D9881432A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84404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9742A18-5492-4B4E-B61F-49006AF7E37A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12BC6F6-7BA8-4F55-8619-68E4F90A1B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78800"/>
            <a:ext cx="9144000" cy="2250291"/>
          </a:xfrm>
        </p:spPr>
        <p:txBody>
          <a:bodyPr>
            <a:noAutofit/>
          </a:bodyPr>
          <a:lstStyle/>
          <a:p>
            <a: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Týdenní přehled epidemické situace a stavu očkování</a:t>
            </a:r>
            <a:b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v Královéhradeckém kraji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D649B9A-D1EE-41AE-A9D4-4B276E1A9D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00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E1AF99DF-D06C-4C73-BF26-4E9AF1A21579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24660F8-03CA-481C-908C-915B3ECB3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Aktuální situace v Královéhradeckém kraji</a:t>
            </a:r>
            <a:b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k 23. 5. 2021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0AA7D64-5EAA-49B0-B00E-523C82CEC8D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graphicFrame>
        <p:nvGraphicFramePr>
          <p:cNvPr id="9" name="Zástupný symbol pro obsah 8">
            <a:extLst>
              <a:ext uri="{FF2B5EF4-FFF2-40B4-BE49-F238E27FC236}">
                <a16:creationId xmlns:a16="http://schemas.microsoft.com/office/drawing/2014/main" id="{D9F05816-7F1A-447B-B97C-D529FFB350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3485312"/>
              </p:ext>
            </p:extLst>
          </p:nvPr>
        </p:nvGraphicFramePr>
        <p:xfrm>
          <a:off x="1789470" y="1690688"/>
          <a:ext cx="9564329" cy="3640068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6372036">
                  <a:extLst>
                    <a:ext uri="{9D8B030D-6E8A-4147-A177-3AD203B41FA5}">
                      <a16:colId xmlns:a16="http://schemas.microsoft.com/office/drawing/2014/main" val="3144458843"/>
                    </a:ext>
                  </a:extLst>
                </a:gridCol>
                <a:gridCol w="3192293">
                  <a:extLst>
                    <a:ext uri="{9D8B030D-6E8A-4147-A177-3AD203B41FA5}">
                      <a16:colId xmlns:a16="http://schemas.microsoft.com/office/drawing/2014/main" val="4163980221"/>
                    </a:ext>
                  </a:extLst>
                </a:gridCol>
              </a:tblGrid>
              <a:tr h="710113">
                <a:tc>
                  <a:txBody>
                    <a:bodyPr/>
                    <a:lstStyle/>
                    <a:p>
                      <a:r>
                        <a:rPr lang="cs-CZ" dirty="0"/>
                        <a:t>Počet nově zjištěných případů za týden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111 (</a:t>
                      </a:r>
                      <a:r>
                        <a:rPr lang="cs-CZ" dirty="0" err="1"/>
                        <a:t>prům</a:t>
                      </a:r>
                      <a:r>
                        <a:rPr lang="cs-CZ" dirty="0"/>
                        <a:t>. 15,8/den)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676527"/>
                  </a:ext>
                </a:extLst>
              </a:tr>
              <a:tr h="585991">
                <a:tc>
                  <a:txBody>
                    <a:bodyPr/>
                    <a:lstStyle/>
                    <a:p>
                      <a:r>
                        <a:rPr lang="cs-CZ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7denní nárůst za týden celkem na 100 tis. obyv.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20,2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1232409"/>
                  </a:ext>
                </a:extLst>
              </a:tr>
              <a:tr h="585991">
                <a:tc>
                  <a:txBody>
                    <a:bodyPr/>
                    <a:lstStyle/>
                    <a:p>
                      <a:r>
                        <a:rPr lang="cs-CZ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7denní nárůst za týden skupina 65+ na 100 tis. obyv. 65+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8,3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6839464"/>
                  </a:ext>
                </a:extLst>
              </a:tr>
              <a:tr h="585991">
                <a:tc>
                  <a:txBody>
                    <a:bodyPr/>
                    <a:lstStyle/>
                    <a:p>
                      <a:r>
                        <a:rPr lang="cs-CZ" dirty="0"/>
                        <a:t>Počet potvrzených případů od 1.3.2020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104.554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4498099"/>
                  </a:ext>
                </a:extLst>
              </a:tr>
              <a:tr h="585991">
                <a:tc>
                  <a:txBody>
                    <a:bodyPr/>
                    <a:lstStyle/>
                    <a:p>
                      <a:r>
                        <a:rPr lang="cs-CZ" dirty="0"/>
                        <a:t>Počet vyléčených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102.430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6556811"/>
                  </a:ext>
                </a:extLst>
              </a:tr>
              <a:tr h="585991">
                <a:tc>
                  <a:txBody>
                    <a:bodyPr/>
                    <a:lstStyle/>
                    <a:p>
                      <a:r>
                        <a:rPr lang="cs-CZ" dirty="0"/>
                        <a:t>Počet úmrtí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1.809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3192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640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33141CA8-F12A-4BB4-B498-8D7B54AC06BF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24660F8-03CA-481C-908C-915B3ECB3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Kapacita C+ lůžek v Královéhradeckém kraji</a:t>
            </a:r>
            <a:endParaRPr lang="cs-CZ" sz="3600" dirty="0"/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C8889F0C-383D-45DE-872F-692F4108A7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2141438"/>
              </p:ext>
            </p:extLst>
          </p:nvPr>
        </p:nvGraphicFramePr>
        <p:xfrm>
          <a:off x="1245140" y="1690689"/>
          <a:ext cx="9824938" cy="39097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42252">
                  <a:extLst>
                    <a:ext uri="{9D8B030D-6E8A-4147-A177-3AD203B41FA5}">
                      <a16:colId xmlns:a16="http://schemas.microsoft.com/office/drawing/2014/main" val="1034507439"/>
                    </a:ext>
                  </a:extLst>
                </a:gridCol>
                <a:gridCol w="1389230">
                  <a:extLst>
                    <a:ext uri="{9D8B030D-6E8A-4147-A177-3AD203B41FA5}">
                      <a16:colId xmlns:a16="http://schemas.microsoft.com/office/drawing/2014/main" val="767322251"/>
                    </a:ext>
                  </a:extLst>
                </a:gridCol>
                <a:gridCol w="1368021">
                  <a:extLst>
                    <a:ext uri="{9D8B030D-6E8A-4147-A177-3AD203B41FA5}">
                      <a16:colId xmlns:a16="http://schemas.microsoft.com/office/drawing/2014/main" val="2803813529"/>
                    </a:ext>
                  </a:extLst>
                </a:gridCol>
                <a:gridCol w="1389230">
                  <a:extLst>
                    <a:ext uri="{9D8B030D-6E8A-4147-A177-3AD203B41FA5}">
                      <a16:colId xmlns:a16="http://schemas.microsoft.com/office/drawing/2014/main" val="2529611398"/>
                    </a:ext>
                  </a:extLst>
                </a:gridCol>
                <a:gridCol w="1336205">
                  <a:extLst>
                    <a:ext uri="{9D8B030D-6E8A-4147-A177-3AD203B41FA5}">
                      <a16:colId xmlns:a16="http://schemas.microsoft.com/office/drawing/2014/main" val="1787663944"/>
                    </a:ext>
                  </a:extLst>
                </a:gridCol>
              </a:tblGrid>
              <a:tr h="8367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23. 5. 2021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Kapacita intenzivní péče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Volná </a:t>
                      </a: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intenzivní lůžka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Kapacita standardní lůžka včetně násl.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Volná standardní lůžka včetně násl.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79944222"/>
                  </a:ext>
                </a:extLst>
              </a:tr>
              <a:tr h="377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Oblastní nemocnice Jičín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4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5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41707407"/>
                  </a:ext>
                </a:extLst>
              </a:tr>
              <a:tr h="377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Oblastní nemocnice Trutnov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984506937"/>
                  </a:ext>
                </a:extLst>
              </a:tr>
              <a:tr h="377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Městská nemocnice Dvůr Králové n/L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-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12975395"/>
                  </a:ext>
                </a:extLst>
              </a:tr>
              <a:tr h="377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Oblastní nemocnice Náchod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68607157"/>
                  </a:ext>
                </a:extLst>
              </a:tr>
              <a:tr h="3906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Nemocnice Rychnov nad Kněžnou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5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6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11461473"/>
                  </a:ext>
                </a:extLst>
              </a:tr>
              <a:tr h="3906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Nemocnice Vrchlabí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</a:t>
                      </a:r>
                    </a:p>
                  </a:txBody>
                  <a:tcPr marL="44450" marR="4445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</a:t>
                      </a:r>
                    </a:p>
                  </a:txBody>
                  <a:tcPr marL="44450" marR="4445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</a:t>
                      </a:r>
                    </a:p>
                  </a:txBody>
                  <a:tcPr marL="44450" marR="44450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94162"/>
                  </a:ext>
                </a:extLst>
              </a:tr>
              <a:tr h="3906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Fakultní nemocnice Hradec Králové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5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18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45275278"/>
                  </a:ext>
                </a:extLst>
              </a:tr>
              <a:tr h="3906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celkem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25</a:t>
                      </a:r>
                    </a:p>
                  </a:txBody>
                  <a:tcPr marL="44450" marR="4445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12</a:t>
                      </a:r>
                    </a:p>
                  </a:txBody>
                  <a:tcPr marL="44450" marR="4445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45</a:t>
                      </a:r>
                    </a:p>
                  </a:txBody>
                  <a:tcPr marL="44450" marR="4445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34</a:t>
                      </a:r>
                    </a:p>
                  </a:txBody>
                  <a:tcPr marL="44450" marR="44450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33631"/>
                  </a:ext>
                </a:extLst>
              </a:tr>
            </a:tbl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10AA7D64-5EAA-49B0-B00E-523C82CEC8D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0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198CEA-5624-4963-8B0D-3FAD00F63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7" y="0"/>
            <a:ext cx="10450286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4C08E95C-0954-4745-85E1-E74D3581E38A}"/>
              </a:ext>
            </a:extLst>
          </p:cNvPr>
          <p:cNvSpPr txBox="1"/>
          <p:nvPr/>
        </p:nvSpPr>
        <p:spPr>
          <a:xfrm>
            <a:off x="2464904" y="3429000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Fakultní nemocnice HK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11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21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E9D3DCA5-54FF-41C9-A38A-EF8147A85295}"/>
              </a:ext>
            </a:extLst>
          </p:cNvPr>
          <p:cNvSpPr txBox="1"/>
          <p:nvPr/>
        </p:nvSpPr>
        <p:spPr>
          <a:xfrm>
            <a:off x="1790368" y="2383304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ON Jičín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4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10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00609429-9913-4539-91C8-B55E8368A409}"/>
              </a:ext>
            </a:extLst>
          </p:cNvPr>
          <p:cNvSpPr txBox="1"/>
          <p:nvPr/>
        </p:nvSpPr>
        <p:spPr>
          <a:xfrm>
            <a:off x="5766021" y="480392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Nemocnice Vrchlabí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2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4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CCA65021-EDCD-4351-94B8-C06F2C17DD75}"/>
              </a:ext>
            </a:extLst>
          </p:cNvPr>
          <p:cNvSpPr txBox="1"/>
          <p:nvPr/>
        </p:nvSpPr>
        <p:spPr>
          <a:xfrm>
            <a:off x="8191168" y="1126723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ON Trutnov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1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0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2F4756D-84FE-4A9A-857E-19F7FE5E30FD}"/>
              </a:ext>
            </a:extLst>
          </p:cNvPr>
          <p:cNvSpPr txBox="1"/>
          <p:nvPr/>
        </p:nvSpPr>
        <p:spPr>
          <a:xfrm>
            <a:off x="5185575" y="5211417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MN Dvůr Králové n. L.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0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0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5ADDB69A-9020-4D6E-A770-954A6BB933B6}"/>
              </a:ext>
            </a:extLst>
          </p:cNvPr>
          <p:cNvSpPr txBox="1"/>
          <p:nvPr/>
        </p:nvSpPr>
        <p:spPr>
          <a:xfrm>
            <a:off x="8731857" y="4670728"/>
            <a:ext cx="1962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Nemocnice Rychnov n. </a:t>
            </a:r>
            <a:r>
              <a:rPr lang="cs-CZ" sz="1200" dirty="0" err="1">
                <a:solidFill>
                  <a:srgbClr val="2B2B82"/>
                </a:solidFill>
                <a:latin typeface="Franklin Gothic Demi" panose="020B0703020102020204" pitchFamily="34" charset="0"/>
              </a:rPr>
              <a:t>Kn</a:t>
            </a:r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.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5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6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6969F1FE-AA15-4EA6-83ED-EEDB32AEF468}"/>
              </a:ext>
            </a:extLst>
          </p:cNvPr>
          <p:cNvSpPr txBox="1"/>
          <p:nvPr/>
        </p:nvSpPr>
        <p:spPr>
          <a:xfrm>
            <a:off x="8525123" y="3105834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ON Náchod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2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4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D84F3C5-AB0D-44E2-98E1-BDA315CE83A9}"/>
              </a:ext>
            </a:extLst>
          </p:cNvPr>
          <p:cNvSpPr txBox="1"/>
          <p:nvPr/>
        </p:nvSpPr>
        <p:spPr>
          <a:xfrm>
            <a:off x="2044810" y="4486061"/>
            <a:ext cx="1607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4255019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FC0918-448C-4034-B0A1-65B8C6FA0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40" y="2"/>
            <a:ext cx="6590560" cy="576000"/>
          </a:xfrm>
        </p:spPr>
        <p:txBody>
          <a:bodyPr/>
          <a:lstStyle/>
          <a:p>
            <a:r>
              <a:rPr lang="cs-CZ" dirty="0"/>
              <a:t>Stav očkování obyvatel v ČR k 23. 5. 2021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43DEB4E0-C2B7-4E1B-8422-D7FAF9E7D74B}"/>
              </a:ext>
            </a:extLst>
          </p:cNvPr>
          <p:cNvSpPr/>
          <p:nvPr/>
        </p:nvSpPr>
        <p:spPr>
          <a:xfrm>
            <a:off x="3190753" y="6554824"/>
            <a:ext cx="597631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 dat: Centrální rezervační systém; ISIN / COVID-19 - Informační systém infekční nemoci</a:t>
            </a:r>
          </a:p>
        </p:txBody>
      </p:sp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8EE952BB-7354-4D89-8CC6-6BC3309A3CEC}"/>
              </a:ext>
            </a:extLst>
          </p:cNvPr>
          <p:cNvGraphicFramePr/>
          <p:nvPr>
            <p:extLst/>
          </p:nvPr>
        </p:nvGraphicFramePr>
        <p:xfrm>
          <a:off x="220972" y="701213"/>
          <a:ext cx="11750058" cy="5830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Obdélník 8">
            <a:extLst>
              <a:ext uri="{FF2B5EF4-FFF2-40B4-BE49-F238E27FC236}">
                <a16:creationId xmlns:a16="http://schemas.microsoft.com/office/drawing/2014/main" id="{A16925BD-8B42-4997-8EF2-01B33424556B}"/>
              </a:ext>
            </a:extLst>
          </p:cNvPr>
          <p:cNvSpPr/>
          <p:nvPr/>
        </p:nvSpPr>
        <p:spPr>
          <a:xfrm>
            <a:off x="1928241" y="636819"/>
            <a:ext cx="8650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Osoby na 100 obyvatel (% populace)</a:t>
            </a:r>
          </a:p>
        </p:txBody>
      </p:sp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ACF933FC-AC8B-4DCF-85AE-AB663C33441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897964" y="1685926"/>
          <a:ext cx="975360" cy="4759755"/>
        </p:xfrm>
        <a:graphic>
          <a:graphicData uri="http://schemas.openxmlformats.org/drawingml/2006/table">
            <a:tbl>
              <a:tblPr/>
              <a:tblGrid>
                <a:gridCol w="975360">
                  <a:extLst>
                    <a:ext uri="{9D8B030D-6E8A-4147-A177-3AD203B41FA5}">
                      <a16:colId xmlns:a16="http://schemas.microsoft.com/office/drawing/2014/main" val="2643709246"/>
                    </a:ext>
                  </a:extLst>
                </a:gridCol>
              </a:tblGrid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508 852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8468862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643 551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1730508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550 803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2547789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817 004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706972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293 311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4968834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10 701 777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60546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1 195 327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3168544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580 119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991601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591 041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4096052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1 397 997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3069691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1 192 834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3041063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630 522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574411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522 856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437837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1 335 084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7364134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442 476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223415"/>
                  </a:ext>
                </a:extLst>
              </a:tr>
            </a:tbl>
          </a:graphicData>
        </a:graphic>
      </p:graphicFrame>
      <p:sp>
        <p:nvSpPr>
          <p:cNvPr id="14" name="Obdélník 13">
            <a:extLst>
              <a:ext uri="{FF2B5EF4-FFF2-40B4-BE49-F238E27FC236}">
                <a16:creationId xmlns:a16="http://schemas.microsoft.com/office/drawing/2014/main" id="{1C4DBC00-ABAA-47B0-8261-8DCC80EB334A}"/>
              </a:ext>
            </a:extLst>
          </p:cNvPr>
          <p:cNvSpPr/>
          <p:nvPr/>
        </p:nvSpPr>
        <p:spPr>
          <a:xfrm>
            <a:off x="10898203" y="1247352"/>
            <a:ext cx="1029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Obyvatelstvo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 1. 1. 2021</a:t>
            </a:r>
            <a:endParaRPr kumimoji="0" lang="cs-CZ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675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7972E5-0CCD-46CA-80F9-F819739D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0"/>
            <a:ext cx="7434501" cy="576000"/>
          </a:xfrm>
        </p:spPr>
        <p:txBody>
          <a:bodyPr/>
          <a:lstStyle/>
          <a:p>
            <a:r>
              <a:rPr lang="cs-CZ" dirty="0"/>
              <a:t>Očkovaní v krajích (</a:t>
            </a:r>
            <a:r>
              <a:rPr lang="cs-CZ" u="sng" dirty="0"/>
              <a:t>podle místa podání</a:t>
            </a:r>
            <a:r>
              <a:rPr lang="cs-CZ" dirty="0"/>
              <a:t>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329223D-04DC-459A-A7C2-69EB1368F112}"/>
              </a:ext>
            </a:extLst>
          </p:cNvPr>
          <p:cNvGraphicFramePr/>
          <p:nvPr>
            <p:extLst/>
          </p:nvPr>
        </p:nvGraphicFramePr>
        <p:xfrm>
          <a:off x="172061" y="1443642"/>
          <a:ext cx="5060115" cy="5118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7D7DAEF-8678-4239-947C-9AB224285FDF}"/>
              </a:ext>
            </a:extLst>
          </p:cNvPr>
          <p:cNvSpPr txBox="1"/>
          <p:nvPr/>
        </p:nvSpPr>
        <p:spPr>
          <a:xfrm>
            <a:off x="6890411" y="1117535"/>
            <a:ext cx="45143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1000 obyvatel</a:t>
            </a:r>
          </a:p>
        </p:txBody>
      </p:sp>
      <p:sp>
        <p:nvSpPr>
          <p:cNvPr id="181" name="Freeform 224">
            <a:extLst>
              <a:ext uri="{FF2B5EF4-FFF2-40B4-BE49-F238E27FC236}">
                <a16:creationId xmlns:a16="http://schemas.microsoft.com/office/drawing/2014/main" id="{0B6A9104-1908-4D50-B347-AA4A8A6EBA01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Freeform 225">
            <a:extLst>
              <a:ext uri="{FF2B5EF4-FFF2-40B4-BE49-F238E27FC236}">
                <a16:creationId xmlns:a16="http://schemas.microsoft.com/office/drawing/2014/main" id="{77651468-2EC0-4490-8E58-577A93E48F00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Freeform 226">
            <a:extLst>
              <a:ext uri="{FF2B5EF4-FFF2-40B4-BE49-F238E27FC236}">
                <a16:creationId xmlns:a16="http://schemas.microsoft.com/office/drawing/2014/main" id="{89D248F1-C874-4693-9ECE-731FEE2F3933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Freeform 227">
            <a:extLst>
              <a:ext uri="{FF2B5EF4-FFF2-40B4-BE49-F238E27FC236}">
                <a16:creationId xmlns:a16="http://schemas.microsoft.com/office/drawing/2014/main" id="{F4059F66-8CD6-44A2-880D-54A4AF5B720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Freeform 228">
            <a:extLst>
              <a:ext uri="{FF2B5EF4-FFF2-40B4-BE49-F238E27FC236}">
                <a16:creationId xmlns:a16="http://schemas.microsoft.com/office/drawing/2014/main" id="{2FFAD3F4-E4A8-49E8-91E8-164670E05B62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Freeform 229">
            <a:extLst>
              <a:ext uri="{FF2B5EF4-FFF2-40B4-BE49-F238E27FC236}">
                <a16:creationId xmlns:a16="http://schemas.microsoft.com/office/drawing/2014/main" id="{F77812FB-07FC-4658-AAE3-6766400F404F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Freeform 230">
            <a:extLst>
              <a:ext uri="{FF2B5EF4-FFF2-40B4-BE49-F238E27FC236}">
                <a16:creationId xmlns:a16="http://schemas.microsoft.com/office/drawing/2014/main" id="{52034A59-76D4-4593-977D-1D3C86D03EFB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Freeform 231">
            <a:extLst>
              <a:ext uri="{FF2B5EF4-FFF2-40B4-BE49-F238E27FC236}">
                <a16:creationId xmlns:a16="http://schemas.microsoft.com/office/drawing/2014/main" id="{5F428FC3-BD8F-4155-97CC-6C212AD56DC2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Freeform 232">
            <a:extLst>
              <a:ext uri="{FF2B5EF4-FFF2-40B4-BE49-F238E27FC236}">
                <a16:creationId xmlns:a16="http://schemas.microsoft.com/office/drawing/2014/main" id="{D4AFB935-819F-4021-9924-80004082D57E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Freeform 233">
            <a:extLst>
              <a:ext uri="{FF2B5EF4-FFF2-40B4-BE49-F238E27FC236}">
                <a16:creationId xmlns:a16="http://schemas.microsoft.com/office/drawing/2014/main" id="{9B0D2B55-1D79-418A-8909-34CA805DA69B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Freeform 234">
            <a:extLst>
              <a:ext uri="{FF2B5EF4-FFF2-40B4-BE49-F238E27FC236}">
                <a16:creationId xmlns:a16="http://schemas.microsoft.com/office/drawing/2014/main" id="{FE3E5A4D-1D4D-4BE7-9CE5-352DBCB67048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Freeform 235">
            <a:extLst>
              <a:ext uri="{FF2B5EF4-FFF2-40B4-BE49-F238E27FC236}">
                <a16:creationId xmlns:a16="http://schemas.microsoft.com/office/drawing/2014/main" id="{F0F529E0-BFD8-4154-8424-09F78282855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Freeform 236">
            <a:extLst>
              <a:ext uri="{FF2B5EF4-FFF2-40B4-BE49-F238E27FC236}">
                <a16:creationId xmlns:a16="http://schemas.microsoft.com/office/drawing/2014/main" id="{63C9A6B6-36AF-4D4F-B558-44F17C080A27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Freeform 237">
            <a:extLst>
              <a:ext uri="{FF2B5EF4-FFF2-40B4-BE49-F238E27FC236}">
                <a16:creationId xmlns:a16="http://schemas.microsoft.com/office/drawing/2014/main" id="{A6E4D3FA-AEE9-418F-B92C-A9C8B8891741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Freeform 238">
            <a:extLst>
              <a:ext uri="{FF2B5EF4-FFF2-40B4-BE49-F238E27FC236}">
                <a16:creationId xmlns:a16="http://schemas.microsoft.com/office/drawing/2014/main" id="{9382DC58-EC6D-4D0B-B194-441D40F06CBB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Freeform 239">
            <a:extLst>
              <a:ext uri="{FF2B5EF4-FFF2-40B4-BE49-F238E27FC236}">
                <a16:creationId xmlns:a16="http://schemas.microsoft.com/office/drawing/2014/main" id="{4B18921B-7A82-42F4-848C-9E01EE238E41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Freeform 240">
            <a:extLst>
              <a:ext uri="{FF2B5EF4-FFF2-40B4-BE49-F238E27FC236}">
                <a16:creationId xmlns:a16="http://schemas.microsoft.com/office/drawing/2014/main" id="{6AE03ECD-B257-4DB3-8854-CB10B1856F26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Freeform 241">
            <a:extLst>
              <a:ext uri="{FF2B5EF4-FFF2-40B4-BE49-F238E27FC236}">
                <a16:creationId xmlns:a16="http://schemas.microsoft.com/office/drawing/2014/main" id="{F849C224-45A7-40C4-9452-50C219A8820E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Freeform 242">
            <a:extLst>
              <a:ext uri="{FF2B5EF4-FFF2-40B4-BE49-F238E27FC236}">
                <a16:creationId xmlns:a16="http://schemas.microsoft.com/office/drawing/2014/main" id="{F2D9EA48-20C4-4926-B1A0-FB290B6713B4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Freeform 243">
            <a:extLst>
              <a:ext uri="{FF2B5EF4-FFF2-40B4-BE49-F238E27FC236}">
                <a16:creationId xmlns:a16="http://schemas.microsoft.com/office/drawing/2014/main" id="{6C759338-5D7D-414F-B4D0-ABB9CAEA73CE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Freeform 244">
            <a:extLst>
              <a:ext uri="{FF2B5EF4-FFF2-40B4-BE49-F238E27FC236}">
                <a16:creationId xmlns:a16="http://schemas.microsoft.com/office/drawing/2014/main" id="{E9CF9EC8-B0FA-426A-A878-8DF7D8A389D6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Freeform 245">
            <a:extLst>
              <a:ext uri="{FF2B5EF4-FFF2-40B4-BE49-F238E27FC236}">
                <a16:creationId xmlns:a16="http://schemas.microsoft.com/office/drawing/2014/main" id="{7A416F64-A9C2-4D59-A4FB-D6B4E471835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Freeform 246">
            <a:extLst>
              <a:ext uri="{FF2B5EF4-FFF2-40B4-BE49-F238E27FC236}">
                <a16:creationId xmlns:a16="http://schemas.microsoft.com/office/drawing/2014/main" id="{2B87EEA1-2F57-4D64-BD19-1514A9AA6441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" name="Freeform 247">
            <a:extLst>
              <a:ext uri="{FF2B5EF4-FFF2-40B4-BE49-F238E27FC236}">
                <a16:creationId xmlns:a16="http://schemas.microsoft.com/office/drawing/2014/main" id="{0206BF93-4D86-4FC5-B5A1-F4D646721936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" name="Freeform 248">
            <a:extLst>
              <a:ext uri="{FF2B5EF4-FFF2-40B4-BE49-F238E27FC236}">
                <a16:creationId xmlns:a16="http://schemas.microsoft.com/office/drawing/2014/main" id="{7448FBF9-927B-4132-9C60-EF56D0333FA5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Freeform 249">
            <a:extLst>
              <a:ext uri="{FF2B5EF4-FFF2-40B4-BE49-F238E27FC236}">
                <a16:creationId xmlns:a16="http://schemas.microsoft.com/office/drawing/2014/main" id="{3FA0F636-FFAB-441D-9062-3180FBFF6EBA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Freeform 250">
            <a:extLst>
              <a:ext uri="{FF2B5EF4-FFF2-40B4-BE49-F238E27FC236}">
                <a16:creationId xmlns:a16="http://schemas.microsoft.com/office/drawing/2014/main" id="{2728568C-3436-4C9D-B9C1-825D9E567A5D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Freeform 251">
            <a:extLst>
              <a:ext uri="{FF2B5EF4-FFF2-40B4-BE49-F238E27FC236}">
                <a16:creationId xmlns:a16="http://schemas.microsoft.com/office/drawing/2014/main" id="{E6CF9038-2C80-41A6-94BC-50BBD1CAA881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" name="Freeform 252">
            <a:extLst>
              <a:ext uri="{FF2B5EF4-FFF2-40B4-BE49-F238E27FC236}">
                <a16:creationId xmlns:a16="http://schemas.microsoft.com/office/drawing/2014/main" id="{2DD733FA-38B9-4BA2-B9E6-82EBEE85F868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0" name="Freeform 253">
            <a:extLst>
              <a:ext uri="{FF2B5EF4-FFF2-40B4-BE49-F238E27FC236}">
                <a16:creationId xmlns:a16="http://schemas.microsoft.com/office/drawing/2014/main" id="{3C9B9565-D3E8-4174-A913-091D9A1C451B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" name="Freeform 254">
            <a:extLst>
              <a:ext uri="{FF2B5EF4-FFF2-40B4-BE49-F238E27FC236}">
                <a16:creationId xmlns:a16="http://schemas.microsoft.com/office/drawing/2014/main" id="{CE1082C9-C35F-408D-9C85-62A4117AF5BB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2" name="Freeform 255">
            <a:extLst>
              <a:ext uri="{FF2B5EF4-FFF2-40B4-BE49-F238E27FC236}">
                <a16:creationId xmlns:a16="http://schemas.microsoft.com/office/drawing/2014/main" id="{8CF1A89A-D5E4-44D1-A81E-39325787283C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3" name="Freeform 256">
            <a:extLst>
              <a:ext uri="{FF2B5EF4-FFF2-40B4-BE49-F238E27FC236}">
                <a16:creationId xmlns:a16="http://schemas.microsoft.com/office/drawing/2014/main" id="{8B0CA435-ACC7-4FD5-9C9C-FA1262A2C323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4" name="Freeform 257">
            <a:extLst>
              <a:ext uri="{FF2B5EF4-FFF2-40B4-BE49-F238E27FC236}">
                <a16:creationId xmlns:a16="http://schemas.microsoft.com/office/drawing/2014/main" id="{BC216BD6-3964-4876-A107-C006F84112DA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" name="Freeform 258">
            <a:extLst>
              <a:ext uri="{FF2B5EF4-FFF2-40B4-BE49-F238E27FC236}">
                <a16:creationId xmlns:a16="http://schemas.microsoft.com/office/drawing/2014/main" id="{0AEB6FB7-3F4A-451A-8820-3832459A130A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Freeform 259">
            <a:extLst>
              <a:ext uri="{FF2B5EF4-FFF2-40B4-BE49-F238E27FC236}">
                <a16:creationId xmlns:a16="http://schemas.microsoft.com/office/drawing/2014/main" id="{6FAEF2CB-4523-46E6-BF8A-1E7545E30549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7191D1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Freeform 260">
            <a:extLst>
              <a:ext uri="{FF2B5EF4-FFF2-40B4-BE49-F238E27FC236}">
                <a16:creationId xmlns:a16="http://schemas.microsoft.com/office/drawing/2014/main" id="{0239DF2D-150D-47F7-81D0-C02ADFCCC09E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8" name="Freeform 261">
            <a:extLst>
              <a:ext uri="{FF2B5EF4-FFF2-40B4-BE49-F238E27FC236}">
                <a16:creationId xmlns:a16="http://schemas.microsoft.com/office/drawing/2014/main" id="{A6B15975-9BF5-497B-8828-F7F96DDB9678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Freeform 262">
            <a:extLst>
              <a:ext uri="{FF2B5EF4-FFF2-40B4-BE49-F238E27FC236}">
                <a16:creationId xmlns:a16="http://schemas.microsoft.com/office/drawing/2014/main" id="{D6FE1D06-324E-4538-B42F-50E43DF47E8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Freeform 263">
            <a:extLst>
              <a:ext uri="{FF2B5EF4-FFF2-40B4-BE49-F238E27FC236}">
                <a16:creationId xmlns:a16="http://schemas.microsoft.com/office/drawing/2014/main" id="{0E85BB07-8A3B-42F3-BF00-734A1D005C45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solidFill>
            <a:srgbClr val="315397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Freeform 264">
            <a:extLst>
              <a:ext uri="{FF2B5EF4-FFF2-40B4-BE49-F238E27FC236}">
                <a16:creationId xmlns:a16="http://schemas.microsoft.com/office/drawing/2014/main" id="{72E897BA-5AC2-4D2A-8023-EE4F9FBC9327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2" name="Freeform 265">
            <a:extLst>
              <a:ext uri="{FF2B5EF4-FFF2-40B4-BE49-F238E27FC236}">
                <a16:creationId xmlns:a16="http://schemas.microsoft.com/office/drawing/2014/main" id="{8FB11F28-B0D8-47C1-938F-A2AE9BC0E266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3" name="Freeform 266">
            <a:extLst>
              <a:ext uri="{FF2B5EF4-FFF2-40B4-BE49-F238E27FC236}">
                <a16:creationId xmlns:a16="http://schemas.microsoft.com/office/drawing/2014/main" id="{A8EA0E96-2F9D-4E52-8268-591498E5BC7D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Freeform 267">
            <a:extLst>
              <a:ext uri="{FF2B5EF4-FFF2-40B4-BE49-F238E27FC236}">
                <a16:creationId xmlns:a16="http://schemas.microsoft.com/office/drawing/2014/main" id="{F25634BD-D69E-473C-B079-44087595D35B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Freeform 268">
            <a:extLst>
              <a:ext uri="{FF2B5EF4-FFF2-40B4-BE49-F238E27FC236}">
                <a16:creationId xmlns:a16="http://schemas.microsoft.com/office/drawing/2014/main" id="{A703C9E0-01E8-404E-9DA1-698768E29AC9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Freeform 269">
            <a:extLst>
              <a:ext uri="{FF2B5EF4-FFF2-40B4-BE49-F238E27FC236}">
                <a16:creationId xmlns:a16="http://schemas.microsoft.com/office/drawing/2014/main" id="{A61F8EFC-E525-41A8-8291-BFAB76324FAA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Freeform 270">
            <a:extLst>
              <a:ext uri="{FF2B5EF4-FFF2-40B4-BE49-F238E27FC236}">
                <a16:creationId xmlns:a16="http://schemas.microsoft.com/office/drawing/2014/main" id="{9E37A2F5-BFCC-451E-9C36-41F9544A97D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8" name="Freeform 271">
            <a:extLst>
              <a:ext uri="{FF2B5EF4-FFF2-40B4-BE49-F238E27FC236}">
                <a16:creationId xmlns:a16="http://schemas.microsoft.com/office/drawing/2014/main" id="{74AF8986-15FE-4DEA-AD57-6011920532E4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Freeform 272">
            <a:extLst>
              <a:ext uri="{FF2B5EF4-FFF2-40B4-BE49-F238E27FC236}">
                <a16:creationId xmlns:a16="http://schemas.microsoft.com/office/drawing/2014/main" id="{082990D4-F3F4-4E1F-A3DD-DF4D8F30C26D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Freeform 273">
            <a:extLst>
              <a:ext uri="{FF2B5EF4-FFF2-40B4-BE49-F238E27FC236}">
                <a16:creationId xmlns:a16="http://schemas.microsoft.com/office/drawing/2014/main" id="{A4F6EA75-4F6B-4787-B71F-E5878E3A0297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Freeform 274">
            <a:extLst>
              <a:ext uri="{FF2B5EF4-FFF2-40B4-BE49-F238E27FC236}">
                <a16:creationId xmlns:a16="http://schemas.microsoft.com/office/drawing/2014/main" id="{5EA7C0AA-55AE-4DBA-81B1-D0BA181F55DA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F2F2F2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2" name="Freeform 275">
            <a:extLst>
              <a:ext uri="{FF2B5EF4-FFF2-40B4-BE49-F238E27FC236}">
                <a16:creationId xmlns:a16="http://schemas.microsoft.com/office/drawing/2014/main" id="{9CF13C67-4633-4241-AA47-4298CC15437A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Freeform 276">
            <a:extLst>
              <a:ext uri="{FF2B5EF4-FFF2-40B4-BE49-F238E27FC236}">
                <a16:creationId xmlns:a16="http://schemas.microsoft.com/office/drawing/2014/main" id="{4A155FF8-F79B-47E2-9E26-92BA2E00F991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4" name="Freeform 277">
            <a:extLst>
              <a:ext uri="{FF2B5EF4-FFF2-40B4-BE49-F238E27FC236}">
                <a16:creationId xmlns:a16="http://schemas.microsoft.com/office/drawing/2014/main" id="{1F8935AB-3A30-41C8-96CC-C7D71B9DD30F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" name="Freeform 278">
            <a:extLst>
              <a:ext uri="{FF2B5EF4-FFF2-40B4-BE49-F238E27FC236}">
                <a16:creationId xmlns:a16="http://schemas.microsoft.com/office/drawing/2014/main" id="{F86E65A0-0A2C-4CC7-B2F3-947E0D4242C2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6" name="Freeform 279">
            <a:extLst>
              <a:ext uri="{FF2B5EF4-FFF2-40B4-BE49-F238E27FC236}">
                <a16:creationId xmlns:a16="http://schemas.microsoft.com/office/drawing/2014/main" id="{44EFCD4A-45DE-410A-A3C4-B972FAF93F0A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7" name="Freeform 280">
            <a:extLst>
              <a:ext uri="{FF2B5EF4-FFF2-40B4-BE49-F238E27FC236}">
                <a16:creationId xmlns:a16="http://schemas.microsoft.com/office/drawing/2014/main" id="{54478A0B-92C7-4C7C-985F-89EBB8B53B8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Freeform 281">
            <a:extLst>
              <a:ext uri="{FF2B5EF4-FFF2-40B4-BE49-F238E27FC236}">
                <a16:creationId xmlns:a16="http://schemas.microsoft.com/office/drawing/2014/main" id="{9F5AD7C4-6623-4CB5-A55F-4B6DDFA9337C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9" name="Freeform 282">
            <a:extLst>
              <a:ext uri="{FF2B5EF4-FFF2-40B4-BE49-F238E27FC236}">
                <a16:creationId xmlns:a16="http://schemas.microsoft.com/office/drawing/2014/main" id="{9A809131-3D8C-4483-8E72-095B1A36DDEA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0" name="Freeform 283">
            <a:extLst>
              <a:ext uri="{FF2B5EF4-FFF2-40B4-BE49-F238E27FC236}">
                <a16:creationId xmlns:a16="http://schemas.microsoft.com/office/drawing/2014/main" id="{05D02C98-11ED-443F-93A8-3C18DAF8E1F0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1" name="Freeform 284">
            <a:extLst>
              <a:ext uri="{FF2B5EF4-FFF2-40B4-BE49-F238E27FC236}">
                <a16:creationId xmlns:a16="http://schemas.microsoft.com/office/drawing/2014/main" id="{1CB6C04B-6EE9-4766-AAD1-94E024D85B73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Freeform 285">
            <a:extLst>
              <a:ext uri="{FF2B5EF4-FFF2-40B4-BE49-F238E27FC236}">
                <a16:creationId xmlns:a16="http://schemas.microsoft.com/office/drawing/2014/main" id="{08A93988-5B41-411B-A655-B945FFA7C986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3" name="Freeform 286">
            <a:extLst>
              <a:ext uri="{FF2B5EF4-FFF2-40B4-BE49-F238E27FC236}">
                <a16:creationId xmlns:a16="http://schemas.microsoft.com/office/drawing/2014/main" id="{8724B12F-6731-4838-ACEE-65D95324E650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4" name="Freeform 287">
            <a:extLst>
              <a:ext uri="{FF2B5EF4-FFF2-40B4-BE49-F238E27FC236}">
                <a16:creationId xmlns:a16="http://schemas.microsoft.com/office/drawing/2014/main" id="{F94AEE6A-2E40-4982-BABA-35028205E985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Freeform 288">
            <a:extLst>
              <a:ext uri="{FF2B5EF4-FFF2-40B4-BE49-F238E27FC236}">
                <a16:creationId xmlns:a16="http://schemas.microsoft.com/office/drawing/2014/main" id="{F5124FB5-1020-4708-90B7-B38F35C8A667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Freeform 289">
            <a:extLst>
              <a:ext uri="{FF2B5EF4-FFF2-40B4-BE49-F238E27FC236}">
                <a16:creationId xmlns:a16="http://schemas.microsoft.com/office/drawing/2014/main" id="{463EE6D5-0306-436E-9E9F-1BE32A367BFC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Freeform 290">
            <a:extLst>
              <a:ext uri="{FF2B5EF4-FFF2-40B4-BE49-F238E27FC236}">
                <a16:creationId xmlns:a16="http://schemas.microsoft.com/office/drawing/2014/main" id="{B2DAB78F-F125-437E-9EFA-DC3D3F09042B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8" name="Freeform 291">
            <a:extLst>
              <a:ext uri="{FF2B5EF4-FFF2-40B4-BE49-F238E27FC236}">
                <a16:creationId xmlns:a16="http://schemas.microsoft.com/office/drawing/2014/main" id="{A4DFD73F-B4C1-4923-A898-65A921BAE8A9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9" name="Freeform 292">
            <a:extLst>
              <a:ext uri="{FF2B5EF4-FFF2-40B4-BE49-F238E27FC236}">
                <a16:creationId xmlns:a16="http://schemas.microsoft.com/office/drawing/2014/main" id="{0BFB0321-78B8-4AFC-B7BC-51A36D2A18F9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0" name="Freeform 293">
            <a:extLst>
              <a:ext uri="{FF2B5EF4-FFF2-40B4-BE49-F238E27FC236}">
                <a16:creationId xmlns:a16="http://schemas.microsoft.com/office/drawing/2014/main" id="{0162E864-9FAE-47BE-9CB3-0153C4C77351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1" name="Rectangle 294">
            <a:extLst>
              <a:ext uri="{FF2B5EF4-FFF2-40B4-BE49-F238E27FC236}">
                <a16:creationId xmlns:a16="http://schemas.microsoft.com/office/drawing/2014/main" id="{C28D643E-EE62-4E3C-8116-CD34AA13B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743" y="4658674"/>
            <a:ext cx="3342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STC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2" name="Rectangle 295">
            <a:extLst>
              <a:ext uri="{FF2B5EF4-FFF2-40B4-BE49-F238E27FC236}">
                <a16:creationId xmlns:a16="http://schemas.microsoft.com/office/drawing/2014/main" id="{D32E63CA-123B-424D-8D10-1741A98CE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1844" y="5609045"/>
            <a:ext cx="326653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JHC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3" name="Rectangle 296">
            <a:extLst>
              <a:ext uri="{FF2B5EF4-FFF2-40B4-BE49-F238E27FC236}">
                <a16:creationId xmlns:a16="http://schemas.microsoft.com/office/drawing/2014/main" id="{BA08BA65-FA7B-4BE3-B75B-C40EBD178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1615" y="4929613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4" name="Rectangle 297">
            <a:extLst>
              <a:ext uri="{FF2B5EF4-FFF2-40B4-BE49-F238E27FC236}">
                <a16:creationId xmlns:a16="http://schemas.microsoft.com/office/drawing/2014/main" id="{879AE9DB-9E6F-465B-81C7-754B6797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7548" y="5586119"/>
            <a:ext cx="324960" cy="19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JMK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5" name="Rectangle 298">
            <a:extLst>
              <a:ext uri="{FF2B5EF4-FFF2-40B4-BE49-F238E27FC236}">
                <a16:creationId xmlns:a16="http://schemas.microsoft.com/office/drawing/2014/main" id="{943662ED-FDBA-4F9B-8CA5-9CA452771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5453" y="5146365"/>
            <a:ext cx="3304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VYS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" name="Rectangle 299">
            <a:extLst>
              <a:ext uri="{FF2B5EF4-FFF2-40B4-BE49-F238E27FC236}">
                <a16:creationId xmlns:a16="http://schemas.microsoft.com/office/drawing/2014/main" id="{1CAD1657-3C71-431E-8EEB-C76D9638C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5071" y="5367284"/>
            <a:ext cx="226000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7" name="Rectangle 300">
            <a:extLst>
              <a:ext uri="{FF2B5EF4-FFF2-40B4-BE49-F238E27FC236}">
                <a16:creationId xmlns:a16="http://schemas.microsoft.com/office/drawing/2014/main" id="{40D68B8A-61C7-45E5-88C6-8D5059947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8184" y="3674956"/>
            <a:ext cx="239292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8" name="Rectangle 301">
            <a:extLst>
              <a:ext uri="{FF2B5EF4-FFF2-40B4-BE49-F238E27FC236}">
                <a16:creationId xmlns:a16="http://schemas.microsoft.com/office/drawing/2014/main" id="{A7934045-FC72-49D0-848D-9FFC3A977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6262" y="4539877"/>
            <a:ext cx="35324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MSK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9" name="Rectangle 302">
            <a:extLst>
              <a:ext uri="{FF2B5EF4-FFF2-40B4-BE49-F238E27FC236}">
                <a16:creationId xmlns:a16="http://schemas.microsoft.com/office/drawing/2014/main" id="{62583F7F-B66A-4E21-8F46-70740F68C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3225" y="4917108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0" name="Rectangle 303">
            <a:extLst>
              <a:ext uri="{FF2B5EF4-FFF2-40B4-BE49-F238E27FC236}">
                <a16:creationId xmlns:a16="http://schemas.microsoft.com/office/drawing/2014/main" id="{9B850361-0A99-41C5-9F6A-992542928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2256" y="447318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1" name="Rectangle 304">
            <a:extLst>
              <a:ext uri="{FF2B5EF4-FFF2-40B4-BE49-F238E27FC236}">
                <a16:creationId xmlns:a16="http://schemas.microsoft.com/office/drawing/2014/main" id="{2729B6C3-6722-4756-80EF-C4E3381A0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0524" y="3847923"/>
            <a:ext cx="252588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HKK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2" name="Rectangle 305">
            <a:extLst>
              <a:ext uri="{FF2B5EF4-FFF2-40B4-BE49-F238E27FC236}">
                <a16:creationId xmlns:a16="http://schemas.microsoft.com/office/drawing/2014/main" id="{5529669F-886B-4D6A-ABB4-DC5297C09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1614" y="3373340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LBK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3" name="Rectangle 306">
            <a:extLst>
              <a:ext uri="{FF2B5EF4-FFF2-40B4-BE49-F238E27FC236}">
                <a16:creationId xmlns:a16="http://schemas.microsoft.com/office/drawing/2014/main" id="{178AB1FC-887A-4690-A016-B3D384B42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0660" y="407094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KVK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4" name="Rectangle 307">
            <a:extLst>
              <a:ext uri="{FF2B5EF4-FFF2-40B4-BE49-F238E27FC236}">
                <a16:creationId xmlns:a16="http://schemas.microsoft.com/office/drawing/2014/main" id="{8DAABAA8-62E8-4559-8C30-5D6C13A94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2852" y="4256433"/>
            <a:ext cx="341846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PHA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6" name="TextBox 7">
            <a:extLst>
              <a:ext uri="{FF2B5EF4-FFF2-40B4-BE49-F238E27FC236}">
                <a16:creationId xmlns:a16="http://schemas.microsoft.com/office/drawing/2014/main" id="{26B45494-8F6C-4C0C-ACA6-ADCA4E105859}"/>
              </a:ext>
            </a:extLst>
          </p:cNvPr>
          <p:cNvSpPr txBox="1"/>
          <p:nvPr/>
        </p:nvSpPr>
        <p:spPr>
          <a:xfrm>
            <a:off x="1319629" y="1136585"/>
            <a:ext cx="3958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1000 obyvatel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C7EB195F-BFA8-4945-B916-741F39DC621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62255" y="1223938"/>
          <a:ext cx="730372" cy="5192955"/>
        </p:xfrm>
        <a:graphic>
          <a:graphicData uri="http://schemas.openxmlformats.org/drawingml/2006/table">
            <a:tbl>
              <a:tblPr/>
              <a:tblGrid>
                <a:gridCol w="730372">
                  <a:extLst>
                    <a:ext uri="{9D8B030D-6E8A-4147-A177-3AD203B41FA5}">
                      <a16:colId xmlns:a16="http://schemas.microsoft.com/office/drawing/2014/main" val="1754736106"/>
                    </a:ext>
                  </a:extLst>
                </a:gridCol>
              </a:tblGrid>
              <a:tr h="29721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Počet </a:t>
                      </a:r>
                      <a:r>
                        <a:rPr lang="cs-CZ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vakcino-vaných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8743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523 919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36238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194 417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109056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222 297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19969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97 803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21748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167 628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34323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391 827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53104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3 476 569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88264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188 016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0276534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264 421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1722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188 942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47165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380 285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65956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197 100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396529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130 463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36740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149 340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82957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380 111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793540"/>
                  </a:ext>
                </a:extLst>
              </a:tr>
            </a:tbl>
          </a:graphicData>
        </a:graphic>
      </p:graphicFrame>
      <p:sp>
        <p:nvSpPr>
          <p:cNvPr id="99" name="TextBox 6">
            <a:extLst>
              <a:ext uri="{FF2B5EF4-FFF2-40B4-BE49-F238E27FC236}">
                <a16:creationId xmlns:a16="http://schemas.microsoft.com/office/drawing/2014/main" id="{73476168-D2D4-4361-B47E-C7DC4CD0CECD}"/>
              </a:ext>
            </a:extLst>
          </p:cNvPr>
          <p:cNvSpPr txBox="1"/>
          <p:nvPr/>
        </p:nvSpPr>
        <p:spPr>
          <a:xfrm>
            <a:off x="5892627" y="99623"/>
            <a:ext cx="2219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Stav k 23. 5. 2021</a:t>
            </a:r>
          </a:p>
        </p:txBody>
      </p:sp>
      <p:sp>
        <p:nvSpPr>
          <p:cNvPr id="108" name="TextovéPole 107"/>
          <p:cNvSpPr txBox="1"/>
          <p:nvPr/>
        </p:nvSpPr>
        <p:spPr>
          <a:xfrm>
            <a:off x="783996" y="692518"/>
            <a:ext cx="332156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Počty unikátních osob (nikoli dávek)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6" name="Rectangle 4">
            <a:extLst>
              <a:ext uri="{FF2B5EF4-FFF2-40B4-BE49-F238E27FC236}">
                <a16:creationId xmlns:a16="http://schemas.microsoft.com/office/drawing/2014/main" id="{B5311BF1-5ED9-41AC-B92C-E95A673A93F0}"/>
              </a:ext>
            </a:extLst>
          </p:cNvPr>
          <p:cNvSpPr/>
          <p:nvPr/>
        </p:nvSpPr>
        <p:spPr>
          <a:xfrm>
            <a:off x="9916369" y="1937440"/>
            <a:ext cx="203210" cy="203210"/>
          </a:xfrm>
          <a:prstGeom prst="rect">
            <a:avLst/>
          </a:prstGeom>
          <a:solidFill>
            <a:srgbClr val="31539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7" name="Rectangle 99">
            <a:extLst>
              <a:ext uri="{FF2B5EF4-FFF2-40B4-BE49-F238E27FC236}">
                <a16:creationId xmlns:a16="http://schemas.microsoft.com/office/drawing/2014/main" id="{799246A8-1EE1-4A4D-B48B-91BA6E17A535}"/>
              </a:ext>
            </a:extLst>
          </p:cNvPr>
          <p:cNvSpPr/>
          <p:nvPr/>
        </p:nvSpPr>
        <p:spPr>
          <a:xfrm>
            <a:off x="9916369" y="2285148"/>
            <a:ext cx="203210" cy="203210"/>
          </a:xfrm>
          <a:prstGeom prst="rect">
            <a:avLst/>
          </a:prstGeom>
          <a:solidFill>
            <a:srgbClr val="7191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8" name="Rectangle 100">
            <a:extLst>
              <a:ext uri="{FF2B5EF4-FFF2-40B4-BE49-F238E27FC236}">
                <a16:creationId xmlns:a16="http://schemas.microsoft.com/office/drawing/2014/main" id="{C67230FF-6DD9-4760-85BE-4FDD4D9517B1}"/>
              </a:ext>
            </a:extLst>
          </p:cNvPr>
          <p:cNvSpPr/>
          <p:nvPr/>
        </p:nvSpPr>
        <p:spPr>
          <a:xfrm>
            <a:off x="9916369" y="2632856"/>
            <a:ext cx="203210" cy="203210"/>
          </a:xfrm>
          <a:prstGeom prst="rect">
            <a:avLst/>
          </a:prstGeom>
          <a:solidFill>
            <a:srgbClr val="B0C2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9" name="Rectangle 101">
            <a:extLst>
              <a:ext uri="{FF2B5EF4-FFF2-40B4-BE49-F238E27FC236}">
                <a16:creationId xmlns:a16="http://schemas.microsoft.com/office/drawing/2014/main" id="{763E2ECD-5C44-46EF-819F-F5018A03A639}"/>
              </a:ext>
            </a:extLst>
          </p:cNvPr>
          <p:cNvSpPr/>
          <p:nvPr/>
        </p:nvSpPr>
        <p:spPr>
          <a:xfrm>
            <a:off x="9916369" y="2980564"/>
            <a:ext cx="203210" cy="20321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0" name="TextBox 103">
            <a:extLst>
              <a:ext uri="{FF2B5EF4-FFF2-40B4-BE49-F238E27FC236}">
                <a16:creationId xmlns:a16="http://schemas.microsoft.com/office/drawing/2014/main" id="{70E915B1-6478-48E4-BC21-9CFED2EFEE84}"/>
              </a:ext>
            </a:extLst>
          </p:cNvPr>
          <p:cNvSpPr txBox="1"/>
          <p:nvPr/>
        </p:nvSpPr>
        <p:spPr>
          <a:xfrm>
            <a:off x="10178905" y="2904051"/>
            <a:ext cx="989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&lt;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310,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00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1" name="TextBox 104">
            <a:extLst>
              <a:ext uri="{FF2B5EF4-FFF2-40B4-BE49-F238E27FC236}">
                <a16:creationId xmlns:a16="http://schemas.microsoft.com/office/drawing/2014/main" id="{5BAE935E-F72F-4C15-BC63-2D6B6878BE37}"/>
              </a:ext>
            </a:extLst>
          </p:cNvPr>
          <p:cNvSpPr txBox="1"/>
          <p:nvPr/>
        </p:nvSpPr>
        <p:spPr>
          <a:xfrm>
            <a:off x="10192137" y="2569570"/>
            <a:ext cx="1552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310,00–339,99</a:t>
            </a:r>
          </a:p>
        </p:txBody>
      </p:sp>
      <p:sp>
        <p:nvSpPr>
          <p:cNvPr id="122" name="TextBox 105">
            <a:extLst>
              <a:ext uri="{FF2B5EF4-FFF2-40B4-BE49-F238E27FC236}">
                <a16:creationId xmlns:a16="http://schemas.microsoft.com/office/drawing/2014/main" id="{A2AE923E-B0B2-4B49-96E8-D6CC366A2C88}"/>
              </a:ext>
            </a:extLst>
          </p:cNvPr>
          <p:cNvSpPr txBox="1"/>
          <p:nvPr/>
        </p:nvSpPr>
        <p:spPr>
          <a:xfrm>
            <a:off x="10178451" y="2219187"/>
            <a:ext cx="1552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340,00–359,99</a:t>
            </a:r>
          </a:p>
        </p:txBody>
      </p:sp>
      <p:sp>
        <p:nvSpPr>
          <p:cNvPr id="123" name="TextBox 106">
            <a:extLst>
              <a:ext uri="{FF2B5EF4-FFF2-40B4-BE49-F238E27FC236}">
                <a16:creationId xmlns:a16="http://schemas.microsoft.com/office/drawing/2014/main" id="{34BA619D-FA91-4782-9BC5-4373585B8F99}"/>
              </a:ext>
            </a:extLst>
          </p:cNvPr>
          <p:cNvSpPr txBox="1"/>
          <p:nvPr/>
        </p:nvSpPr>
        <p:spPr>
          <a:xfrm>
            <a:off x="10159693" y="1858889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≥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360,0</a:t>
            </a: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A0FABA55-A6D6-4F85-8AFF-63C0F85B3134}"/>
              </a:ext>
            </a:extLst>
          </p:cNvPr>
          <p:cNvSpPr/>
          <p:nvPr/>
        </p:nvSpPr>
        <p:spPr>
          <a:xfrm>
            <a:off x="4010285" y="6574393"/>
            <a:ext cx="42979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Informační systém infekční nemoci (ISIN) – modul očkování</a:t>
            </a:r>
          </a:p>
        </p:txBody>
      </p:sp>
    </p:spTree>
    <p:extLst>
      <p:ext uri="{BB962C8B-B14F-4D97-AF65-F5344CB8AC3E}">
        <p14:creationId xmlns:p14="http://schemas.microsoft.com/office/powerpoint/2010/main" val="2317354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7972E5-0CCD-46CA-80F9-F819739D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0"/>
            <a:ext cx="7434501" cy="576000"/>
          </a:xfrm>
        </p:spPr>
        <p:txBody>
          <a:bodyPr/>
          <a:lstStyle/>
          <a:p>
            <a:r>
              <a:rPr lang="cs-CZ" dirty="0"/>
              <a:t>Očkovaní v krajích (</a:t>
            </a:r>
            <a:r>
              <a:rPr lang="cs-CZ" u="sng" dirty="0"/>
              <a:t>podle místa bydliště</a:t>
            </a:r>
            <a:r>
              <a:rPr lang="cs-CZ" dirty="0"/>
              <a:t>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329223D-04DC-459A-A7C2-69EB1368F112}"/>
              </a:ext>
            </a:extLst>
          </p:cNvPr>
          <p:cNvGraphicFramePr/>
          <p:nvPr>
            <p:extLst/>
          </p:nvPr>
        </p:nvGraphicFramePr>
        <p:xfrm>
          <a:off x="172061" y="1443642"/>
          <a:ext cx="5060115" cy="5118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7D7DAEF-8678-4239-947C-9AB224285FDF}"/>
              </a:ext>
            </a:extLst>
          </p:cNvPr>
          <p:cNvSpPr txBox="1"/>
          <p:nvPr/>
        </p:nvSpPr>
        <p:spPr>
          <a:xfrm>
            <a:off x="6890411" y="1117535"/>
            <a:ext cx="45143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1000 obyvatel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2E392B-240E-4C0F-AD74-974F8D3293FC}"/>
              </a:ext>
            </a:extLst>
          </p:cNvPr>
          <p:cNvSpPr/>
          <p:nvPr/>
        </p:nvSpPr>
        <p:spPr>
          <a:xfrm>
            <a:off x="9916369" y="1937440"/>
            <a:ext cx="203210" cy="203210"/>
          </a:xfrm>
          <a:prstGeom prst="rect">
            <a:avLst/>
          </a:prstGeom>
          <a:solidFill>
            <a:srgbClr val="31539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473343B1-38DB-4454-BEC7-7D783C80D202}"/>
              </a:ext>
            </a:extLst>
          </p:cNvPr>
          <p:cNvSpPr/>
          <p:nvPr/>
        </p:nvSpPr>
        <p:spPr>
          <a:xfrm>
            <a:off x="9916369" y="2285148"/>
            <a:ext cx="203210" cy="203210"/>
          </a:xfrm>
          <a:prstGeom prst="rect">
            <a:avLst/>
          </a:prstGeom>
          <a:solidFill>
            <a:srgbClr val="7191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400BFFE-C06B-4B17-AE74-5D4CCABA1F19}"/>
              </a:ext>
            </a:extLst>
          </p:cNvPr>
          <p:cNvSpPr/>
          <p:nvPr/>
        </p:nvSpPr>
        <p:spPr>
          <a:xfrm>
            <a:off x="9916369" y="2632856"/>
            <a:ext cx="203210" cy="203210"/>
          </a:xfrm>
          <a:prstGeom prst="rect">
            <a:avLst/>
          </a:prstGeom>
          <a:solidFill>
            <a:srgbClr val="B0C2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0607D2D-10F6-4550-A76A-3631C17394BF}"/>
              </a:ext>
            </a:extLst>
          </p:cNvPr>
          <p:cNvSpPr/>
          <p:nvPr/>
        </p:nvSpPr>
        <p:spPr>
          <a:xfrm>
            <a:off x="9916369" y="2980564"/>
            <a:ext cx="203210" cy="20321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16C5501-0A0D-483E-9980-85832796A62C}"/>
              </a:ext>
            </a:extLst>
          </p:cNvPr>
          <p:cNvSpPr txBox="1"/>
          <p:nvPr/>
        </p:nvSpPr>
        <p:spPr>
          <a:xfrm>
            <a:off x="10178905" y="2904051"/>
            <a:ext cx="989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&lt;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305,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00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824DF73-D1DC-4B67-9B05-DA2B841A6A02}"/>
              </a:ext>
            </a:extLst>
          </p:cNvPr>
          <p:cNvSpPr txBox="1"/>
          <p:nvPr/>
        </p:nvSpPr>
        <p:spPr>
          <a:xfrm>
            <a:off x="10192137" y="2569570"/>
            <a:ext cx="1552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305,00–319,99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234E8BA-E79D-46F8-95EB-7AB2E601299E}"/>
              </a:ext>
            </a:extLst>
          </p:cNvPr>
          <p:cNvSpPr txBox="1"/>
          <p:nvPr/>
        </p:nvSpPr>
        <p:spPr>
          <a:xfrm>
            <a:off x="10178451" y="2219187"/>
            <a:ext cx="1552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320,00–334,99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77F0896-A4D3-4EE1-86C6-EACE5FA93733}"/>
              </a:ext>
            </a:extLst>
          </p:cNvPr>
          <p:cNvSpPr txBox="1"/>
          <p:nvPr/>
        </p:nvSpPr>
        <p:spPr>
          <a:xfrm>
            <a:off x="10159693" y="1858889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≥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335,0</a:t>
            </a:r>
          </a:p>
        </p:txBody>
      </p:sp>
      <p:sp>
        <p:nvSpPr>
          <p:cNvPr id="181" name="Freeform 224">
            <a:extLst>
              <a:ext uri="{FF2B5EF4-FFF2-40B4-BE49-F238E27FC236}">
                <a16:creationId xmlns:a16="http://schemas.microsoft.com/office/drawing/2014/main" id="{0B6A9104-1908-4D50-B347-AA4A8A6EBA01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Freeform 225">
            <a:extLst>
              <a:ext uri="{FF2B5EF4-FFF2-40B4-BE49-F238E27FC236}">
                <a16:creationId xmlns:a16="http://schemas.microsoft.com/office/drawing/2014/main" id="{77651468-2EC0-4490-8E58-577A93E48F00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Freeform 226">
            <a:extLst>
              <a:ext uri="{FF2B5EF4-FFF2-40B4-BE49-F238E27FC236}">
                <a16:creationId xmlns:a16="http://schemas.microsoft.com/office/drawing/2014/main" id="{89D248F1-C874-4693-9ECE-731FEE2F3933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Freeform 227">
            <a:extLst>
              <a:ext uri="{FF2B5EF4-FFF2-40B4-BE49-F238E27FC236}">
                <a16:creationId xmlns:a16="http://schemas.microsoft.com/office/drawing/2014/main" id="{F4059F66-8CD6-44A2-880D-54A4AF5B720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Freeform 228">
            <a:extLst>
              <a:ext uri="{FF2B5EF4-FFF2-40B4-BE49-F238E27FC236}">
                <a16:creationId xmlns:a16="http://schemas.microsoft.com/office/drawing/2014/main" id="{2FFAD3F4-E4A8-49E8-91E8-164670E05B62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Freeform 229">
            <a:extLst>
              <a:ext uri="{FF2B5EF4-FFF2-40B4-BE49-F238E27FC236}">
                <a16:creationId xmlns:a16="http://schemas.microsoft.com/office/drawing/2014/main" id="{F77812FB-07FC-4658-AAE3-6766400F404F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Freeform 230">
            <a:extLst>
              <a:ext uri="{FF2B5EF4-FFF2-40B4-BE49-F238E27FC236}">
                <a16:creationId xmlns:a16="http://schemas.microsoft.com/office/drawing/2014/main" id="{52034A59-76D4-4593-977D-1D3C86D03EFB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Freeform 231">
            <a:extLst>
              <a:ext uri="{FF2B5EF4-FFF2-40B4-BE49-F238E27FC236}">
                <a16:creationId xmlns:a16="http://schemas.microsoft.com/office/drawing/2014/main" id="{5F428FC3-BD8F-4155-97CC-6C212AD56DC2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Freeform 232">
            <a:extLst>
              <a:ext uri="{FF2B5EF4-FFF2-40B4-BE49-F238E27FC236}">
                <a16:creationId xmlns:a16="http://schemas.microsoft.com/office/drawing/2014/main" id="{D4AFB935-819F-4021-9924-80004082D57E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Freeform 233">
            <a:extLst>
              <a:ext uri="{FF2B5EF4-FFF2-40B4-BE49-F238E27FC236}">
                <a16:creationId xmlns:a16="http://schemas.microsoft.com/office/drawing/2014/main" id="{9B0D2B55-1D79-418A-8909-34CA805DA69B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Freeform 234">
            <a:extLst>
              <a:ext uri="{FF2B5EF4-FFF2-40B4-BE49-F238E27FC236}">
                <a16:creationId xmlns:a16="http://schemas.microsoft.com/office/drawing/2014/main" id="{FE3E5A4D-1D4D-4BE7-9CE5-352DBCB67048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Freeform 235">
            <a:extLst>
              <a:ext uri="{FF2B5EF4-FFF2-40B4-BE49-F238E27FC236}">
                <a16:creationId xmlns:a16="http://schemas.microsoft.com/office/drawing/2014/main" id="{F0F529E0-BFD8-4154-8424-09F78282855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Freeform 236">
            <a:extLst>
              <a:ext uri="{FF2B5EF4-FFF2-40B4-BE49-F238E27FC236}">
                <a16:creationId xmlns:a16="http://schemas.microsoft.com/office/drawing/2014/main" id="{63C9A6B6-36AF-4D4F-B558-44F17C080A27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Freeform 237">
            <a:extLst>
              <a:ext uri="{FF2B5EF4-FFF2-40B4-BE49-F238E27FC236}">
                <a16:creationId xmlns:a16="http://schemas.microsoft.com/office/drawing/2014/main" id="{A6E4D3FA-AEE9-418F-B92C-A9C8B8891741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Freeform 238">
            <a:extLst>
              <a:ext uri="{FF2B5EF4-FFF2-40B4-BE49-F238E27FC236}">
                <a16:creationId xmlns:a16="http://schemas.microsoft.com/office/drawing/2014/main" id="{9382DC58-EC6D-4D0B-B194-441D40F06CBB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Freeform 239">
            <a:extLst>
              <a:ext uri="{FF2B5EF4-FFF2-40B4-BE49-F238E27FC236}">
                <a16:creationId xmlns:a16="http://schemas.microsoft.com/office/drawing/2014/main" id="{4B18921B-7A82-42F4-848C-9E01EE238E41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Freeform 240">
            <a:extLst>
              <a:ext uri="{FF2B5EF4-FFF2-40B4-BE49-F238E27FC236}">
                <a16:creationId xmlns:a16="http://schemas.microsoft.com/office/drawing/2014/main" id="{6AE03ECD-B257-4DB3-8854-CB10B1856F26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Freeform 241">
            <a:extLst>
              <a:ext uri="{FF2B5EF4-FFF2-40B4-BE49-F238E27FC236}">
                <a16:creationId xmlns:a16="http://schemas.microsoft.com/office/drawing/2014/main" id="{F849C224-45A7-40C4-9452-50C219A8820E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Freeform 242">
            <a:extLst>
              <a:ext uri="{FF2B5EF4-FFF2-40B4-BE49-F238E27FC236}">
                <a16:creationId xmlns:a16="http://schemas.microsoft.com/office/drawing/2014/main" id="{F2D9EA48-20C4-4926-B1A0-FB290B6713B4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Freeform 243">
            <a:extLst>
              <a:ext uri="{FF2B5EF4-FFF2-40B4-BE49-F238E27FC236}">
                <a16:creationId xmlns:a16="http://schemas.microsoft.com/office/drawing/2014/main" id="{6C759338-5D7D-414F-B4D0-ABB9CAEA73CE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Freeform 244">
            <a:extLst>
              <a:ext uri="{FF2B5EF4-FFF2-40B4-BE49-F238E27FC236}">
                <a16:creationId xmlns:a16="http://schemas.microsoft.com/office/drawing/2014/main" id="{E9CF9EC8-B0FA-426A-A878-8DF7D8A389D6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Freeform 245">
            <a:extLst>
              <a:ext uri="{FF2B5EF4-FFF2-40B4-BE49-F238E27FC236}">
                <a16:creationId xmlns:a16="http://schemas.microsoft.com/office/drawing/2014/main" id="{7A416F64-A9C2-4D59-A4FB-D6B4E471835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Freeform 246">
            <a:extLst>
              <a:ext uri="{FF2B5EF4-FFF2-40B4-BE49-F238E27FC236}">
                <a16:creationId xmlns:a16="http://schemas.microsoft.com/office/drawing/2014/main" id="{2B87EEA1-2F57-4D64-BD19-1514A9AA6441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" name="Freeform 247">
            <a:extLst>
              <a:ext uri="{FF2B5EF4-FFF2-40B4-BE49-F238E27FC236}">
                <a16:creationId xmlns:a16="http://schemas.microsoft.com/office/drawing/2014/main" id="{0206BF93-4D86-4FC5-B5A1-F4D646721936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" name="Freeform 248">
            <a:extLst>
              <a:ext uri="{FF2B5EF4-FFF2-40B4-BE49-F238E27FC236}">
                <a16:creationId xmlns:a16="http://schemas.microsoft.com/office/drawing/2014/main" id="{7448FBF9-927B-4132-9C60-EF56D0333FA5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Freeform 249">
            <a:extLst>
              <a:ext uri="{FF2B5EF4-FFF2-40B4-BE49-F238E27FC236}">
                <a16:creationId xmlns:a16="http://schemas.microsoft.com/office/drawing/2014/main" id="{3FA0F636-FFAB-441D-9062-3180FBFF6EBA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Freeform 250">
            <a:extLst>
              <a:ext uri="{FF2B5EF4-FFF2-40B4-BE49-F238E27FC236}">
                <a16:creationId xmlns:a16="http://schemas.microsoft.com/office/drawing/2014/main" id="{2728568C-3436-4C9D-B9C1-825D9E567A5D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Freeform 251">
            <a:extLst>
              <a:ext uri="{FF2B5EF4-FFF2-40B4-BE49-F238E27FC236}">
                <a16:creationId xmlns:a16="http://schemas.microsoft.com/office/drawing/2014/main" id="{E6CF9038-2C80-41A6-94BC-50BBD1CAA881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" name="Freeform 252">
            <a:extLst>
              <a:ext uri="{FF2B5EF4-FFF2-40B4-BE49-F238E27FC236}">
                <a16:creationId xmlns:a16="http://schemas.microsoft.com/office/drawing/2014/main" id="{2DD733FA-38B9-4BA2-B9E6-82EBEE85F868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0" name="Freeform 253">
            <a:extLst>
              <a:ext uri="{FF2B5EF4-FFF2-40B4-BE49-F238E27FC236}">
                <a16:creationId xmlns:a16="http://schemas.microsoft.com/office/drawing/2014/main" id="{3C9B9565-D3E8-4174-A913-091D9A1C451B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" name="Freeform 254">
            <a:extLst>
              <a:ext uri="{FF2B5EF4-FFF2-40B4-BE49-F238E27FC236}">
                <a16:creationId xmlns:a16="http://schemas.microsoft.com/office/drawing/2014/main" id="{CE1082C9-C35F-408D-9C85-62A4117AF5BB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2" name="Freeform 255">
            <a:extLst>
              <a:ext uri="{FF2B5EF4-FFF2-40B4-BE49-F238E27FC236}">
                <a16:creationId xmlns:a16="http://schemas.microsoft.com/office/drawing/2014/main" id="{8CF1A89A-D5E4-44D1-A81E-39325787283C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3" name="Freeform 256">
            <a:extLst>
              <a:ext uri="{FF2B5EF4-FFF2-40B4-BE49-F238E27FC236}">
                <a16:creationId xmlns:a16="http://schemas.microsoft.com/office/drawing/2014/main" id="{8B0CA435-ACC7-4FD5-9C9C-FA1262A2C323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4" name="Freeform 257">
            <a:extLst>
              <a:ext uri="{FF2B5EF4-FFF2-40B4-BE49-F238E27FC236}">
                <a16:creationId xmlns:a16="http://schemas.microsoft.com/office/drawing/2014/main" id="{BC216BD6-3964-4876-A107-C006F84112DA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" name="Freeform 258">
            <a:extLst>
              <a:ext uri="{FF2B5EF4-FFF2-40B4-BE49-F238E27FC236}">
                <a16:creationId xmlns:a16="http://schemas.microsoft.com/office/drawing/2014/main" id="{0AEB6FB7-3F4A-451A-8820-3832459A130A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Freeform 259">
            <a:extLst>
              <a:ext uri="{FF2B5EF4-FFF2-40B4-BE49-F238E27FC236}">
                <a16:creationId xmlns:a16="http://schemas.microsoft.com/office/drawing/2014/main" id="{6FAEF2CB-4523-46E6-BF8A-1E7545E30549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7191D1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Freeform 260">
            <a:extLst>
              <a:ext uri="{FF2B5EF4-FFF2-40B4-BE49-F238E27FC236}">
                <a16:creationId xmlns:a16="http://schemas.microsoft.com/office/drawing/2014/main" id="{0239DF2D-150D-47F7-81D0-C02ADFCCC09E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8" name="Freeform 261">
            <a:extLst>
              <a:ext uri="{FF2B5EF4-FFF2-40B4-BE49-F238E27FC236}">
                <a16:creationId xmlns:a16="http://schemas.microsoft.com/office/drawing/2014/main" id="{A6B15975-9BF5-497B-8828-F7F96DDB9678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Freeform 262">
            <a:extLst>
              <a:ext uri="{FF2B5EF4-FFF2-40B4-BE49-F238E27FC236}">
                <a16:creationId xmlns:a16="http://schemas.microsoft.com/office/drawing/2014/main" id="{D6FE1D06-324E-4538-B42F-50E43DF47E8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Freeform 263">
            <a:extLst>
              <a:ext uri="{FF2B5EF4-FFF2-40B4-BE49-F238E27FC236}">
                <a16:creationId xmlns:a16="http://schemas.microsoft.com/office/drawing/2014/main" id="{0E85BB07-8A3B-42F3-BF00-734A1D005C45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solidFill>
            <a:srgbClr val="F2F2F2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Freeform 264">
            <a:extLst>
              <a:ext uri="{FF2B5EF4-FFF2-40B4-BE49-F238E27FC236}">
                <a16:creationId xmlns:a16="http://schemas.microsoft.com/office/drawing/2014/main" id="{72E897BA-5AC2-4D2A-8023-EE4F9FBC9327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31539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2" name="Freeform 265">
            <a:extLst>
              <a:ext uri="{FF2B5EF4-FFF2-40B4-BE49-F238E27FC236}">
                <a16:creationId xmlns:a16="http://schemas.microsoft.com/office/drawing/2014/main" id="{8FB11F28-B0D8-47C1-938F-A2AE9BC0E266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3" name="Freeform 266">
            <a:extLst>
              <a:ext uri="{FF2B5EF4-FFF2-40B4-BE49-F238E27FC236}">
                <a16:creationId xmlns:a16="http://schemas.microsoft.com/office/drawing/2014/main" id="{A8EA0E96-2F9D-4E52-8268-591498E5BC7D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Freeform 267">
            <a:extLst>
              <a:ext uri="{FF2B5EF4-FFF2-40B4-BE49-F238E27FC236}">
                <a16:creationId xmlns:a16="http://schemas.microsoft.com/office/drawing/2014/main" id="{F25634BD-D69E-473C-B079-44087595D35B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Freeform 268">
            <a:extLst>
              <a:ext uri="{FF2B5EF4-FFF2-40B4-BE49-F238E27FC236}">
                <a16:creationId xmlns:a16="http://schemas.microsoft.com/office/drawing/2014/main" id="{A703C9E0-01E8-404E-9DA1-698768E29AC9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Freeform 269">
            <a:extLst>
              <a:ext uri="{FF2B5EF4-FFF2-40B4-BE49-F238E27FC236}">
                <a16:creationId xmlns:a16="http://schemas.microsoft.com/office/drawing/2014/main" id="{A61F8EFC-E525-41A8-8291-BFAB76324FAA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Freeform 270">
            <a:extLst>
              <a:ext uri="{FF2B5EF4-FFF2-40B4-BE49-F238E27FC236}">
                <a16:creationId xmlns:a16="http://schemas.microsoft.com/office/drawing/2014/main" id="{9E37A2F5-BFCC-451E-9C36-41F9544A97D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7191D1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8" name="Freeform 271">
            <a:extLst>
              <a:ext uri="{FF2B5EF4-FFF2-40B4-BE49-F238E27FC236}">
                <a16:creationId xmlns:a16="http://schemas.microsoft.com/office/drawing/2014/main" id="{74AF8986-15FE-4DEA-AD57-6011920532E4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Freeform 272">
            <a:extLst>
              <a:ext uri="{FF2B5EF4-FFF2-40B4-BE49-F238E27FC236}">
                <a16:creationId xmlns:a16="http://schemas.microsoft.com/office/drawing/2014/main" id="{082990D4-F3F4-4E1F-A3DD-DF4D8F30C26D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Freeform 273">
            <a:extLst>
              <a:ext uri="{FF2B5EF4-FFF2-40B4-BE49-F238E27FC236}">
                <a16:creationId xmlns:a16="http://schemas.microsoft.com/office/drawing/2014/main" id="{A4F6EA75-4F6B-4787-B71F-E5878E3A0297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Freeform 274">
            <a:extLst>
              <a:ext uri="{FF2B5EF4-FFF2-40B4-BE49-F238E27FC236}">
                <a16:creationId xmlns:a16="http://schemas.microsoft.com/office/drawing/2014/main" id="{5EA7C0AA-55AE-4DBA-81B1-D0BA181F55DA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F2F2F2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2" name="Freeform 275">
            <a:extLst>
              <a:ext uri="{FF2B5EF4-FFF2-40B4-BE49-F238E27FC236}">
                <a16:creationId xmlns:a16="http://schemas.microsoft.com/office/drawing/2014/main" id="{9CF13C67-4633-4241-AA47-4298CC15437A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31539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Freeform 276">
            <a:extLst>
              <a:ext uri="{FF2B5EF4-FFF2-40B4-BE49-F238E27FC236}">
                <a16:creationId xmlns:a16="http://schemas.microsoft.com/office/drawing/2014/main" id="{4A155FF8-F79B-47E2-9E26-92BA2E00F991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4" name="Freeform 277">
            <a:extLst>
              <a:ext uri="{FF2B5EF4-FFF2-40B4-BE49-F238E27FC236}">
                <a16:creationId xmlns:a16="http://schemas.microsoft.com/office/drawing/2014/main" id="{1F8935AB-3A30-41C8-96CC-C7D71B9DD30F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" name="Freeform 278">
            <a:extLst>
              <a:ext uri="{FF2B5EF4-FFF2-40B4-BE49-F238E27FC236}">
                <a16:creationId xmlns:a16="http://schemas.microsoft.com/office/drawing/2014/main" id="{F86E65A0-0A2C-4CC7-B2F3-947E0D4242C2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6" name="Freeform 279">
            <a:extLst>
              <a:ext uri="{FF2B5EF4-FFF2-40B4-BE49-F238E27FC236}">
                <a16:creationId xmlns:a16="http://schemas.microsoft.com/office/drawing/2014/main" id="{44EFCD4A-45DE-410A-A3C4-B972FAF93F0A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7" name="Freeform 280">
            <a:extLst>
              <a:ext uri="{FF2B5EF4-FFF2-40B4-BE49-F238E27FC236}">
                <a16:creationId xmlns:a16="http://schemas.microsoft.com/office/drawing/2014/main" id="{54478A0B-92C7-4C7C-985F-89EBB8B53B8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Freeform 281">
            <a:extLst>
              <a:ext uri="{FF2B5EF4-FFF2-40B4-BE49-F238E27FC236}">
                <a16:creationId xmlns:a16="http://schemas.microsoft.com/office/drawing/2014/main" id="{9F5AD7C4-6623-4CB5-A55F-4B6DDFA9337C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31539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9" name="Freeform 282">
            <a:extLst>
              <a:ext uri="{FF2B5EF4-FFF2-40B4-BE49-F238E27FC236}">
                <a16:creationId xmlns:a16="http://schemas.microsoft.com/office/drawing/2014/main" id="{9A809131-3D8C-4483-8E72-095B1A36DDEA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0" name="Freeform 283">
            <a:extLst>
              <a:ext uri="{FF2B5EF4-FFF2-40B4-BE49-F238E27FC236}">
                <a16:creationId xmlns:a16="http://schemas.microsoft.com/office/drawing/2014/main" id="{05D02C98-11ED-443F-93A8-3C18DAF8E1F0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1" name="Freeform 284">
            <a:extLst>
              <a:ext uri="{FF2B5EF4-FFF2-40B4-BE49-F238E27FC236}">
                <a16:creationId xmlns:a16="http://schemas.microsoft.com/office/drawing/2014/main" id="{1CB6C04B-6EE9-4766-AAD1-94E024D85B73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Freeform 285">
            <a:extLst>
              <a:ext uri="{FF2B5EF4-FFF2-40B4-BE49-F238E27FC236}">
                <a16:creationId xmlns:a16="http://schemas.microsoft.com/office/drawing/2014/main" id="{08A93988-5B41-411B-A655-B945FFA7C986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3" name="Freeform 286">
            <a:extLst>
              <a:ext uri="{FF2B5EF4-FFF2-40B4-BE49-F238E27FC236}">
                <a16:creationId xmlns:a16="http://schemas.microsoft.com/office/drawing/2014/main" id="{8724B12F-6731-4838-ACEE-65D95324E650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4" name="Freeform 287">
            <a:extLst>
              <a:ext uri="{FF2B5EF4-FFF2-40B4-BE49-F238E27FC236}">
                <a16:creationId xmlns:a16="http://schemas.microsoft.com/office/drawing/2014/main" id="{F94AEE6A-2E40-4982-BABA-35028205E985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Freeform 288">
            <a:extLst>
              <a:ext uri="{FF2B5EF4-FFF2-40B4-BE49-F238E27FC236}">
                <a16:creationId xmlns:a16="http://schemas.microsoft.com/office/drawing/2014/main" id="{F5124FB5-1020-4708-90B7-B38F35C8A667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Freeform 289">
            <a:extLst>
              <a:ext uri="{FF2B5EF4-FFF2-40B4-BE49-F238E27FC236}">
                <a16:creationId xmlns:a16="http://schemas.microsoft.com/office/drawing/2014/main" id="{463EE6D5-0306-436E-9E9F-1BE32A367BFC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Freeform 290">
            <a:extLst>
              <a:ext uri="{FF2B5EF4-FFF2-40B4-BE49-F238E27FC236}">
                <a16:creationId xmlns:a16="http://schemas.microsoft.com/office/drawing/2014/main" id="{B2DAB78F-F125-437E-9EFA-DC3D3F09042B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7191D1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8" name="Freeform 291">
            <a:extLst>
              <a:ext uri="{FF2B5EF4-FFF2-40B4-BE49-F238E27FC236}">
                <a16:creationId xmlns:a16="http://schemas.microsoft.com/office/drawing/2014/main" id="{A4DFD73F-B4C1-4923-A898-65A921BAE8A9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9" name="Freeform 292">
            <a:extLst>
              <a:ext uri="{FF2B5EF4-FFF2-40B4-BE49-F238E27FC236}">
                <a16:creationId xmlns:a16="http://schemas.microsoft.com/office/drawing/2014/main" id="{0BFB0321-78B8-4AFC-B7BC-51A36D2A18F9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0" name="Freeform 293">
            <a:extLst>
              <a:ext uri="{FF2B5EF4-FFF2-40B4-BE49-F238E27FC236}">
                <a16:creationId xmlns:a16="http://schemas.microsoft.com/office/drawing/2014/main" id="{0162E864-9FAE-47BE-9CB3-0153C4C77351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1" name="Rectangle 294">
            <a:extLst>
              <a:ext uri="{FF2B5EF4-FFF2-40B4-BE49-F238E27FC236}">
                <a16:creationId xmlns:a16="http://schemas.microsoft.com/office/drawing/2014/main" id="{C28D643E-EE62-4E3C-8116-CD34AA13B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743" y="4658674"/>
            <a:ext cx="3342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STC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2" name="Rectangle 295">
            <a:extLst>
              <a:ext uri="{FF2B5EF4-FFF2-40B4-BE49-F238E27FC236}">
                <a16:creationId xmlns:a16="http://schemas.microsoft.com/office/drawing/2014/main" id="{D32E63CA-123B-424D-8D10-1741A98CE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1844" y="5609045"/>
            <a:ext cx="326653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JHC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3" name="Rectangle 296">
            <a:extLst>
              <a:ext uri="{FF2B5EF4-FFF2-40B4-BE49-F238E27FC236}">
                <a16:creationId xmlns:a16="http://schemas.microsoft.com/office/drawing/2014/main" id="{BA08BA65-FA7B-4BE3-B75B-C40EBD178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1615" y="4929613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4" name="Rectangle 297">
            <a:extLst>
              <a:ext uri="{FF2B5EF4-FFF2-40B4-BE49-F238E27FC236}">
                <a16:creationId xmlns:a16="http://schemas.microsoft.com/office/drawing/2014/main" id="{879AE9DB-9E6F-465B-81C7-754B6797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7548" y="5586119"/>
            <a:ext cx="324960" cy="19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JMK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5" name="Rectangle 298">
            <a:extLst>
              <a:ext uri="{FF2B5EF4-FFF2-40B4-BE49-F238E27FC236}">
                <a16:creationId xmlns:a16="http://schemas.microsoft.com/office/drawing/2014/main" id="{943662ED-FDBA-4F9B-8CA5-9CA452771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5453" y="5146365"/>
            <a:ext cx="3304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VYS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" name="Rectangle 299">
            <a:extLst>
              <a:ext uri="{FF2B5EF4-FFF2-40B4-BE49-F238E27FC236}">
                <a16:creationId xmlns:a16="http://schemas.microsoft.com/office/drawing/2014/main" id="{1CAD1657-3C71-431E-8EEB-C76D9638C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5071" y="5367284"/>
            <a:ext cx="226000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7" name="Rectangle 300">
            <a:extLst>
              <a:ext uri="{FF2B5EF4-FFF2-40B4-BE49-F238E27FC236}">
                <a16:creationId xmlns:a16="http://schemas.microsoft.com/office/drawing/2014/main" id="{40D68B8A-61C7-45E5-88C6-8D5059947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8184" y="3674956"/>
            <a:ext cx="239292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8" name="Rectangle 301">
            <a:extLst>
              <a:ext uri="{FF2B5EF4-FFF2-40B4-BE49-F238E27FC236}">
                <a16:creationId xmlns:a16="http://schemas.microsoft.com/office/drawing/2014/main" id="{A7934045-FC72-49D0-848D-9FFC3A977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6262" y="4539877"/>
            <a:ext cx="35324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MSK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9" name="Rectangle 302">
            <a:extLst>
              <a:ext uri="{FF2B5EF4-FFF2-40B4-BE49-F238E27FC236}">
                <a16:creationId xmlns:a16="http://schemas.microsoft.com/office/drawing/2014/main" id="{62583F7F-B66A-4E21-8F46-70740F68C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3225" y="4917108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0" name="Rectangle 303">
            <a:extLst>
              <a:ext uri="{FF2B5EF4-FFF2-40B4-BE49-F238E27FC236}">
                <a16:creationId xmlns:a16="http://schemas.microsoft.com/office/drawing/2014/main" id="{9B850361-0A99-41C5-9F6A-992542928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2256" y="447318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1" name="Rectangle 304">
            <a:extLst>
              <a:ext uri="{FF2B5EF4-FFF2-40B4-BE49-F238E27FC236}">
                <a16:creationId xmlns:a16="http://schemas.microsoft.com/office/drawing/2014/main" id="{2729B6C3-6722-4756-80EF-C4E3381A0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0524" y="3847923"/>
            <a:ext cx="252588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HKK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2" name="Rectangle 305">
            <a:extLst>
              <a:ext uri="{FF2B5EF4-FFF2-40B4-BE49-F238E27FC236}">
                <a16:creationId xmlns:a16="http://schemas.microsoft.com/office/drawing/2014/main" id="{5529669F-886B-4D6A-ABB4-DC5297C09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1614" y="3373340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LBK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3" name="Rectangle 306">
            <a:extLst>
              <a:ext uri="{FF2B5EF4-FFF2-40B4-BE49-F238E27FC236}">
                <a16:creationId xmlns:a16="http://schemas.microsoft.com/office/drawing/2014/main" id="{178AB1FC-887A-4690-A016-B3D384B42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0660" y="407094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KVK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4" name="Rectangle 307">
            <a:extLst>
              <a:ext uri="{FF2B5EF4-FFF2-40B4-BE49-F238E27FC236}">
                <a16:creationId xmlns:a16="http://schemas.microsoft.com/office/drawing/2014/main" id="{8DAABAA8-62E8-4559-8C30-5D6C13A94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2852" y="4256433"/>
            <a:ext cx="341846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PHA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6" name="TextBox 7">
            <a:extLst>
              <a:ext uri="{FF2B5EF4-FFF2-40B4-BE49-F238E27FC236}">
                <a16:creationId xmlns:a16="http://schemas.microsoft.com/office/drawing/2014/main" id="{26B45494-8F6C-4C0C-ACA6-ADCA4E105859}"/>
              </a:ext>
            </a:extLst>
          </p:cNvPr>
          <p:cNvSpPr txBox="1"/>
          <p:nvPr/>
        </p:nvSpPr>
        <p:spPr>
          <a:xfrm>
            <a:off x="1319629" y="1136585"/>
            <a:ext cx="3958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1000 obyvatel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C7EB195F-BFA8-4945-B916-741F39DC621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62255" y="1223938"/>
          <a:ext cx="730372" cy="5192955"/>
        </p:xfrm>
        <a:graphic>
          <a:graphicData uri="http://schemas.openxmlformats.org/drawingml/2006/table">
            <a:tbl>
              <a:tblPr/>
              <a:tblGrid>
                <a:gridCol w="730372">
                  <a:extLst>
                    <a:ext uri="{9D8B030D-6E8A-4147-A177-3AD203B41FA5}">
                      <a16:colId xmlns:a16="http://schemas.microsoft.com/office/drawing/2014/main" val="1754736106"/>
                    </a:ext>
                  </a:extLst>
                </a:gridCol>
              </a:tblGrid>
              <a:tr h="29721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Počet </a:t>
                      </a:r>
                      <a:r>
                        <a:rPr lang="cs-CZ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vakcino-vaných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8743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175 703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36238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218 964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109056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186 957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19969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270 022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21748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96 487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34323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3 476 569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53104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384 587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88264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186 607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0276534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189 049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1722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443 973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47165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374 993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65956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195 808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396529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160 460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36740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405 833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82957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131 612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793540"/>
                  </a:ext>
                </a:extLst>
              </a:tr>
            </a:tbl>
          </a:graphicData>
        </a:graphic>
      </p:graphicFrame>
      <p:sp>
        <p:nvSpPr>
          <p:cNvPr id="99" name="TextBox 6">
            <a:extLst>
              <a:ext uri="{FF2B5EF4-FFF2-40B4-BE49-F238E27FC236}">
                <a16:creationId xmlns:a16="http://schemas.microsoft.com/office/drawing/2014/main" id="{73476168-D2D4-4361-B47E-C7DC4CD0CECD}"/>
              </a:ext>
            </a:extLst>
          </p:cNvPr>
          <p:cNvSpPr txBox="1"/>
          <p:nvPr/>
        </p:nvSpPr>
        <p:spPr>
          <a:xfrm>
            <a:off x="5810250" y="99623"/>
            <a:ext cx="238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Stav k 23. 5. 2021</a:t>
            </a:r>
          </a:p>
        </p:txBody>
      </p:sp>
      <p:sp>
        <p:nvSpPr>
          <p:cNvPr id="108" name="TextovéPole 107"/>
          <p:cNvSpPr txBox="1"/>
          <p:nvPr/>
        </p:nvSpPr>
        <p:spPr>
          <a:xfrm>
            <a:off x="783996" y="697148"/>
            <a:ext cx="332156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Počty unikátních osob (nikoli dávek)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E91BDFE-6512-417D-AECA-5707BFBB91D5}"/>
              </a:ext>
            </a:extLst>
          </p:cNvPr>
          <p:cNvSpPr/>
          <p:nvPr/>
        </p:nvSpPr>
        <p:spPr>
          <a:xfrm>
            <a:off x="1214957" y="6481378"/>
            <a:ext cx="45512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Bydliště není uvedeno u 55 514 osob z počáteční fáze vakcinace</a:t>
            </a:r>
          </a:p>
        </p:txBody>
      </p:sp>
      <p:sp>
        <p:nvSpPr>
          <p:cNvPr id="103" name="Obdélník 102">
            <a:extLst>
              <a:ext uri="{FF2B5EF4-FFF2-40B4-BE49-F238E27FC236}">
                <a16:creationId xmlns:a16="http://schemas.microsoft.com/office/drawing/2014/main" id="{F994E4CD-FA4E-4A9F-877A-7C82D4A14E12}"/>
              </a:ext>
            </a:extLst>
          </p:cNvPr>
          <p:cNvSpPr/>
          <p:nvPr/>
        </p:nvSpPr>
        <p:spPr>
          <a:xfrm>
            <a:off x="6841454" y="6583680"/>
            <a:ext cx="42979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Informační systém infekční nemoci (ISIN) – modul očkování</a:t>
            </a:r>
          </a:p>
        </p:txBody>
      </p:sp>
    </p:spTree>
    <p:extLst>
      <p:ext uri="{BB962C8B-B14F-4D97-AF65-F5344CB8AC3E}">
        <p14:creationId xmlns:p14="http://schemas.microsoft.com/office/powerpoint/2010/main" val="2740245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2AD3AE-FCB7-4B07-A813-EEE4970B4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Celkový počet dodaných a podaných dávek k 23. 5.</a:t>
            </a:r>
            <a:endParaRPr lang="cs-CZ" sz="36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9ECC2DF-D502-4E77-86CE-42F811434DE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00" y="6327577"/>
            <a:ext cx="1016481" cy="530422"/>
          </a:xfrm>
          <a:prstGeom prst="rect">
            <a:avLst/>
          </a:prstGeom>
        </p:spPr>
      </p:pic>
      <p:graphicFrame>
        <p:nvGraphicFramePr>
          <p:cNvPr id="6" name="Zástupný symbol pro obsah 5">
            <a:extLst>
              <a:ext uri="{FF2B5EF4-FFF2-40B4-BE49-F238E27FC236}">
                <a16:creationId xmlns:a16="http://schemas.microsoft.com/office/drawing/2014/main" id="{699B3973-60C6-4359-9E74-57ACB9632E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610461"/>
              </p:ext>
            </p:extLst>
          </p:nvPr>
        </p:nvGraphicFramePr>
        <p:xfrm>
          <a:off x="838201" y="1272988"/>
          <a:ext cx="10515599" cy="5054589"/>
        </p:xfrm>
        <a:graphic>
          <a:graphicData uri="http://schemas.openxmlformats.org/drawingml/2006/table">
            <a:tbl>
              <a:tblPr/>
              <a:tblGrid>
                <a:gridCol w="1108851">
                  <a:extLst>
                    <a:ext uri="{9D8B030D-6E8A-4147-A177-3AD203B41FA5}">
                      <a16:colId xmlns:a16="http://schemas.microsoft.com/office/drawing/2014/main" val="684981309"/>
                    </a:ext>
                  </a:extLst>
                </a:gridCol>
                <a:gridCol w="831638">
                  <a:extLst>
                    <a:ext uri="{9D8B030D-6E8A-4147-A177-3AD203B41FA5}">
                      <a16:colId xmlns:a16="http://schemas.microsoft.com/office/drawing/2014/main" val="3968903385"/>
                    </a:ext>
                  </a:extLst>
                </a:gridCol>
                <a:gridCol w="698165">
                  <a:extLst>
                    <a:ext uri="{9D8B030D-6E8A-4147-A177-3AD203B41FA5}">
                      <a16:colId xmlns:a16="http://schemas.microsoft.com/office/drawing/2014/main" val="3853236703"/>
                    </a:ext>
                  </a:extLst>
                </a:gridCol>
                <a:gridCol w="698165">
                  <a:extLst>
                    <a:ext uri="{9D8B030D-6E8A-4147-A177-3AD203B41FA5}">
                      <a16:colId xmlns:a16="http://schemas.microsoft.com/office/drawing/2014/main" val="2927008344"/>
                    </a:ext>
                  </a:extLst>
                </a:gridCol>
                <a:gridCol w="698165">
                  <a:extLst>
                    <a:ext uri="{9D8B030D-6E8A-4147-A177-3AD203B41FA5}">
                      <a16:colId xmlns:a16="http://schemas.microsoft.com/office/drawing/2014/main" val="3808862236"/>
                    </a:ext>
                  </a:extLst>
                </a:gridCol>
                <a:gridCol w="698165">
                  <a:extLst>
                    <a:ext uri="{9D8B030D-6E8A-4147-A177-3AD203B41FA5}">
                      <a16:colId xmlns:a16="http://schemas.microsoft.com/office/drawing/2014/main" val="3449354247"/>
                    </a:ext>
                  </a:extLst>
                </a:gridCol>
                <a:gridCol w="698165">
                  <a:extLst>
                    <a:ext uri="{9D8B030D-6E8A-4147-A177-3AD203B41FA5}">
                      <a16:colId xmlns:a16="http://schemas.microsoft.com/office/drawing/2014/main" val="295384284"/>
                    </a:ext>
                  </a:extLst>
                </a:gridCol>
                <a:gridCol w="698165">
                  <a:extLst>
                    <a:ext uri="{9D8B030D-6E8A-4147-A177-3AD203B41FA5}">
                      <a16:colId xmlns:a16="http://schemas.microsoft.com/office/drawing/2014/main" val="4177590683"/>
                    </a:ext>
                  </a:extLst>
                </a:gridCol>
                <a:gridCol w="698165">
                  <a:extLst>
                    <a:ext uri="{9D8B030D-6E8A-4147-A177-3AD203B41FA5}">
                      <a16:colId xmlns:a16="http://schemas.microsoft.com/office/drawing/2014/main" val="2896111792"/>
                    </a:ext>
                  </a:extLst>
                </a:gridCol>
                <a:gridCol w="698165">
                  <a:extLst>
                    <a:ext uri="{9D8B030D-6E8A-4147-A177-3AD203B41FA5}">
                      <a16:colId xmlns:a16="http://schemas.microsoft.com/office/drawing/2014/main" val="3102502223"/>
                    </a:ext>
                  </a:extLst>
                </a:gridCol>
                <a:gridCol w="698165">
                  <a:extLst>
                    <a:ext uri="{9D8B030D-6E8A-4147-A177-3AD203B41FA5}">
                      <a16:colId xmlns:a16="http://schemas.microsoft.com/office/drawing/2014/main" val="3646430409"/>
                    </a:ext>
                  </a:extLst>
                </a:gridCol>
                <a:gridCol w="698165">
                  <a:extLst>
                    <a:ext uri="{9D8B030D-6E8A-4147-A177-3AD203B41FA5}">
                      <a16:colId xmlns:a16="http://schemas.microsoft.com/office/drawing/2014/main" val="2756324760"/>
                    </a:ext>
                  </a:extLst>
                </a:gridCol>
                <a:gridCol w="1077990">
                  <a:extLst>
                    <a:ext uri="{9D8B030D-6E8A-4147-A177-3AD203B41FA5}">
                      <a16:colId xmlns:a16="http://schemas.microsoft.com/office/drawing/2014/main" val="1203827979"/>
                    </a:ext>
                  </a:extLst>
                </a:gridCol>
                <a:gridCol w="515470">
                  <a:extLst>
                    <a:ext uri="{9D8B030D-6E8A-4147-A177-3AD203B41FA5}">
                      <a16:colId xmlns:a16="http://schemas.microsoft.com/office/drawing/2014/main" val="1620381190"/>
                    </a:ext>
                  </a:extLst>
                </a:gridCol>
              </a:tblGrid>
              <a:tr h="493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Comirnaty (BioNTech Manufacturing GmbH)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sv-SE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COVID-19 Vaccine Moderna (Moderna Biotech Spain, S.L.)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VAXZEVRIA (AstraZeneca)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COVID-19 Vaccine Janssen (Johnson &amp; Johson)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6465"/>
                  </a:ext>
                </a:extLst>
              </a:tr>
              <a:tr h="91723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pl-PL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5 na lahvičku do 17.1. a 6 od 18.1.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6 na lahvičku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Vykázaný počet podaných dávek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10 na lahvičku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11 na lahvičku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Vykázaný počet podaných dávek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10 na lahvičku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11 na lahvičku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Vykázaný počet podaných dávek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5 na lahvičku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Vykázaný počet podaných dávek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Vykázaný počet podaných dávek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34659"/>
                  </a:ext>
                </a:extLst>
              </a:tr>
              <a:tr h="22931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CZ010 Hlavní město Praha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671 385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682 110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632 335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74 500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81 950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58 326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75 400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82 940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50 852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5 300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3 490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826 585 – 852 300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745 003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0810201"/>
                  </a:ext>
                </a:extLst>
              </a:tr>
              <a:tr h="22931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CZ020 Středočeský kraj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444 405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446 940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384 929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64 700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71 170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45 040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79 100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87 010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65 670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3 892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593 005 – 609 920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499 531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4753016"/>
                  </a:ext>
                </a:extLst>
              </a:tr>
              <a:tr h="22931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CZ031 Jihočeský kraj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240 240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242 190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238 170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31 300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34 430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26 015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31 000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34 100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26 352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1 135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304 640 – 312 820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291 672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9285200"/>
                  </a:ext>
                </a:extLst>
              </a:tr>
              <a:tr h="22931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CZ032 Plzeňský kraj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213 525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215 280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208 674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27 700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30 470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17 788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30 600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33 660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25 166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2 250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1 575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274 075 – 281 660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253 203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3226944"/>
                  </a:ext>
                </a:extLst>
              </a:tr>
              <a:tr h="22931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CZ041 Karlovarský kraj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109 395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109 980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92 206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14 800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16 280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10 834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40 500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44 550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24 495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293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164 995 – 171 110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127 828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6264064"/>
                  </a:ext>
                </a:extLst>
              </a:tr>
              <a:tr h="22931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CZ042 Ústecký kraj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287 820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288 990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276 269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41 300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45 430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28 430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39 100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43 010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32 726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2 450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2 018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370 670 – 379 880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339 443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8819674"/>
                  </a:ext>
                </a:extLst>
              </a:tr>
              <a:tr h="22931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CZ051 Liberecký kraj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159 315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160 290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141 676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21 500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23 650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19 129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20 400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22 440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17 124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888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202 315 – 207 480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178 817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3684"/>
                  </a:ext>
                </a:extLst>
              </a:tr>
              <a:tr h="22931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CZ052 Královéhradecký kraj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209 235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210 600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202 291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29 000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31 900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26 224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36 700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40 370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30 658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1 775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277 235 – 285 170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260 948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83819"/>
                  </a:ext>
                </a:extLst>
              </a:tr>
              <a:tr h="22931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CZ053 Pardubický kraj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180 570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181 350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156 585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27 000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29 700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20 653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26 800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29 480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20 967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2 550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1 826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236 920 – 243 080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200 031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305319"/>
                  </a:ext>
                </a:extLst>
              </a:tr>
              <a:tr h="22931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CZ063 Kraj Vysočina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178 035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179 010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166 974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28 600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31 460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19 572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30 200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33 220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27 592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2 450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1 648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239 285 – 246 140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215 786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1742632"/>
                  </a:ext>
                </a:extLst>
              </a:tr>
              <a:tr h="22931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CZ064 Jihomoravský kraj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474 810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480 270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425 328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59 100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65 010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47 031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57 900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63 690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48 361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3 536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596 610 – 613 770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524 256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090581"/>
                  </a:ext>
                </a:extLst>
              </a:tr>
              <a:tr h="22931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CZ071 Olomoucký kraj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231 075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232 830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201 286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39 300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43 230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35 018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31 800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34 980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27 950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1 343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303 775 – 312 640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265 597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1787238"/>
                  </a:ext>
                </a:extLst>
              </a:tr>
              <a:tr h="22931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CZ072 Zlínský kraj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206 115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207 090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197 175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32 500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35 750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27 851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31 000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34 100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26 646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2 950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2 608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272 565 – 279 890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254 280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7301661"/>
                  </a:ext>
                </a:extLst>
              </a:tr>
              <a:tr h="22931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CZ080 Moravskoslezský kraj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416 535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419 460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399 753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75 900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83 490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54 448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56 000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61 600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44 868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3 800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2 851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552 235 – 568 350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501 920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9383688"/>
                  </a:ext>
                </a:extLst>
              </a:tr>
              <a:tr h="22931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4 022 460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4 056 390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3 723 651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567 200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623 920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436 359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586 500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645 150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469 427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38 750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28 878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5 214 910 – 5 364 210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4 658 315</a:t>
                      </a:r>
                    </a:p>
                  </a:txBody>
                  <a:tcPr marL="6161" marR="6161" marT="61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3648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2591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AA2ED2D-0AAB-4C88-B935-80568B8048A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9" y="5800165"/>
            <a:ext cx="1606168" cy="757329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FEEA62FE-C90E-40CF-ACB5-17EB0F22CE35}"/>
              </a:ext>
            </a:extLst>
          </p:cNvPr>
          <p:cNvSpPr/>
          <p:nvPr/>
        </p:nvSpPr>
        <p:spPr>
          <a:xfrm>
            <a:off x="2614189" y="6178829"/>
            <a:ext cx="7718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Vakcíny Moderna, </a:t>
            </a:r>
            <a:r>
              <a:rPr lang="cs-CZ" dirty="0" err="1"/>
              <a:t>AstraZeneca</a:t>
            </a:r>
            <a:r>
              <a:rPr lang="cs-CZ" dirty="0"/>
              <a:t> a Johnson jsou distribuovány praktickým lékařům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9CAC36CF-1B86-4987-93C4-07BA816B3E94}"/>
              </a:ext>
            </a:extLst>
          </p:cNvPr>
          <p:cNvSpPr/>
          <p:nvPr/>
        </p:nvSpPr>
        <p:spPr>
          <a:xfrm>
            <a:off x="2614189" y="5818830"/>
            <a:ext cx="4097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Ve 20. týdnu </a:t>
            </a:r>
            <a:r>
              <a:rPr lang="cs-CZ" dirty="0" err="1"/>
              <a:t>prům</a:t>
            </a:r>
            <a:r>
              <a:rPr lang="cs-CZ" dirty="0"/>
              <a:t>. 4.048 očkování za den</a:t>
            </a:r>
          </a:p>
        </p:txBody>
      </p:sp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344D709B-489F-4745-8235-C1CA29CF8E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6268062"/>
              </p:ext>
            </p:extLst>
          </p:nvPr>
        </p:nvGraphicFramePr>
        <p:xfrm>
          <a:off x="1004047" y="0"/>
          <a:ext cx="10013577" cy="5818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01076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22BC615C-10F9-43F5-BDFF-06F5F9A1F0A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61" y="6060141"/>
            <a:ext cx="1397739" cy="712506"/>
          </a:xfrm>
          <a:prstGeom prst="rect">
            <a:avLst/>
          </a:prstGeom>
        </p:spPr>
      </p:pic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24824968-6B03-48F9-AB2A-757B5FE0CA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8736852"/>
              </p:ext>
            </p:extLst>
          </p:nvPr>
        </p:nvGraphicFramePr>
        <p:xfrm>
          <a:off x="1084729" y="0"/>
          <a:ext cx="10183906" cy="6060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247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7D2A05-86A0-470C-8C57-F0BD8A06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Praktičtí lékaři – dávky k 23. 5. 2021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4DAEB13-002D-4641-B41D-0031CD31943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9" y="6176963"/>
            <a:ext cx="1343926" cy="681037"/>
          </a:xfrm>
          <a:prstGeom prst="rect">
            <a:avLst/>
          </a:prstGeom>
        </p:spPr>
      </p:pic>
      <p:graphicFrame>
        <p:nvGraphicFramePr>
          <p:cNvPr id="7" name="Zástupný symbol pro obsah 6">
            <a:extLst>
              <a:ext uri="{FF2B5EF4-FFF2-40B4-BE49-F238E27FC236}">
                <a16:creationId xmlns:a16="http://schemas.microsoft.com/office/drawing/2014/main" id="{2D1C7B72-472C-4A16-9BA3-9AEAB81DBD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7382311"/>
              </p:ext>
            </p:extLst>
          </p:nvPr>
        </p:nvGraphicFramePr>
        <p:xfrm>
          <a:off x="838200" y="1344705"/>
          <a:ext cx="10515600" cy="4832256"/>
        </p:xfrm>
        <a:graphic>
          <a:graphicData uri="http://schemas.openxmlformats.org/drawingml/2006/table">
            <a:tbl>
              <a:tblPr/>
              <a:tblGrid>
                <a:gridCol w="1313294">
                  <a:extLst>
                    <a:ext uri="{9D8B030D-6E8A-4147-A177-3AD203B41FA5}">
                      <a16:colId xmlns:a16="http://schemas.microsoft.com/office/drawing/2014/main" val="3812684673"/>
                    </a:ext>
                  </a:extLst>
                </a:gridCol>
                <a:gridCol w="656647">
                  <a:extLst>
                    <a:ext uri="{9D8B030D-6E8A-4147-A177-3AD203B41FA5}">
                      <a16:colId xmlns:a16="http://schemas.microsoft.com/office/drawing/2014/main" val="1447038665"/>
                    </a:ext>
                  </a:extLst>
                </a:gridCol>
                <a:gridCol w="656647">
                  <a:extLst>
                    <a:ext uri="{9D8B030D-6E8A-4147-A177-3AD203B41FA5}">
                      <a16:colId xmlns:a16="http://schemas.microsoft.com/office/drawing/2014/main" val="3260600157"/>
                    </a:ext>
                  </a:extLst>
                </a:gridCol>
                <a:gridCol w="658959">
                  <a:extLst>
                    <a:ext uri="{9D8B030D-6E8A-4147-A177-3AD203B41FA5}">
                      <a16:colId xmlns:a16="http://schemas.microsoft.com/office/drawing/2014/main" val="2593346368"/>
                    </a:ext>
                  </a:extLst>
                </a:gridCol>
                <a:gridCol w="656647">
                  <a:extLst>
                    <a:ext uri="{9D8B030D-6E8A-4147-A177-3AD203B41FA5}">
                      <a16:colId xmlns:a16="http://schemas.microsoft.com/office/drawing/2014/main" val="2539318982"/>
                    </a:ext>
                  </a:extLst>
                </a:gridCol>
                <a:gridCol w="656647">
                  <a:extLst>
                    <a:ext uri="{9D8B030D-6E8A-4147-A177-3AD203B41FA5}">
                      <a16:colId xmlns:a16="http://schemas.microsoft.com/office/drawing/2014/main" val="1481491328"/>
                    </a:ext>
                  </a:extLst>
                </a:gridCol>
                <a:gridCol w="658959">
                  <a:extLst>
                    <a:ext uri="{9D8B030D-6E8A-4147-A177-3AD203B41FA5}">
                      <a16:colId xmlns:a16="http://schemas.microsoft.com/office/drawing/2014/main" val="430208773"/>
                    </a:ext>
                  </a:extLst>
                </a:gridCol>
                <a:gridCol w="656647">
                  <a:extLst>
                    <a:ext uri="{9D8B030D-6E8A-4147-A177-3AD203B41FA5}">
                      <a16:colId xmlns:a16="http://schemas.microsoft.com/office/drawing/2014/main" val="2689649807"/>
                    </a:ext>
                  </a:extLst>
                </a:gridCol>
                <a:gridCol w="656647">
                  <a:extLst>
                    <a:ext uri="{9D8B030D-6E8A-4147-A177-3AD203B41FA5}">
                      <a16:colId xmlns:a16="http://schemas.microsoft.com/office/drawing/2014/main" val="2666010908"/>
                    </a:ext>
                  </a:extLst>
                </a:gridCol>
                <a:gridCol w="658959">
                  <a:extLst>
                    <a:ext uri="{9D8B030D-6E8A-4147-A177-3AD203B41FA5}">
                      <a16:colId xmlns:a16="http://schemas.microsoft.com/office/drawing/2014/main" val="1779315210"/>
                    </a:ext>
                  </a:extLst>
                </a:gridCol>
                <a:gridCol w="656647">
                  <a:extLst>
                    <a:ext uri="{9D8B030D-6E8A-4147-A177-3AD203B41FA5}">
                      <a16:colId xmlns:a16="http://schemas.microsoft.com/office/drawing/2014/main" val="889256343"/>
                    </a:ext>
                  </a:extLst>
                </a:gridCol>
                <a:gridCol w="656647">
                  <a:extLst>
                    <a:ext uri="{9D8B030D-6E8A-4147-A177-3AD203B41FA5}">
                      <a16:colId xmlns:a16="http://schemas.microsoft.com/office/drawing/2014/main" val="2934311128"/>
                    </a:ext>
                  </a:extLst>
                </a:gridCol>
                <a:gridCol w="658959">
                  <a:extLst>
                    <a:ext uri="{9D8B030D-6E8A-4147-A177-3AD203B41FA5}">
                      <a16:colId xmlns:a16="http://schemas.microsoft.com/office/drawing/2014/main" val="2578209617"/>
                    </a:ext>
                  </a:extLst>
                </a:gridCol>
                <a:gridCol w="656647">
                  <a:extLst>
                    <a:ext uri="{9D8B030D-6E8A-4147-A177-3AD203B41FA5}">
                      <a16:colId xmlns:a16="http://schemas.microsoft.com/office/drawing/2014/main" val="4173809526"/>
                    </a:ext>
                  </a:extLst>
                </a:gridCol>
                <a:gridCol w="656647">
                  <a:extLst>
                    <a:ext uri="{9D8B030D-6E8A-4147-A177-3AD203B41FA5}">
                      <a16:colId xmlns:a16="http://schemas.microsoft.com/office/drawing/2014/main" val="2471941566"/>
                    </a:ext>
                  </a:extLst>
                </a:gridCol>
              </a:tblGrid>
              <a:tr h="30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vakcinace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25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25-29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30-34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35-39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40-44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45-49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50-54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55-59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60-64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65-69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70-79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80+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Neuvedeno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233640"/>
                  </a:ext>
                </a:extLst>
              </a:tr>
              <a:tr h="30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603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1 034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1 296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2 454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3 132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3 276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4 206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5 426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9 470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22 456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8 855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62 894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9855412"/>
                  </a:ext>
                </a:extLst>
              </a:tr>
              <a:tr h="30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1 051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1 655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1 866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2 434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4 008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7 785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20 068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5 772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45 836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995084"/>
                  </a:ext>
                </a:extLst>
              </a:tr>
              <a:tr h="30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841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1 089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1 805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3 425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9 538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4 868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23 946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2866274"/>
                  </a:ext>
                </a:extLst>
              </a:tr>
              <a:tr h="30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653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1 728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3 157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7 699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2 498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17 882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9329761"/>
                  </a:ext>
                </a:extLst>
              </a:tr>
              <a:tr h="30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1 152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2 040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4 039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7 655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1 660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18 469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2599276"/>
                  </a:ext>
                </a:extLst>
              </a:tr>
              <a:tr h="30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 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1 157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1 961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3 954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10 892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2 876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23 852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208764"/>
                  </a:ext>
                </a:extLst>
              </a:tr>
              <a:tr h="30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301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841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1 182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1 235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1 554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1 935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3 803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9 699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4 982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26 535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3606331"/>
                  </a:ext>
                </a:extLst>
              </a:tr>
              <a:tr h="30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1 144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1 459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2 830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5 661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16 288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4 877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35 141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110908"/>
                  </a:ext>
                </a:extLst>
              </a:tr>
              <a:tr h="30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313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961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1 247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1 896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3 995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13 386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5 006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28 952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2095353"/>
                  </a:ext>
                </a:extLst>
              </a:tr>
              <a:tr h="30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843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1 473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2 685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7 986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2 607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17 260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53470"/>
                  </a:ext>
                </a:extLst>
              </a:tr>
              <a:tr h="30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1 237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1 882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2 276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3 649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6 256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12 662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38 548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11 204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79 534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638859"/>
                  </a:ext>
                </a:extLst>
              </a:tr>
              <a:tr h="30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1 081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1 282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1 918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3 632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7 688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22 380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6 019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45 365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4723339"/>
                  </a:ext>
                </a:extLst>
              </a:tr>
              <a:tr h="30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1 250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1 338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2 040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3 447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7 169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25 819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13 389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56 187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3147021"/>
                  </a:ext>
                </a:extLst>
              </a:tr>
              <a:tr h="30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1 906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2 666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2 997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3 882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5 395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8 750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26 971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11 409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66 824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1594342"/>
                  </a:ext>
                </a:extLst>
              </a:tr>
              <a:tr h="30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2 667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2 927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4 270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6 334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13 062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18 342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19 999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27 594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43 832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84 243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239 385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86 022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548 677</a:t>
                      </a:r>
                    </a:p>
                  </a:txBody>
                  <a:tcPr marL="6943" marR="6943" marT="6943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2861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4038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20F01F22-7C8C-41CF-8FA4-176EFCF9E56F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E88F4AC-3EB6-4648-BF73-4809860F239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E5C570B-BD7E-4700-B8B2-B4829E54E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4725" y="2091108"/>
            <a:ext cx="5981700" cy="26757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8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Děkuji za pozornost.</a:t>
            </a:r>
          </a:p>
          <a:p>
            <a:pPr marL="0" indent="0" algn="ctr">
              <a:buNone/>
            </a:pPr>
            <a:endParaRPr lang="cs-CZ" sz="4800" dirty="0">
              <a:solidFill>
                <a:srgbClr val="2B2B82"/>
              </a:solidFill>
              <a:latin typeface="Franklin Gothic Demi" panose="020B0703020102020204" pitchFamily="34" charset="0"/>
            </a:endParaRPr>
          </a:p>
          <a:p>
            <a:pPr marL="0" indent="0" algn="ctr">
              <a:buNone/>
            </a:pPr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Martin Červíček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2B2B82"/>
                </a:solidFill>
                <a:latin typeface="Franklin Gothic Book" panose="020B0503020102020204" pitchFamily="34" charset="0"/>
              </a:rPr>
              <a:t>hejtman</a:t>
            </a:r>
          </a:p>
        </p:txBody>
      </p:sp>
    </p:spTree>
    <p:extLst>
      <p:ext uri="{BB962C8B-B14F-4D97-AF65-F5344CB8AC3E}">
        <p14:creationId xmlns:p14="http://schemas.microsoft.com/office/powerpoint/2010/main" val="353492529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iv Office">
  <a:themeElements>
    <a:clrScheme name="COVID barvy">
      <a:dk1>
        <a:srgbClr val="000000"/>
      </a:dk1>
      <a:lt1>
        <a:srgbClr val="FFFFFF"/>
      </a:lt1>
      <a:dk2>
        <a:srgbClr val="D31145"/>
      </a:dk2>
      <a:lt2>
        <a:srgbClr val="FFFFFF"/>
      </a:lt2>
      <a:accent1>
        <a:srgbClr val="D31145"/>
      </a:accent1>
      <a:accent2>
        <a:srgbClr val="305983"/>
      </a:accent2>
      <a:accent3>
        <a:srgbClr val="00CD61"/>
      </a:accent3>
      <a:accent4>
        <a:srgbClr val="4010B7"/>
      </a:accent4>
      <a:accent5>
        <a:srgbClr val="E8EAEA"/>
      </a:accent5>
      <a:accent6>
        <a:srgbClr val="690923"/>
      </a:accent6>
      <a:hlink>
        <a:srgbClr val="FFFFFF"/>
      </a:hlink>
      <a:folHlink>
        <a:srgbClr val="FF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2" id="{2F500C3B-2BAF-4CA5-849A-B1EC376A25DB}" vid="{C99570C5-ACCF-4382-8246-136F83C28052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6395</TotalTime>
  <Words>1562</Words>
  <Application>Microsoft Office PowerPoint</Application>
  <PresentationFormat>Širokoúhlá obrazovka</PresentationFormat>
  <Paragraphs>667</Paragraphs>
  <Slides>12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Franklin Gothic Book</vt:lpstr>
      <vt:lpstr>Franklin Gothic Demi</vt:lpstr>
      <vt:lpstr>Motiv Office</vt:lpstr>
      <vt:lpstr>1_Motiv Office</vt:lpstr>
      <vt:lpstr>Týdenní přehled epidemické situace a stavu očkování v Královéhradeckém kraji</vt:lpstr>
      <vt:lpstr>Aktuální situace v Královéhradeckém kraji k 23. 5. 2021</vt:lpstr>
      <vt:lpstr>Kapacita C+ lůžek v Královéhradeckém kraji</vt:lpstr>
      <vt:lpstr>Prezentace aplikace PowerPoint</vt:lpstr>
      <vt:lpstr>Stav očkování obyvatel v ČR k 23. 5. 2021</vt:lpstr>
      <vt:lpstr>Očkovaní v krajích (podle místa podání)</vt:lpstr>
      <vt:lpstr>Očkovaní v krajích (podle místa bydliště)</vt:lpstr>
      <vt:lpstr>Celkový počet dodaných a podaných dávek k 23. 5.</vt:lpstr>
      <vt:lpstr>Prezentace aplikace PowerPoint</vt:lpstr>
      <vt:lpstr>Prezentace aplikace PowerPoint</vt:lpstr>
      <vt:lpstr>Praktičtí lékaři – dávky k 23. 5. 2021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Očkovací strategie Královéhradeckého kraje</dc:title>
  <dc:creator>Pejšek Miroslav Ing.</dc:creator>
  <cp:lastModifiedBy>Beata Nováková</cp:lastModifiedBy>
  <cp:revision>338</cp:revision>
  <cp:lastPrinted>2021-05-03T05:27:15Z</cp:lastPrinted>
  <dcterms:created xsi:type="dcterms:W3CDTF">2021-01-14T19:24:21Z</dcterms:created>
  <dcterms:modified xsi:type="dcterms:W3CDTF">2021-07-27T11:10:43Z</dcterms:modified>
</cp:coreProperties>
</file>