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1"/>
    <p:sldMasterId id="2147483708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8" r:id="rId4"/>
    <p:sldId id="2242" r:id="rId5"/>
    <p:sldId id="2236" r:id="rId6"/>
    <p:sldId id="2237" r:id="rId7"/>
    <p:sldId id="2241" r:id="rId8"/>
    <p:sldId id="2238" r:id="rId9"/>
    <p:sldId id="2239" r:id="rId10"/>
    <p:sldId id="2216" r:id="rId11"/>
    <p:sldId id="2217" r:id="rId12"/>
    <p:sldId id="2172" r:id="rId13"/>
    <p:sldId id="1296" r:id="rId14"/>
    <p:sldId id="2249" r:id="rId15"/>
    <p:sldId id="2247" r:id="rId16"/>
    <p:sldId id="705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68"/>
    <p:restoredTop sz="96327"/>
  </p:normalViewPr>
  <p:slideViewPr>
    <p:cSldViewPr snapToGrid="0" snapToObjects="1">
      <p:cViewPr varScale="1">
        <p:scale>
          <a:sx n="114" d="100"/>
          <a:sy n="114" d="100"/>
        </p:scale>
        <p:origin x="7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59" d="100"/>
          <a:sy n="159" d="100"/>
        </p:scale>
        <p:origin x="68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659\AppData\Local\Microsoft\Windows\INetCache\Content.Outlook\8NAXQHT4\O&#269;kov&#225;n&#237;%20-%202021_10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659\AppData\Local\Microsoft\Windows\INetCache\Content.Outlook\8NAXQHT4\O&#269;kov&#225;n&#237;%20-%202021_0909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659\AppData\Local\Microsoft\Windows\INetCache\Content.Outlook\8NAXQHT4\O&#269;kov&#225;n&#237;%20-%202021_10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5"/>
        <c:axId val="1536298672"/>
        <c:axId val="1542141248"/>
      </c:barChart>
      <c:catAx>
        <c:axId val="1536298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100" b="1" i="0" u="none" strike="noStrike" kern="1200" cap="all" spc="120" normalizeH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2141248"/>
        <c:crosses val="autoZero"/>
        <c:auto val="1"/>
        <c:lblAlgn val="ctr"/>
        <c:lblOffset val="100"/>
        <c:noMultiLvlLbl val="0"/>
      </c:catAx>
      <c:valAx>
        <c:axId val="1542141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362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8"/>
              <c:tx>
                <c:rich>
                  <a:bodyPr/>
                  <a:lstStyle/>
                  <a:p>
                    <a:fld id="{71FFBD31-C7BC-4FFB-A877-8829BEA93579}" type="VALUE">
                      <a:rPr lang="en-US" smtClean="0"/>
                      <a:pPr/>
                      <a:t>[HODNOTA]</a:t>
                    </a:fld>
                    <a:endParaRPr lang="cs-CZ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3E5-4EAA-AE56-27839B728C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ln>
                      <a:noFill/>
                    </a:ln>
                    <a:solidFill>
                      <a:srgbClr val="2B2B8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</c:strCache>
            </c:strRef>
          </c:cat>
          <c:val>
            <c:numRef>
              <c:f>List1!$B$2:$B$11</c:f>
              <c:numCache>
                <c:formatCode>#,##0</c:formatCode>
                <c:ptCount val="10"/>
                <c:pt idx="0">
                  <c:v>14224</c:v>
                </c:pt>
                <c:pt idx="1">
                  <c:v>22096</c:v>
                </c:pt>
                <c:pt idx="2">
                  <c:v>57015</c:v>
                </c:pt>
                <c:pt idx="3">
                  <c:v>83882</c:v>
                </c:pt>
                <c:pt idx="4">
                  <c:v>120144</c:v>
                </c:pt>
                <c:pt idx="5">
                  <c:v>147982</c:v>
                </c:pt>
                <c:pt idx="6">
                  <c:v>100231</c:v>
                </c:pt>
                <c:pt idx="7">
                  <c:v>53584</c:v>
                </c:pt>
                <c:pt idx="8">
                  <c:v>15587</c:v>
                </c:pt>
                <c:pt idx="9">
                  <c:v>19897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5-4EAA-AE56-27839B728CD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5"/>
        <c:axId val="1536298672"/>
        <c:axId val="1542141248"/>
      </c:barChart>
      <c:catAx>
        <c:axId val="1536298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800" b="0" i="0" u="none" strike="noStrike" kern="1200" cap="none" spc="120" normalizeH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2141248"/>
        <c:crosses val="autoZero"/>
        <c:auto val="1"/>
        <c:lblAlgn val="ctr"/>
        <c:lblOffset val="100"/>
        <c:noMultiLvlLbl val="0"/>
      </c:catAx>
      <c:valAx>
        <c:axId val="15421412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5362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5"/>
        <c:axId val="1536298672"/>
        <c:axId val="1542141248"/>
      </c:barChart>
      <c:catAx>
        <c:axId val="1536298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100" b="1" i="0" u="none" strike="noStrike" kern="1200" cap="all" spc="120" normalizeH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2141248"/>
        <c:crosses val="autoZero"/>
        <c:auto val="1"/>
        <c:lblAlgn val="ctr"/>
        <c:lblOffset val="100"/>
        <c:noMultiLvlLbl val="0"/>
      </c:catAx>
      <c:valAx>
        <c:axId val="1542141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362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1571313456889603E-2"/>
          <c:w val="1"/>
          <c:h val="0.810110210840889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8"/>
              <c:tx>
                <c:rich>
                  <a:bodyPr/>
                  <a:lstStyle/>
                  <a:p>
                    <a:fld id="{71FFBD31-C7BC-4FFB-A877-8829BEA93579}" type="VALUE">
                      <a:rPr lang="en-US" smtClean="0"/>
                      <a:pPr/>
                      <a:t>[HODNOTA]</a:t>
                    </a:fld>
                    <a:endParaRPr lang="cs-CZ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367-4B22-AE67-51081E427D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ln>
                      <a:noFill/>
                    </a:ln>
                    <a:solidFill>
                      <a:srgbClr val="2B2B8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List1!$A$3:$A$11</c:f>
              <c:strCache>
                <c:ptCount val="9"/>
                <c:pt idx="0">
                  <c:v>únor</c:v>
                </c:pt>
                <c:pt idx="1">
                  <c:v>březen</c:v>
                </c:pt>
                <c:pt idx="2">
                  <c:v>duben</c:v>
                </c:pt>
                <c:pt idx="3">
                  <c:v>květen</c:v>
                </c:pt>
                <c:pt idx="4">
                  <c:v>červen</c:v>
                </c:pt>
                <c:pt idx="5">
                  <c:v>červenec</c:v>
                </c:pt>
                <c:pt idx="6">
                  <c:v>srpen</c:v>
                </c:pt>
                <c:pt idx="7">
                  <c:v>září</c:v>
                </c:pt>
                <c:pt idx="8">
                  <c:v>říjen</c:v>
                </c:pt>
              </c:strCache>
            </c:strRef>
          </c:cat>
          <c:val>
            <c:numRef>
              <c:f>List1!$B$2:$B$11</c:f>
              <c:numCache>
                <c:formatCode>#,##0</c:formatCode>
                <c:ptCount val="10"/>
                <c:pt idx="0">
                  <c:v>1550</c:v>
                </c:pt>
                <c:pt idx="1">
                  <c:v>10775</c:v>
                </c:pt>
                <c:pt idx="2">
                  <c:v>11676</c:v>
                </c:pt>
                <c:pt idx="3">
                  <c:v>29650</c:v>
                </c:pt>
                <c:pt idx="4">
                  <c:v>28958</c:v>
                </c:pt>
                <c:pt idx="5">
                  <c:v>104134</c:v>
                </c:pt>
                <c:pt idx="6">
                  <c:v>70608</c:v>
                </c:pt>
                <c:pt idx="7">
                  <c:v>41037</c:v>
                </c:pt>
                <c:pt idx="8">
                  <c:v>10498</c:v>
                </c:pt>
                <c:pt idx="9">
                  <c:v>4617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67-4B22-AE67-51081E427D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5"/>
        <c:axId val="1536298672"/>
        <c:axId val="1542141248"/>
      </c:barChart>
      <c:catAx>
        <c:axId val="1536298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800" b="0" i="0" u="none" strike="noStrike" kern="1200" cap="none" spc="120" normalizeH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2141248"/>
        <c:crosses val="autoZero"/>
        <c:auto val="1"/>
        <c:lblAlgn val="ctr"/>
        <c:lblOffset val="100"/>
        <c:noMultiLvlLbl val="0"/>
      </c:catAx>
      <c:valAx>
        <c:axId val="15421412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5362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5"/>
        <c:axId val="1536298672"/>
        <c:axId val="1542141248"/>
      </c:barChart>
      <c:catAx>
        <c:axId val="1536298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100" b="1" i="0" u="none" strike="noStrike" kern="1200" cap="all" spc="120" normalizeH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2141248"/>
        <c:crosses val="autoZero"/>
        <c:auto val="1"/>
        <c:lblAlgn val="ctr"/>
        <c:lblOffset val="100"/>
        <c:noMultiLvlLbl val="0"/>
      </c:catAx>
      <c:valAx>
        <c:axId val="1542141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362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Sloupec3</c:v>
                </c:pt>
              </c:strCache>
            </c:strRef>
          </c:tx>
          <c:spPr>
            <a:ln w="73025" cap="rnd" cmpd="sng" algn="ctr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noFill/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5.3358879488294875E-2"/>
                  <c:y val="-5.0704225352112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48-48BB-9E3A-C17E169ED59A}"/>
                </c:ext>
              </c:extLst>
            </c:dLbl>
            <c:dLbl>
              <c:idx val="1"/>
              <c:layout>
                <c:manualLayout>
                  <c:x val="-5.9024760328298502E-2"/>
                  <c:y val="-5.35211267605633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848-48BB-9E3A-C17E169ED59A}"/>
                </c:ext>
              </c:extLst>
            </c:dLbl>
            <c:dLbl>
              <c:idx val="2"/>
              <c:layout>
                <c:manualLayout>
                  <c:x val="-7.7543333154119265E-2"/>
                  <c:y val="-5.63380281690140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48-48BB-9E3A-C17E169ED59A}"/>
                </c:ext>
              </c:extLst>
            </c:dLbl>
            <c:dLbl>
              <c:idx val="3"/>
              <c:layout>
                <c:manualLayout>
                  <c:x val="-7.3636139989019064E-2"/>
                  <c:y val="-4.50704225352113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48-48BB-9E3A-C17E169ED59A}"/>
                </c:ext>
              </c:extLst>
            </c:dLbl>
            <c:dLbl>
              <c:idx val="4"/>
              <c:layout>
                <c:manualLayout>
                  <c:x val="-8.5233464376853682E-2"/>
                  <c:y val="-5.63380281690140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848-48BB-9E3A-C17E169ED59A}"/>
                </c:ext>
              </c:extLst>
            </c:dLbl>
            <c:dLbl>
              <c:idx val="5"/>
              <c:layout>
                <c:manualLayout>
                  <c:x val="-0.10709704117525347"/>
                  <c:y val="-2.53521126760563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48-48BB-9E3A-C17E169ED59A}"/>
                </c:ext>
              </c:extLst>
            </c:dLbl>
            <c:dLbl>
              <c:idx val="6"/>
              <c:layout>
                <c:manualLayout>
                  <c:x val="-0.11668390923511966"/>
                  <c:y val="-2.25352112676056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848-48BB-9E3A-C17E169ED59A}"/>
                </c:ext>
              </c:extLst>
            </c:dLbl>
            <c:dLbl>
              <c:idx val="7"/>
              <c:layout>
                <c:manualLayout>
                  <c:x val="-0.10063110515903079"/>
                  <c:y val="-5.35211267605633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848-48BB-9E3A-C17E169ED59A}"/>
                </c:ext>
              </c:extLst>
            </c:dLbl>
            <c:dLbl>
              <c:idx val="8"/>
              <c:layout>
                <c:manualLayout>
                  <c:x val="-4.1352114900865912E-2"/>
                  <c:y val="-7.3239436619718309E-2"/>
                </c:manualLayout>
              </c:layout>
              <c:tx>
                <c:rich>
                  <a:bodyPr/>
                  <a:lstStyle/>
                  <a:p>
                    <a:fld id="{3A0EAF9A-E019-4BE1-9049-A888B353A5B4}" type="VALUE">
                      <a:rPr lang="en-US" smtClean="0"/>
                      <a:pPr/>
                      <a:t>[HODNOTA]</a:t>
                    </a:fld>
                    <a:endParaRPr lang="cs-CZ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848-48BB-9E3A-C17E169ED59A}"/>
                </c:ext>
              </c:extLst>
            </c:dLbl>
            <c:dLbl>
              <c:idx val="9"/>
              <c:layout>
                <c:manualLayout>
                  <c:x val="-1.3801491341048756E-2"/>
                  <c:y val="-5.35211267605633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E9-4331-8096-8B4ECDBF3C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B2B8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</c:strCache>
            </c:strRef>
          </c:cat>
          <c:val>
            <c:numRef>
              <c:f>List1!$B$2:$B$11</c:f>
              <c:numCache>
                <c:formatCode>#,##0</c:formatCode>
                <c:ptCount val="10"/>
                <c:pt idx="0">
                  <c:v>14224</c:v>
                </c:pt>
                <c:pt idx="1">
                  <c:v>36320</c:v>
                </c:pt>
                <c:pt idx="2">
                  <c:v>93335</c:v>
                </c:pt>
                <c:pt idx="3">
                  <c:v>177217</c:v>
                </c:pt>
                <c:pt idx="4">
                  <c:v>297361</c:v>
                </c:pt>
                <c:pt idx="5">
                  <c:v>445343</c:v>
                </c:pt>
                <c:pt idx="6">
                  <c:v>545574</c:v>
                </c:pt>
                <c:pt idx="7">
                  <c:v>599158</c:v>
                </c:pt>
                <c:pt idx="8">
                  <c:v>614745</c:v>
                </c:pt>
                <c:pt idx="9">
                  <c:v>634642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48-48BB-9E3A-C17E169ED59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61105744"/>
        <c:axId val="1536648320"/>
      </c:lineChart>
      <c:catAx>
        <c:axId val="166110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2B2B82"/>
                </a:solidFill>
                <a:latin typeface="+mj-lt"/>
                <a:ea typeface="+mn-ea"/>
                <a:cs typeface="+mn-cs"/>
              </a:defRPr>
            </a:pPr>
            <a:endParaRPr lang="cs-CZ"/>
          </a:p>
        </c:txPr>
        <c:crossAx val="1536648320"/>
        <c:crosses val="autoZero"/>
        <c:auto val="1"/>
        <c:lblAlgn val="ctr"/>
        <c:lblOffset val="100"/>
        <c:noMultiLvlLbl val="0"/>
      </c:catAx>
      <c:valAx>
        <c:axId val="153664832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66110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601890464275789E-3"/>
          <c:y val="0.16932888597258677"/>
          <c:w val="0.9388379204892966"/>
          <c:h val="0.44178003791192766"/>
        </c:manualLayout>
      </c:layout>
      <c:pieChart>
        <c:varyColors val="1"/>
        <c:ser>
          <c:idx val="0"/>
          <c:order val="0"/>
          <c:tx>
            <c:strRef>
              <c:f>'Vakcíny kraje'!$M$7</c:f>
              <c:strCache>
                <c:ptCount val="1"/>
                <c:pt idx="0">
                  <c:v>KHK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DC-482C-B3FB-CB6536D1789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DC-482C-B3FB-CB6536D1789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DC-482C-B3FB-CB6536D1789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DC-482C-B3FB-CB6536D17891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'Vakcíny kraje'!$K$8:$K$11</c:f>
              <c:strCache>
                <c:ptCount val="4"/>
                <c:pt idx="0">
                  <c:v>Comirnaty Celkem</c:v>
                </c:pt>
                <c:pt idx="1">
                  <c:v>Janssen</c:v>
                </c:pt>
                <c:pt idx="2">
                  <c:v>Spikevax (Moderna)</c:v>
                </c:pt>
                <c:pt idx="3">
                  <c:v>VAXZERIA (Astra Zeneca)</c:v>
                </c:pt>
              </c:strCache>
            </c:strRef>
          </c:cat>
          <c:val>
            <c:numRef>
              <c:f>'Vakcíny kraje'!$M$8:$M$11</c:f>
              <c:numCache>
                <c:formatCode>0.0%</c:formatCode>
                <c:ptCount val="4"/>
                <c:pt idx="0">
                  <c:v>0.80761570773686597</c:v>
                </c:pt>
                <c:pt idx="1">
                  <c:v>1.5980742549885876E-2</c:v>
                </c:pt>
                <c:pt idx="2">
                  <c:v>8.8536638385750002E-2</c:v>
                </c:pt>
                <c:pt idx="3">
                  <c:v>8.7866911327498132E-2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DC-482C-B3FB-CB6536D178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556651530893122"/>
          <c:y val="0.72520191544328427"/>
          <c:w val="0.68610329027157468"/>
          <c:h val="4.62233920214574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601890464275789E-3"/>
          <c:y val="0.16932888597258677"/>
          <c:w val="0.9388379204892966"/>
          <c:h val="0.44178003791192766"/>
        </c:manualLayout>
      </c:layout>
      <c:pie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0552790355959201E-2"/>
          <c:y val="0.7090021622972319"/>
          <c:w val="0"/>
          <c:h val="1.0309972991117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079282983446281E-2"/>
          <c:y val="4.4064282011404873E-2"/>
          <c:w val="0.97584143403310741"/>
          <c:h val="0.877049632015282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'Proočkovanost okresů'!$C$58</c:f>
              <c:strCache>
                <c:ptCount val="1"/>
                <c:pt idx="0">
                  <c:v>1. dávka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'Proočkovanost okresů'!$B$59:$B$64</c:f>
              <c:strCache>
                <c:ptCount val="6"/>
                <c:pt idx="0">
                  <c:v>Hradec Králové</c:v>
                </c:pt>
                <c:pt idx="1">
                  <c:v>Jičín</c:v>
                </c:pt>
                <c:pt idx="2">
                  <c:v>Náchod</c:v>
                </c:pt>
                <c:pt idx="3">
                  <c:v>Rychnov n. Kn.</c:v>
                </c:pt>
                <c:pt idx="4">
                  <c:v>Trutnov</c:v>
                </c:pt>
                <c:pt idx="5">
                  <c:v>KHK</c:v>
                </c:pt>
              </c:strCache>
            </c:strRef>
          </c:cat>
          <c:val>
            <c:numRef>
              <c:f>'Proočkovanost okresů'!$C$59:$C$64</c:f>
              <c:numCache>
                <c:formatCode>0.0%</c:formatCode>
                <c:ptCount val="6"/>
                <c:pt idx="0">
                  <c:v>0.59798704655334933</c:v>
                </c:pt>
                <c:pt idx="1">
                  <c:v>0.55598123143734246</c:v>
                </c:pt>
                <c:pt idx="2">
                  <c:v>0.58791454693251255</c:v>
                </c:pt>
                <c:pt idx="3">
                  <c:v>0.56105277753267868</c:v>
                </c:pt>
                <c:pt idx="4">
                  <c:v>0.55323044952050016</c:v>
                </c:pt>
                <c:pt idx="5">
                  <c:v>0.57501320798906319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31-4086-8C74-B8BF587A2D66}"/>
            </c:ext>
          </c:extLst>
        </c:ser>
        <c:ser>
          <c:idx val="1"/>
          <c:order val="1"/>
          <c:tx>
            <c:strRef>
              <c:f>'Proočkovanost okresů'!$D$58</c:f>
              <c:strCache>
                <c:ptCount val="1"/>
                <c:pt idx="0">
                  <c:v>2. dávka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'Proočkovanost okresů'!$B$59:$B$64</c:f>
              <c:strCache>
                <c:ptCount val="6"/>
                <c:pt idx="0">
                  <c:v>Hradec Králové</c:v>
                </c:pt>
                <c:pt idx="1">
                  <c:v>Jičín</c:v>
                </c:pt>
                <c:pt idx="2">
                  <c:v>Náchod</c:v>
                </c:pt>
                <c:pt idx="3">
                  <c:v>Rychnov n. Kn.</c:v>
                </c:pt>
                <c:pt idx="4">
                  <c:v>Trutnov</c:v>
                </c:pt>
                <c:pt idx="5">
                  <c:v>KHK</c:v>
                </c:pt>
              </c:strCache>
            </c:strRef>
          </c:cat>
          <c:val>
            <c:numRef>
              <c:f>'Proočkovanost okresů'!$D$59:$D$64</c:f>
              <c:numCache>
                <c:formatCode>0.0%</c:formatCode>
                <c:ptCount val="6"/>
                <c:pt idx="0">
                  <c:v>0.56891780946878701</c:v>
                </c:pt>
                <c:pt idx="1">
                  <c:v>0.52373524346719247</c:v>
                </c:pt>
                <c:pt idx="2">
                  <c:v>0.5605505676473006</c:v>
                </c:pt>
                <c:pt idx="3">
                  <c:v>0.53450644750608201</c:v>
                </c:pt>
                <c:pt idx="4">
                  <c:v>0.52276559865092753</c:v>
                </c:pt>
                <c:pt idx="5">
                  <c:v>0.54588664186651126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31-4086-8C74-B8BF587A2D66}"/>
            </c:ext>
          </c:extLst>
        </c:ser>
        <c:ser>
          <c:idx val="2"/>
          <c:order val="2"/>
          <c:tx>
            <c:strRef>
              <c:f>'Proočkovanost okresů'!$E$58</c:f>
              <c:strCache>
                <c:ptCount val="1"/>
                <c:pt idx="0">
                  <c:v>3. dávka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'Proočkovanost okresů'!$E$59:$E$64</c:f>
              <c:numCache>
                <c:formatCode>0.0%</c:formatCode>
                <c:ptCount val="6"/>
                <c:pt idx="0">
                  <c:v>1.1536473378538633E-2</c:v>
                </c:pt>
                <c:pt idx="1">
                  <c:v>4.8668480295505027E-3</c:v>
                </c:pt>
                <c:pt idx="2">
                  <c:v>1.4613607094906245E-2</c:v>
                </c:pt>
                <c:pt idx="3">
                  <c:v>3.5546367841881687E-3</c:v>
                </c:pt>
                <c:pt idx="4">
                  <c:v>6.0980802970684927E-3</c:v>
                </c:pt>
                <c:pt idx="5">
                  <c:v>8.8688696321552359E-3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31-4086-8C74-B8BF587A2D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99681071"/>
        <c:axId val="1202935503"/>
      </c:barChart>
      <c:catAx>
        <c:axId val="119968107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02935503"/>
        <c:crosses val="autoZero"/>
        <c:auto val="1"/>
        <c:lblAlgn val="ctr"/>
        <c:lblOffset val="100"/>
        <c:noMultiLvlLbl val="0"/>
      </c:catAx>
      <c:valAx>
        <c:axId val="120293550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99681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328810015100401"/>
          <c:y val="5.2788356743121004E-2"/>
          <c:w val="0.2202463136138102"/>
          <c:h val="5.0373903495344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8706551135695528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Jihomoravský kraj</c:v>
                </c:pt>
                <c:pt idx="2">
                  <c:v>Královéhradecký kraj</c:v>
                </c:pt>
                <c:pt idx="3">
                  <c:v>ČR</c:v>
                </c:pt>
                <c:pt idx="4">
                  <c:v>Jihočeský kraj</c:v>
                </c:pt>
                <c:pt idx="5">
                  <c:v>Plzeňský kraj</c:v>
                </c:pt>
                <c:pt idx="6">
                  <c:v>Kraj Vysočina</c:v>
                </c:pt>
                <c:pt idx="7">
                  <c:v>Karlovarský kraj</c:v>
                </c:pt>
                <c:pt idx="8">
                  <c:v>Liberecký kraj</c:v>
                </c:pt>
                <c:pt idx="9">
                  <c:v>Zlínský kraj</c:v>
                </c:pt>
                <c:pt idx="10">
                  <c:v>Ústecký kraj</c:v>
                </c:pt>
                <c:pt idx="11">
                  <c:v>Moravskoslezský kraj</c:v>
                </c:pt>
                <c:pt idx="12">
                  <c:v>Pardubický kraj</c:v>
                </c:pt>
                <c:pt idx="13">
                  <c:v>Olomoucký kraj</c:v>
                </c:pt>
                <c:pt idx="14">
                  <c:v>Středočeský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86.196673770000004</c:v>
                </c:pt>
                <c:pt idx="1">
                  <c:v>58.676245080000001</c:v>
                </c:pt>
                <c:pt idx="2">
                  <c:v>58.165260539999998</c:v>
                </c:pt>
                <c:pt idx="3">
                  <c:v>58.140166819999997</c:v>
                </c:pt>
                <c:pt idx="4">
                  <c:v>57.876376540000003</c:v>
                </c:pt>
                <c:pt idx="5">
                  <c:v>57.141721130000001</c:v>
                </c:pt>
                <c:pt idx="6">
                  <c:v>56.180382510000001</c:v>
                </c:pt>
                <c:pt idx="7">
                  <c:v>55.653214509999998</c:v>
                </c:pt>
                <c:pt idx="8">
                  <c:v>54.862184620000001</c:v>
                </c:pt>
                <c:pt idx="9">
                  <c:v>54.151475820000002</c:v>
                </c:pt>
                <c:pt idx="10">
                  <c:v>54.015769810000002</c:v>
                </c:pt>
                <c:pt idx="11">
                  <c:v>53.610225730000003</c:v>
                </c:pt>
                <c:pt idx="12">
                  <c:v>52.883203020000003</c:v>
                </c:pt>
                <c:pt idx="13">
                  <c:v>51.982642949999999</c:v>
                </c:pt>
                <c:pt idx="14">
                  <c:v>46.368125249999999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  <c:max val="100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619672675423385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4AC-4CC0-8C06-7C983779B817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70-4302-9DB9-2A40D2C7CF52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5DF-41AA-A790-347E5AF75114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B13-47B8-8D55-3C11AB97633A}"/>
              </c:ext>
            </c:extLst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Kraj Vysočina</c:v>
                </c:pt>
                <c:pt idx="1">
                  <c:v>Středočeský kraj</c:v>
                </c:pt>
                <c:pt idx="2">
                  <c:v>Hlavní město Praha</c:v>
                </c:pt>
                <c:pt idx="3">
                  <c:v>Jihočeský kraj</c:v>
                </c:pt>
                <c:pt idx="4">
                  <c:v>Královéhradecký kraj</c:v>
                </c:pt>
                <c:pt idx="5">
                  <c:v>ČR</c:v>
                </c:pt>
                <c:pt idx="6">
                  <c:v>Plzeňský kraj</c:v>
                </c:pt>
                <c:pt idx="7">
                  <c:v>Ústecký kraj</c:v>
                </c:pt>
                <c:pt idx="8">
                  <c:v>Pardubický kraj</c:v>
                </c:pt>
                <c:pt idx="9">
                  <c:v>Jihomoravský kraj</c:v>
                </c:pt>
                <c:pt idx="10">
                  <c:v>Karlovarský kraj</c:v>
                </c:pt>
                <c:pt idx="11">
                  <c:v>Liberecký kraj</c:v>
                </c:pt>
                <c:pt idx="12">
                  <c:v>Zlínský kraj</c:v>
                </c:pt>
                <c:pt idx="13">
                  <c:v>Moravskoslezský kraj</c:v>
                </c:pt>
                <c:pt idx="14">
                  <c:v>Olomoucký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60.764033599999998</c:v>
                </c:pt>
                <c:pt idx="1">
                  <c:v>59.940114299999998</c:v>
                </c:pt>
                <c:pt idx="2">
                  <c:v>59.845972199999999</c:v>
                </c:pt>
                <c:pt idx="3">
                  <c:v>58.423186399999999</c:v>
                </c:pt>
                <c:pt idx="4">
                  <c:v>58.301606900000003</c:v>
                </c:pt>
                <c:pt idx="5">
                  <c:v>58.140166800000003</c:v>
                </c:pt>
                <c:pt idx="6">
                  <c:v>57.703611100000003</c:v>
                </c:pt>
                <c:pt idx="7">
                  <c:v>56.3934815</c:v>
                </c:pt>
                <c:pt idx="8">
                  <c:v>56.287773299999998</c:v>
                </c:pt>
                <c:pt idx="9">
                  <c:v>56.1189532</c:v>
                </c:pt>
                <c:pt idx="10">
                  <c:v>55.744585100000002</c:v>
                </c:pt>
                <c:pt idx="11">
                  <c:v>55.610021799999998</c:v>
                </c:pt>
                <c:pt idx="12">
                  <c:v>54.8887383</c:v>
                </c:pt>
                <c:pt idx="13">
                  <c:v>53.859128800000001</c:v>
                </c:pt>
                <c:pt idx="14">
                  <c:v>53.373871200000004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  <c:min val="0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3D0ABB3-B508-824E-9330-D578EB41FA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11CAB2-C5D2-2640-AEBE-3DE4D2EB3B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22F56-76CC-2244-9969-3BD231BC40BB}" type="datetimeFigureOut">
              <a:t>01.11.2021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BC07A37-2E4C-4A45-B370-BAA6DA94F2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AF3F6C6-389C-964B-A899-5EA4A12A0B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920A4-C4B0-3B45-B166-80304E6D2023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2674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BFD12-7377-AF4F-9E5D-41F7F9A57BED}" type="datetimeFigureOut">
              <a:t>01.11.2021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6F805-EB17-214F-846F-533D26B85AF7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7979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188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39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567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7.tmp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5F0446E-2BA5-074F-9D5A-1DA860FC7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298" y="98930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D1C52D7-9D53-964E-AD7F-FCDE91C29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298" y="386902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67936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B10B1-3D63-454C-8A55-F234CDB8A490}" type="datetime1">
              <a:t>01.11.2021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396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FD45-C6FC-FA4E-8F73-BD321229A0A2}" type="datetime1">
              <a:t>01.11.2021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4949EF-3906-7247-A998-646612F81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298" y="98930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44C4C04-2844-7D47-AFA2-6CCB143D9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298" y="386902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280399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04925"/>
            <a:ext cx="5181600" cy="431958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04925"/>
            <a:ext cx="5181600" cy="431958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417B-9DB1-6D4D-BC0C-5A2D93988509}" type="datetime1">
              <a:t>01.11.2021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2697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87388"/>
          </a:xfrm>
        </p:spPr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04925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81248"/>
            <a:ext cx="5157787" cy="324326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0492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81248"/>
            <a:ext cx="5183188" cy="324326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7D294-69E3-9D4D-93D4-2E238C326C15}" type="datetime1">
              <a:t>01.11.2021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6356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3966A-A054-844C-ADD4-DD683C9A6B44}" type="datetime1">
              <a:t>01.11.2021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419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E48A-7B06-DD4E-B4F1-99FFA5BA3C4E}" type="datetime1">
              <a:t>01.11.2021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5680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04925"/>
            <a:ext cx="6172200" cy="4319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04925"/>
            <a:ext cx="3932237" cy="431958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9FE8-A97A-9040-BC1B-01299C18F4E1}" type="datetime1">
              <a:t>01.11.2021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4B2FEFB-40EB-A242-879E-90E7A9ACB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735"/>
            <a:ext cx="10515600" cy="677778"/>
          </a:xfrm>
        </p:spPr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570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04924"/>
            <a:ext cx="6172200" cy="431958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04926"/>
            <a:ext cx="3932237" cy="43195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CB02-1686-5E4E-8C77-FF7AEFEA844F}" type="datetime1">
              <a:t>01.11.2021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DA77E7-49D4-194B-BF48-C6879F899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735"/>
            <a:ext cx="10515600" cy="677778"/>
          </a:xfrm>
        </p:spPr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70B9-5AC9-DD4F-B4FA-247F1F891530}" type="datetime1">
              <a:t>01.11.2021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8404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59388"/>
          </a:xfrm>
        </p:spPr>
        <p:txBody>
          <a:bodyPr vert="eaVert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59388"/>
          </a:xfrm>
        </p:spPr>
        <p:txBody>
          <a:bodyPr vert="eaVert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80D57-1D93-2946-AFD0-6D29B9F3A147}" type="datetime1">
              <a:t>01.11.2021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8614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74A8D0C3-8828-4945-AE3F-F718697470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1"/>
            <a:ext cx="9885238" cy="896492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CC8B3D67-369B-4F24-8897-F0919A3E5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47" y="1652595"/>
            <a:ext cx="11487705" cy="4409893"/>
          </a:xfrm>
        </p:spPr>
        <p:txBody>
          <a:bodyPr/>
          <a:lstStyle>
            <a:lvl1pPr marL="2286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569EDE3C-273C-4A62-8AE9-D7C37796420F}"/>
              </a:ext>
            </a:extLst>
          </p:cNvPr>
          <p:cNvCxnSpPr/>
          <p:nvPr userDrawn="1"/>
        </p:nvCxnSpPr>
        <p:spPr>
          <a:xfrm flipV="1">
            <a:off x="0" y="896493"/>
            <a:ext cx="10218057" cy="1"/>
          </a:xfrm>
          <a:prstGeom prst="line">
            <a:avLst/>
          </a:prstGeom>
          <a:ln w="381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DD8FE222-C5DA-489E-A8D2-33FE8FCEBFB9}"/>
              </a:ext>
            </a:extLst>
          </p:cNvPr>
          <p:cNvCxnSpPr/>
          <p:nvPr userDrawn="1"/>
        </p:nvCxnSpPr>
        <p:spPr>
          <a:xfrm>
            <a:off x="11826903" y="896492"/>
            <a:ext cx="365097" cy="0"/>
          </a:xfrm>
          <a:prstGeom prst="line">
            <a:avLst/>
          </a:prstGeom>
          <a:ln w="381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ázek 13">
            <a:extLst>
              <a:ext uri="{FF2B5EF4-FFF2-40B4-BE49-F238E27FC236}">
                <a16:creationId xmlns:a16="http://schemas.microsoft.com/office/drawing/2014/main" id="{89115CFD-E318-44F9-9C3F-F0D1DFB085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781" y="226273"/>
            <a:ext cx="1340438" cy="1340438"/>
          </a:xfrm>
          <a:prstGeom prst="rect">
            <a:avLst/>
          </a:prstGeom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C76277FD-5BED-487E-A934-D1523A7642AC}"/>
              </a:ext>
            </a:extLst>
          </p:cNvPr>
          <p:cNvSpPr/>
          <p:nvPr userDrawn="1"/>
        </p:nvSpPr>
        <p:spPr>
          <a:xfrm>
            <a:off x="0" y="6407192"/>
            <a:ext cx="12192000" cy="450808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447D9C5A-7FE9-3A4D-8ADB-213088003C1A}"/>
              </a:ext>
            </a:extLst>
          </p:cNvPr>
          <p:cNvGrpSpPr/>
          <p:nvPr userDrawn="1"/>
        </p:nvGrpSpPr>
        <p:grpSpPr>
          <a:xfrm>
            <a:off x="7979502" y="6403341"/>
            <a:ext cx="3607259" cy="503999"/>
            <a:chOff x="7979502" y="6403341"/>
            <a:chExt cx="3607259" cy="503999"/>
          </a:xfrm>
        </p:grpSpPr>
        <p:pic>
          <p:nvPicPr>
            <p:cNvPr id="17" name="Grafický objekt 16">
              <a:extLst>
                <a:ext uri="{FF2B5EF4-FFF2-40B4-BE49-F238E27FC236}">
                  <a16:creationId xmlns:a16="http://schemas.microsoft.com/office/drawing/2014/main" id="{CC8969BD-C246-CA42-B13C-EE47BC3DCA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842115" y="6403341"/>
              <a:ext cx="744646" cy="503999"/>
            </a:xfrm>
            <a:prstGeom prst="rect">
              <a:avLst/>
            </a:prstGeom>
          </p:spPr>
        </p:pic>
        <p:pic>
          <p:nvPicPr>
            <p:cNvPr id="20" name="Grafický objekt 19">
              <a:extLst>
                <a:ext uri="{FF2B5EF4-FFF2-40B4-BE49-F238E27FC236}">
                  <a16:creationId xmlns:a16="http://schemas.microsoft.com/office/drawing/2014/main" id="{E0BADCCC-4F74-4F0A-A7EF-44B904712F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79502" y="6515641"/>
              <a:ext cx="2758663" cy="2345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3102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758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mín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EC56048-479B-4CB1-B677-16A8618B9DB7}"/>
              </a:ext>
            </a:extLst>
          </p:cNvPr>
          <p:cNvSpPr/>
          <p:nvPr userDrawn="1"/>
        </p:nvSpPr>
        <p:spPr>
          <a:xfrm>
            <a:off x="0" y="0"/>
            <a:ext cx="12192000" cy="3693111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675FD825-1F31-4493-889C-46F3B206D7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566" y="5951561"/>
            <a:ext cx="964869" cy="639860"/>
          </a:xfrm>
          <a:prstGeom prst="rect">
            <a:avLst/>
          </a:prstGeom>
        </p:spPr>
      </p:pic>
      <p:sp>
        <p:nvSpPr>
          <p:cNvPr id="19" name="Nadpis 1">
            <a:extLst>
              <a:ext uri="{FF2B5EF4-FFF2-40B4-BE49-F238E27FC236}">
                <a16:creationId xmlns:a16="http://schemas.microsoft.com/office/drawing/2014/main" id="{52EB2EA6-5A78-4E85-AE4C-221CA83B81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503487"/>
            <a:ext cx="9144000" cy="1189622"/>
          </a:xfrm>
        </p:spPr>
        <p:txBody>
          <a:bodyPr anchor="b">
            <a:noAutofit/>
          </a:bodyPr>
          <a:lstStyle>
            <a:lvl1pPr algn="ctr"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Hlavní nadpis prezentace</a:t>
            </a:r>
          </a:p>
        </p:txBody>
      </p:sp>
      <p:sp>
        <p:nvSpPr>
          <p:cNvPr id="20" name="Podnadpis 2">
            <a:extLst>
              <a:ext uri="{FF2B5EF4-FFF2-40B4-BE49-F238E27FC236}">
                <a16:creationId xmlns:a16="http://schemas.microsoft.com/office/drawing/2014/main" id="{070F9525-D336-4269-AB65-F312FD83E2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D311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Podnadpis prezentace</a:t>
            </a:r>
          </a:p>
        </p:txBody>
      </p: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A68D80B2-804E-48C4-917F-364953F04117}"/>
              </a:ext>
            </a:extLst>
          </p:cNvPr>
          <p:cNvGrpSpPr/>
          <p:nvPr userDrawn="1"/>
        </p:nvGrpSpPr>
        <p:grpSpPr>
          <a:xfrm>
            <a:off x="2907576" y="929325"/>
            <a:ext cx="6376849" cy="627081"/>
            <a:chOff x="3150227" y="929325"/>
            <a:chExt cx="6376849" cy="627081"/>
          </a:xfrm>
        </p:grpSpPr>
        <p:pic>
          <p:nvPicPr>
            <p:cNvPr id="13" name="Grafický objekt 12">
              <a:extLst>
                <a:ext uri="{FF2B5EF4-FFF2-40B4-BE49-F238E27FC236}">
                  <a16:creationId xmlns:a16="http://schemas.microsoft.com/office/drawing/2014/main" id="{6AD8391B-BFA6-420F-8E95-DE146CE7E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50227" y="929325"/>
              <a:ext cx="2211887" cy="627081"/>
            </a:xfrm>
            <a:prstGeom prst="rect">
              <a:avLst/>
            </a:prstGeom>
          </p:spPr>
        </p:pic>
        <p:pic>
          <p:nvPicPr>
            <p:cNvPr id="16" name="Grafický objekt 15">
              <a:extLst>
                <a:ext uri="{FF2B5EF4-FFF2-40B4-BE49-F238E27FC236}">
                  <a16:creationId xmlns:a16="http://schemas.microsoft.com/office/drawing/2014/main" id="{2E38FE36-8704-4B15-B3ED-B5C034568E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55612" y="1091418"/>
              <a:ext cx="3771464" cy="3206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8917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644885F-7E6F-4C35-9C4B-32A83531A1CB}"/>
              </a:ext>
            </a:extLst>
          </p:cNvPr>
          <p:cNvSpPr/>
          <p:nvPr userDrawn="1"/>
        </p:nvSpPr>
        <p:spPr>
          <a:xfrm>
            <a:off x="0" y="0"/>
            <a:ext cx="12192000" cy="1059255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74A8D0C3-8828-4945-AE3F-F718697470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CC8B3D67-369B-4F24-8897-F0919A3E5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39" y="1376037"/>
            <a:ext cx="11487705" cy="5152017"/>
          </a:xfrm>
        </p:spPr>
        <p:txBody>
          <a:bodyPr/>
          <a:lstStyle>
            <a:lvl1pPr marL="2286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EDB0FC9C-CAD2-4DA3-81D9-FE9D2BAA5F0C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25" name="Skupina 24">
              <a:extLst>
                <a:ext uri="{FF2B5EF4-FFF2-40B4-BE49-F238E27FC236}">
                  <a16:creationId xmlns:a16="http://schemas.microsoft.com/office/drawing/2014/main" id="{812BEB90-324A-4A2D-9EF7-4E5CCD4362D6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26" name="Grafický objekt 25">
                <a:extLst>
                  <a:ext uri="{FF2B5EF4-FFF2-40B4-BE49-F238E27FC236}">
                    <a16:creationId xmlns:a16="http://schemas.microsoft.com/office/drawing/2014/main" id="{DA398F1A-CD3A-4447-AD94-A2C8AA7D3ED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27" name="Grafický objekt 26">
                <a:extLst>
                  <a:ext uri="{FF2B5EF4-FFF2-40B4-BE49-F238E27FC236}">
                    <a16:creationId xmlns:a16="http://schemas.microsoft.com/office/drawing/2014/main" id="{B44E7B5D-0A2A-4E37-9366-E7DA6249045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10" name="Obrázek 9" descr="Obsah obrázku kreslení&#10;&#10;Popis byl vytvořen automaticky">
              <a:extLst>
                <a:ext uri="{FF2B5EF4-FFF2-40B4-BE49-F238E27FC236}">
                  <a16:creationId xmlns:a16="http://schemas.microsoft.com/office/drawing/2014/main" id="{79993D16-A750-49F0-840D-E154F50060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9034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758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text,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644885F-7E6F-4C35-9C4B-32A83531A1CB}"/>
              </a:ext>
            </a:extLst>
          </p:cNvPr>
          <p:cNvSpPr/>
          <p:nvPr userDrawn="1"/>
        </p:nvSpPr>
        <p:spPr>
          <a:xfrm>
            <a:off x="0" y="0"/>
            <a:ext cx="12192000" cy="1059255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3" name="Zástupný symbol obrázku 12">
            <a:extLst>
              <a:ext uri="{FF2B5EF4-FFF2-40B4-BE49-F238E27FC236}">
                <a16:creationId xmlns:a16="http://schemas.microsoft.com/office/drawing/2014/main" id="{9DA90696-1068-45DC-844C-39D2648EE4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31686" y="1376036"/>
            <a:ext cx="6378575" cy="515201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D311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vložte obrázek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1470E0D0-A2AB-409D-829F-DB124986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827422E6-1939-4D22-82CF-00821A158B63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EBDF3FB1-1F98-4150-A8F1-0D74F99C8837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23" name="Grafický objekt 22">
                <a:extLst>
                  <a:ext uri="{FF2B5EF4-FFF2-40B4-BE49-F238E27FC236}">
                    <a16:creationId xmlns:a16="http://schemas.microsoft.com/office/drawing/2014/main" id="{DCF8E799-50DF-4E6B-ACA9-136D7EC0450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24" name="Grafický objekt 23">
                <a:extLst>
                  <a:ext uri="{FF2B5EF4-FFF2-40B4-BE49-F238E27FC236}">
                    <a16:creationId xmlns:a16="http://schemas.microsoft.com/office/drawing/2014/main" id="{85FD9467-D507-4558-9FAC-72B0B20404D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22" name="Obrázek 21" descr="Obsah obrázku kreslení&#10;&#10;Popis byl vytvořen automaticky">
              <a:extLst>
                <a:ext uri="{FF2B5EF4-FFF2-40B4-BE49-F238E27FC236}">
                  <a16:creationId xmlns:a16="http://schemas.microsoft.com/office/drawing/2014/main" id="{0641DDD1-9D04-47D2-A445-158BCC0416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  <p:sp>
        <p:nvSpPr>
          <p:cNvPr id="26" name="Zástupný obsah 2">
            <a:extLst>
              <a:ext uri="{FF2B5EF4-FFF2-40B4-BE49-F238E27FC236}">
                <a16:creationId xmlns:a16="http://schemas.microsoft.com/office/drawing/2014/main" id="{04ACDA81-8751-49AB-97FB-4BF8241EFBB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81740" y="1376037"/>
            <a:ext cx="4927108" cy="5152017"/>
          </a:xfrm>
        </p:spPr>
        <p:txBody>
          <a:bodyPr>
            <a:normAutofit/>
          </a:bodyPr>
          <a:lstStyle>
            <a:lvl1pPr marL="228600" indent="-228600">
              <a:buClr>
                <a:srgbClr val="D31145"/>
              </a:buClr>
              <a:buFont typeface="Arial" panose="020B0604020202020204" pitchFamily="34" charset="0"/>
              <a:buChar char="̶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1145"/>
              </a:buClr>
              <a:buFont typeface="Arial" panose="020B0604020202020204" pitchFamily="34" charset="0"/>
              <a:buChar char="̶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237096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65D34D94-04F9-4E00-B5C8-BA240CAA9819}"/>
              </a:ext>
            </a:extLst>
          </p:cNvPr>
          <p:cNvSpPr/>
          <p:nvPr userDrawn="1"/>
        </p:nvSpPr>
        <p:spPr>
          <a:xfrm>
            <a:off x="0" y="0"/>
            <a:ext cx="12192000" cy="1059255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6" name="Nadpis 1">
            <a:extLst>
              <a:ext uri="{FF2B5EF4-FFF2-40B4-BE49-F238E27FC236}">
                <a16:creationId xmlns:a16="http://schemas.microsoft.com/office/drawing/2014/main" id="{5E3B3E7F-FC75-4C4E-B4B1-9B56B7FC22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68F80365-EAA4-451F-AF73-86DCFE8AB83A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22" name="Skupina 21">
              <a:extLst>
                <a:ext uri="{FF2B5EF4-FFF2-40B4-BE49-F238E27FC236}">
                  <a16:creationId xmlns:a16="http://schemas.microsoft.com/office/drawing/2014/main" id="{7BB3E92E-B74E-48A9-9E5E-5CA3884CB64E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24" name="Grafický objekt 23">
                <a:extLst>
                  <a:ext uri="{FF2B5EF4-FFF2-40B4-BE49-F238E27FC236}">
                    <a16:creationId xmlns:a16="http://schemas.microsoft.com/office/drawing/2014/main" id="{E8A2959C-9C38-4FE1-857B-E5CE286D30A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25" name="Grafický objekt 24">
                <a:extLst>
                  <a:ext uri="{FF2B5EF4-FFF2-40B4-BE49-F238E27FC236}">
                    <a16:creationId xmlns:a16="http://schemas.microsoft.com/office/drawing/2014/main" id="{BAA2F625-C665-422E-9490-CD15682AFEC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23" name="Obrázek 22" descr="Obsah obrázku kreslení&#10;&#10;Popis byl vytvořen automaticky">
              <a:extLst>
                <a:ext uri="{FF2B5EF4-FFF2-40B4-BE49-F238E27FC236}">
                  <a16:creationId xmlns:a16="http://schemas.microsoft.com/office/drawing/2014/main" id="{4A334F60-C769-4877-A470-32CC5F3F7F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2838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 minimá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4F31B8D1-4DDF-4FB2-AC58-4A1374AC35A4}"/>
              </a:ext>
            </a:extLst>
          </p:cNvPr>
          <p:cNvSpPr/>
          <p:nvPr userDrawn="1"/>
        </p:nvSpPr>
        <p:spPr>
          <a:xfrm>
            <a:off x="1" y="1"/>
            <a:ext cx="12192000" cy="576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4DAA469B-B863-447B-ABF4-3B7AFDB7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2"/>
            <a:ext cx="5396696" cy="576000"/>
          </a:xfrm>
        </p:spPr>
        <p:txBody>
          <a:bodyPr>
            <a:no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CE82392-F9A7-4797-B789-543297A3131F}"/>
              </a:ext>
            </a:extLst>
          </p:cNvPr>
          <p:cNvGrpSpPr/>
          <p:nvPr userDrawn="1"/>
        </p:nvGrpSpPr>
        <p:grpSpPr>
          <a:xfrm>
            <a:off x="9532058" y="94004"/>
            <a:ext cx="2587791" cy="308285"/>
            <a:chOff x="8214317" y="331276"/>
            <a:chExt cx="3881688" cy="450808"/>
          </a:xfrm>
        </p:grpSpPr>
        <p:pic>
          <p:nvPicPr>
            <p:cNvPr id="14" name="Grafický objekt 13">
              <a:extLst>
                <a:ext uri="{FF2B5EF4-FFF2-40B4-BE49-F238E27FC236}">
                  <a16:creationId xmlns:a16="http://schemas.microsoft.com/office/drawing/2014/main" id="{D518AFD1-5C76-435F-900F-DCD0490895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14317" y="471177"/>
              <a:ext cx="2963998" cy="252000"/>
            </a:xfrm>
            <a:prstGeom prst="rect">
              <a:avLst/>
            </a:prstGeom>
          </p:spPr>
        </p:pic>
        <p:pic>
          <p:nvPicPr>
            <p:cNvPr id="15" name="Obrázek 14" descr="Obsah obrázku kreslení&#10;&#10;Popis byl vytvořen automaticky">
              <a:extLst>
                <a:ext uri="{FF2B5EF4-FFF2-40B4-BE49-F238E27FC236}">
                  <a16:creationId xmlns:a16="http://schemas.microsoft.com/office/drawing/2014/main" id="{54C0D6F4-44CD-4848-AE87-029AA0E55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31276"/>
              <a:ext cx="665930" cy="450808"/>
            </a:xfrm>
            <a:prstGeom prst="rect">
              <a:avLst/>
            </a:prstGeom>
          </p:spPr>
        </p:pic>
      </p:grp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000A9CFE-29F8-4983-92E5-1DE4851C89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5853" y="101942"/>
            <a:ext cx="1258641" cy="35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613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2320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, obrázek - inverzní">
    <p:bg>
      <p:bgPr>
        <a:solidFill>
          <a:srgbClr val="D31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DD6A7890-1F20-4DA7-AA89-7E104719D3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1000" y="1376362"/>
            <a:ext cx="11617349" cy="5132669"/>
          </a:xfrm>
        </p:spPr>
        <p:txBody>
          <a:bodyPr>
            <a:normAutofit/>
          </a:bodyPr>
          <a:lstStyle>
            <a:lvl1pPr marL="228600" indent="-228600">
              <a:buClr>
                <a:schemeClr val="bg1"/>
              </a:buClr>
              <a:buFont typeface="Arial" panose="020B0604020202020204" pitchFamily="34" charset="0"/>
              <a:buChar char="̶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bg1"/>
              </a:buClr>
              <a:buFont typeface="Arial" panose="020B0604020202020204" pitchFamily="34" charset="0"/>
              <a:buChar char="̶"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První úroveň textu</a:t>
            </a:r>
          </a:p>
          <a:p>
            <a:pPr lvl="1"/>
            <a:r>
              <a:rPr lang="cs-CZ" dirty="0"/>
              <a:t>Druhá úroveň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66B19D25-1138-4220-A44A-0D4B63C96D9E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13" name="Skupina 12">
              <a:extLst>
                <a:ext uri="{FF2B5EF4-FFF2-40B4-BE49-F238E27FC236}">
                  <a16:creationId xmlns:a16="http://schemas.microsoft.com/office/drawing/2014/main" id="{0039C8DB-5008-4E21-B098-C6CD2E7B851C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18" name="Grafický objekt 17">
                <a:extLst>
                  <a:ext uri="{FF2B5EF4-FFF2-40B4-BE49-F238E27FC236}">
                    <a16:creationId xmlns:a16="http://schemas.microsoft.com/office/drawing/2014/main" id="{9B900898-BE86-488C-8A9B-61767CCBF73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19" name="Grafický objekt 18">
                <a:extLst>
                  <a:ext uri="{FF2B5EF4-FFF2-40B4-BE49-F238E27FC236}">
                    <a16:creationId xmlns:a16="http://schemas.microsoft.com/office/drawing/2014/main" id="{ED01BC9A-8599-4D60-8836-E630D56FCE4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17" name="Obrázek 16" descr="Obsah obrázku kreslení&#10;&#10;Popis byl vytvořen automaticky">
              <a:extLst>
                <a:ext uri="{FF2B5EF4-FFF2-40B4-BE49-F238E27FC236}">
                  <a16:creationId xmlns:a16="http://schemas.microsoft.com/office/drawing/2014/main" id="{7ECBA0B5-8E5C-4967-8167-2D88E70CA7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  <p:sp>
        <p:nvSpPr>
          <p:cNvPr id="20" name="Nadpis 1">
            <a:extLst>
              <a:ext uri="{FF2B5EF4-FFF2-40B4-BE49-F238E27FC236}">
                <a16:creationId xmlns:a16="http://schemas.microsoft.com/office/drawing/2014/main" id="{42724F13-0F34-4D06-9D65-59247B61DE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193043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ací smín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B6EE3335-4CFA-4F78-ACC9-DCDA0C61E0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B4AA1ACA-170D-42E8-8323-B664F9958C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503487"/>
            <a:ext cx="9144000" cy="1189622"/>
          </a:xfrm>
        </p:spPr>
        <p:txBody>
          <a:bodyPr anchor="b">
            <a:noAutofit/>
          </a:bodyPr>
          <a:lstStyle>
            <a:lvl1pPr algn="ctr"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3E1FB666-EF45-45A1-80A5-B759B741F8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Podnadpis</a:t>
            </a:r>
          </a:p>
        </p:txBody>
      </p:sp>
      <p:pic>
        <p:nvPicPr>
          <p:cNvPr id="20" name="Obrázek 19" descr="Obsah obrázku kreslení&#10;&#10;Popis byl vytvořen automaticky">
            <a:extLst>
              <a:ext uri="{FF2B5EF4-FFF2-40B4-BE49-F238E27FC236}">
                <a16:creationId xmlns:a16="http://schemas.microsoft.com/office/drawing/2014/main" id="{EA3783B6-FC2A-454B-9F4B-560372C1E0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48" y="5989948"/>
            <a:ext cx="914504" cy="619083"/>
          </a:xfrm>
          <a:prstGeom prst="rect">
            <a:avLst/>
          </a:prstGeom>
        </p:spPr>
      </p:pic>
      <p:grpSp>
        <p:nvGrpSpPr>
          <p:cNvPr id="15" name="Skupina 14">
            <a:extLst>
              <a:ext uri="{FF2B5EF4-FFF2-40B4-BE49-F238E27FC236}">
                <a16:creationId xmlns:a16="http://schemas.microsoft.com/office/drawing/2014/main" id="{92CD7EB7-A771-4FBB-B8C7-DB5D59BBB75F}"/>
              </a:ext>
            </a:extLst>
          </p:cNvPr>
          <p:cNvGrpSpPr/>
          <p:nvPr userDrawn="1"/>
        </p:nvGrpSpPr>
        <p:grpSpPr>
          <a:xfrm>
            <a:off x="2907576" y="929325"/>
            <a:ext cx="6376849" cy="627081"/>
            <a:chOff x="3150227" y="929325"/>
            <a:chExt cx="6376849" cy="627081"/>
          </a:xfrm>
        </p:grpSpPr>
        <p:pic>
          <p:nvPicPr>
            <p:cNvPr id="16" name="Grafický objekt 15">
              <a:extLst>
                <a:ext uri="{FF2B5EF4-FFF2-40B4-BE49-F238E27FC236}">
                  <a16:creationId xmlns:a16="http://schemas.microsoft.com/office/drawing/2014/main" id="{F450C9B7-74DB-41E6-BE50-75396E9C66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50227" y="929325"/>
              <a:ext cx="2211887" cy="627081"/>
            </a:xfrm>
            <a:prstGeom prst="rect">
              <a:avLst/>
            </a:prstGeom>
          </p:spPr>
        </p:pic>
        <p:pic>
          <p:nvPicPr>
            <p:cNvPr id="17" name="Grafický objekt 16">
              <a:extLst>
                <a:ext uri="{FF2B5EF4-FFF2-40B4-BE49-F238E27FC236}">
                  <a16:creationId xmlns:a16="http://schemas.microsoft.com/office/drawing/2014/main" id="{857E4D19-AD77-4999-B9C4-830DAE3D80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55612" y="1091418"/>
              <a:ext cx="3771464" cy="3206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2341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CCA52EFB-82F9-447B-B7F3-826EC4CD9CBF}"/>
              </a:ext>
            </a:extLst>
          </p:cNvPr>
          <p:cNvSpPr/>
          <p:nvPr userDrawn="1"/>
        </p:nvSpPr>
        <p:spPr>
          <a:xfrm>
            <a:off x="0" y="0"/>
            <a:ext cx="12192000" cy="3693111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1BE36A2-70AC-4C89-89C4-238AB82AA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03487"/>
            <a:ext cx="12192000" cy="118962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C3DEF16-12AD-4266-89B6-935870F01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6CF3A5FA-C42D-4E34-9D77-74D10308ACF3}"/>
              </a:ext>
            </a:extLst>
          </p:cNvPr>
          <p:cNvGrpSpPr/>
          <p:nvPr userDrawn="1"/>
        </p:nvGrpSpPr>
        <p:grpSpPr>
          <a:xfrm>
            <a:off x="2325580" y="790894"/>
            <a:ext cx="7540840" cy="921700"/>
            <a:chOff x="2441360" y="790894"/>
            <a:chExt cx="7540840" cy="921700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B198CE6B-E463-4B26-AD17-D57305EBAE8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893"/>
            <a:stretch/>
          </p:blipFill>
          <p:spPr>
            <a:xfrm>
              <a:off x="2441360" y="790894"/>
              <a:ext cx="3426781" cy="921700"/>
            </a:xfrm>
            <a:prstGeom prst="rect">
              <a:avLst/>
            </a:prstGeom>
          </p:spPr>
        </p:pic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911BFECC-788F-4A5A-B297-6CA8846F01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98"/>
            <a:stretch/>
          </p:blipFill>
          <p:spPr>
            <a:xfrm>
              <a:off x="5800078" y="790894"/>
              <a:ext cx="4182122" cy="921700"/>
            </a:xfrm>
            <a:prstGeom prst="rect">
              <a:avLst/>
            </a:prstGeom>
          </p:spPr>
        </p:pic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9EE90BA2-9181-43A3-8D17-C7D721FC34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566" y="6040340"/>
            <a:ext cx="964869" cy="63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3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74735"/>
            <a:ext cx="10515600" cy="6777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04926"/>
            <a:ext cx="10515600" cy="4319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197543"/>
            <a:ext cx="1246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073E4-06FD-6D40-9982-0E8CCC73F560}" type="datetime1">
              <a:t>01.11.2021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1872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Novinky v cestovním ruchu – léto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708" y="6187253"/>
            <a:ext cx="10390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13053-D514-8448-BD9B-6AC86BD996A2}" type="slidenum"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964BFAD-E371-A44E-A2DA-B96F71D708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76539" y="5925500"/>
            <a:ext cx="1440000" cy="63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25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18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–"/>
        <a:tabLst/>
        <a:defRPr sz="2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11200" indent="-355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068388" indent="-357188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423988" indent="-355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779588" indent="-355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7151" userDrawn="1">
          <p15:clr>
            <a:srgbClr val="F26B43"/>
          </p15:clr>
        </p15:guide>
        <p15:guide id="3" orient="horz" pos="4133" userDrawn="1">
          <p15:clr>
            <a:srgbClr val="F26B43"/>
          </p15:clr>
        </p15:guide>
        <p15:guide id="4" pos="529" userDrawn="1">
          <p15:clr>
            <a:srgbClr val="F26B43"/>
          </p15:clr>
        </p15:guide>
        <p15:guide id="5" orient="horz" pos="3543" userDrawn="1">
          <p15:clr>
            <a:srgbClr val="F26B43"/>
          </p15:clr>
        </p15:guide>
        <p15:guide id="6" orient="horz" pos="663" userDrawn="1">
          <p15:clr>
            <a:srgbClr val="F26B43"/>
          </p15:clr>
        </p15:guide>
        <p15:guide id="7" orient="horz" pos="82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E29F1E6-ED0B-46BA-8E34-71ED3EB5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438496F-B824-41C1-AA93-D9881432A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06136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E43851A7-B687-4CEA-B517-5D0A44EA4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14708" y="6187253"/>
            <a:ext cx="1039091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E2513053-D514-8448-BD9B-6AC86BD996A2}" type="slidenum">
              <a:rPr lang="en-US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2A7B56-7997-E842-ADB7-9AB48F3C2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298" y="989302"/>
            <a:ext cx="10515600" cy="2852737"/>
          </a:xfrm>
        </p:spPr>
        <p:txBody>
          <a:bodyPr anchor="b">
            <a:normAutofit/>
          </a:bodyPr>
          <a:lstStyle/>
          <a:p>
            <a:r>
              <a:rPr lang="cs-CZ" dirty="0"/>
              <a:t>Epidemická situace </a:t>
            </a:r>
            <a:br>
              <a:rPr lang="cs-CZ" dirty="0"/>
            </a:br>
            <a:r>
              <a:rPr lang="cs-CZ" dirty="0"/>
              <a:t>a očkování proti covid-19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7C1CE77-678A-8740-A34B-B7686D2D1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298" y="3869027"/>
            <a:ext cx="10515600" cy="1500187"/>
          </a:xfrm>
        </p:spPr>
        <p:txBody>
          <a:bodyPr>
            <a:normAutofit/>
          </a:bodyPr>
          <a:lstStyle/>
          <a:p>
            <a:r>
              <a:rPr lang="cs-CZ" sz="4000" dirty="0"/>
              <a:t>v Královéhradeckém kraji</a:t>
            </a: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04F4EBA8-850F-401E-A784-E89B7E218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197543"/>
            <a:ext cx="124690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cs-CZ" dirty="0"/>
              <a:t>13. 9. 2021</a:t>
            </a:r>
          </a:p>
        </p:txBody>
      </p:sp>
    </p:spTree>
    <p:extLst>
      <p:ext uri="{BB962C8B-B14F-4D97-AF65-F5344CB8AC3E}">
        <p14:creationId xmlns:p14="http://schemas.microsoft.com/office/powerpoint/2010/main" val="1515344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0D9A0E-205B-2D4C-A8B2-D3BCDA502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73394"/>
            <a:ext cx="10515600" cy="917006"/>
          </a:xfrm>
        </p:spPr>
        <p:txBody>
          <a:bodyPr>
            <a:normAutofit/>
          </a:bodyPr>
          <a:lstStyle/>
          <a:p>
            <a:r>
              <a:rPr lang="cs-CZ" dirty="0"/>
              <a:t>Aktuální situace v kraji k 31. 10. 2021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0FCFC5-66CD-A74B-8BA5-FAD889739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rPr lang="cs-CZ"/>
              <a:t>2</a:t>
            </a:fld>
            <a:endParaRPr lang="cs-CZ"/>
          </a:p>
        </p:txBody>
      </p:sp>
      <p:graphicFrame>
        <p:nvGraphicFramePr>
          <p:cNvPr id="7" name="Zástupný symbol pro obsah 8">
            <a:extLst>
              <a:ext uri="{FF2B5EF4-FFF2-40B4-BE49-F238E27FC236}">
                <a16:creationId xmlns:a16="http://schemas.microsoft.com/office/drawing/2014/main" id="{0F54D5EE-DAC5-4B57-B1DA-9DB1EE551B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3840986"/>
              </p:ext>
            </p:extLst>
          </p:nvPr>
        </p:nvGraphicFramePr>
        <p:xfrm>
          <a:off x="914399" y="1905722"/>
          <a:ext cx="10154265" cy="3253741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6765069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3389196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756537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36. týden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738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105,4/den)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624301">
                <a:tc>
                  <a:txBody>
                    <a:bodyPr/>
                    <a:lstStyle/>
                    <a:p>
                      <a:r>
                        <a:rPr lang="cs-CZ" sz="1800" kern="1200" dirty="0">
                          <a:effectLst/>
                        </a:rPr>
                        <a:t>7denní nárůst za týden celkem na 100 tis. obyv. </a:t>
                      </a:r>
                      <a:endParaRPr lang="cs-CZ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1232409"/>
                  </a:ext>
                </a:extLst>
              </a:tr>
              <a:tr h="624301">
                <a:tc>
                  <a:txBody>
                    <a:bodyPr/>
                    <a:lstStyle/>
                    <a:p>
                      <a:r>
                        <a:rPr lang="cs-CZ" dirty="0"/>
                        <a:t>Počet potvrzených případů od 1.3.2020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106.817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498099"/>
                  </a:ext>
                </a:extLst>
              </a:tr>
              <a:tr h="624301">
                <a:tc>
                  <a:txBody>
                    <a:bodyPr/>
                    <a:lstStyle/>
                    <a:p>
                      <a:r>
                        <a:rPr lang="cs-CZ" dirty="0"/>
                        <a:t>Počet vyléčených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103.903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556811"/>
                  </a:ext>
                </a:extLst>
              </a:tr>
              <a:tr h="624301">
                <a:tc>
                  <a:txBody>
                    <a:bodyPr/>
                    <a:lstStyle/>
                    <a:p>
                      <a:r>
                        <a:rPr lang="cs-CZ" dirty="0"/>
                        <a:t>Počet úmrtí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1.828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3192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85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FA3A405-FD56-4B82-A9C3-DDE3A81C0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" b="12396"/>
          <a:stretch/>
        </p:blipFill>
        <p:spPr>
          <a:xfrm>
            <a:off x="960503" y="0"/>
            <a:ext cx="10360639" cy="6007895"/>
          </a:xfrm>
          <a:prstGeom prst="rect">
            <a:avLst/>
          </a:prstGeom>
          <a:solidFill>
            <a:schemeClr val="bg2"/>
          </a:solidFill>
          <a:ln w="57150">
            <a:noFill/>
          </a:ln>
        </p:spPr>
      </p:pic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59A8BA-2A57-4DCA-9AE2-20953D0C2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14708" y="6187253"/>
            <a:ext cx="1039091" cy="365125"/>
          </a:xfrm>
        </p:spPr>
        <p:txBody>
          <a:bodyPr/>
          <a:lstStyle/>
          <a:p>
            <a:fld id="{E2513053-D514-8448-BD9B-6AC86BD996A2}" type="slidenum">
              <a:rPr lang="cs-CZ" smtClean="0"/>
              <a:t>3</a:t>
            </a:fld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7D59902-0E90-4C42-BC61-29B5EE3FF89D}"/>
              </a:ext>
            </a:extLst>
          </p:cNvPr>
          <p:cNvSpPr txBox="1">
            <a:spLocks/>
          </p:cNvSpPr>
          <p:nvPr/>
        </p:nvSpPr>
        <p:spPr>
          <a:xfrm>
            <a:off x="481693" y="187685"/>
            <a:ext cx="10749803" cy="13214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Páteřní síť očkování</a:t>
            </a:r>
            <a:b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24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 Královéhradeckém kraji</a:t>
            </a:r>
            <a:endParaRPr lang="cs-CZ" sz="3600" dirty="0">
              <a:solidFill>
                <a:srgbClr val="2B2B82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7" name="Slza 6">
            <a:extLst>
              <a:ext uri="{FF2B5EF4-FFF2-40B4-BE49-F238E27FC236}">
                <a16:creationId xmlns:a16="http://schemas.microsoft.com/office/drawing/2014/main" id="{FA202DE2-2C8D-4A7F-BDC1-F65981584081}"/>
              </a:ext>
            </a:extLst>
          </p:cNvPr>
          <p:cNvSpPr/>
          <p:nvPr/>
        </p:nvSpPr>
        <p:spPr>
          <a:xfrm rot="8114930">
            <a:off x="5633749" y="4054976"/>
            <a:ext cx="158129" cy="169301"/>
          </a:xfrm>
          <a:prstGeom prst="teardrop">
            <a:avLst/>
          </a:prstGeom>
          <a:solidFill>
            <a:schemeClr val="bg2"/>
          </a:solidFill>
          <a:ln w="57150">
            <a:solidFill>
              <a:srgbClr val="E43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463B395-5EA0-4CA2-A147-780DF3658608}"/>
              </a:ext>
            </a:extLst>
          </p:cNvPr>
          <p:cNvSpPr txBox="1"/>
          <p:nvPr/>
        </p:nvSpPr>
        <p:spPr>
          <a:xfrm>
            <a:off x="3354441" y="2821970"/>
            <a:ext cx="905724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ON Jičín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7BE4F549-A82F-47B7-AB16-A558CD7C05B9}"/>
              </a:ext>
            </a:extLst>
          </p:cNvPr>
          <p:cNvSpPr txBox="1"/>
          <p:nvPr/>
        </p:nvSpPr>
        <p:spPr>
          <a:xfrm>
            <a:off x="4259332" y="3176687"/>
            <a:ext cx="133519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Levitovo centrum následné péče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Hořice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1A66F560-7B26-4FA8-9D05-372C48752C29}"/>
              </a:ext>
            </a:extLst>
          </p:cNvPr>
          <p:cNvSpPr txBox="1"/>
          <p:nvPr/>
        </p:nvSpPr>
        <p:spPr>
          <a:xfrm>
            <a:off x="4893666" y="4342120"/>
            <a:ext cx="1638294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FN Hradec Králové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14526385-452E-4681-8C36-6A788D1614D1}"/>
              </a:ext>
            </a:extLst>
          </p:cNvPr>
          <p:cNvSpPr txBox="1"/>
          <p:nvPr/>
        </p:nvSpPr>
        <p:spPr>
          <a:xfrm>
            <a:off x="7953502" y="4427071"/>
            <a:ext cx="1403874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Nemocnice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Rychnov n. </a:t>
            </a:r>
            <a:r>
              <a:rPr lang="cs-CZ" sz="1400" dirty="0" err="1">
                <a:solidFill>
                  <a:srgbClr val="2B2B82"/>
                </a:solidFill>
                <a:latin typeface="Franklin Gothic Demi" panose="020B0703020102020204" pitchFamily="34" charset="0"/>
              </a:rPr>
              <a:t>Kn</a:t>
            </a:r>
            <a:r>
              <a:rPr lang="cs-CZ" sz="14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.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2B2B82"/>
              </a:solidFill>
              <a:effectLst/>
              <a:uLnTx/>
              <a:uFillTx/>
              <a:latin typeface="Franklin Gothic Demi" panose="020B0703020102020204" pitchFamily="34" charset="0"/>
              <a:ea typeface="+mn-ea"/>
              <a:cs typeface="+mn-cs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FDB1AAE1-83A3-4E6A-B2FE-422699C97783}"/>
              </a:ext>
            </a:extLst>
          </p:cNvPr>
          <p:cNvSpPr txBox="1"/>
          <p:nvPr/>
        </p:nvSpPr>
        <p:spPr>
          <a:xfrm>
            <a:off x="6252122" y="3784641"/>
            <a:ext cx="1600470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Edumed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 Jaroměř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08CADFD5-24B6-4194-8071-9DD7A1D2BCA6}"/>
              </a:ext>
            </a:extLst>
          </p:cNvPr>
          <p:cNvSpPr txBox="1"/>
          <p:nvPr/>
        </p:nvSpPr>
        <p:spPr>
          <a:xfrm>
            <a:off x="5885142" y="3109380"/>
            <a:ext cx="1007278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MN Dvůr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Králové n. L.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36ACBE8B-3BEA-4F2F-B05A-37B9BDB13C77}"/>
              </a:ext>
            </a:extLst>
          </p:cNvPr>
          <p:cNvSpPr txBox="1"/>
          <p:nvPr/>
        </p:nvSpPr>
        <p:spPr>
          <a:xfrm>
            <a:off x="7410079" y="3281784"/>
            <a:ext cx="1579019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ON Náchod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8D68BEE5-B80B-4FB5-B478-4E70AC333A34}"/>
              </a:ext>
            </a:extLst>
          </p:cNvPr>
          <p:cNvSpPr txBox="1"/>
          <p:nvPr/>
        </p:nvSpPr>
        <p:spPr>
          <a:xfrm>
            <a:off x="6251581" y="2398012"/>
            <a:ext cx="1267859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ON Trutnov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B0A16DAB-C8ED-4248-B324-92E7C9DD276A}"/>
              </a:ext>
            </a:extLst>
          </p:cNvPr>
          <p:cNvSpPr txBox="1"/>
          <p:nvPr/>
        </p:nvSpPr>
        <p:spPr>
          <a:xfrm>
            <a:off x="5327693" y="1373482"/>
            <a:ext cx="1536613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Nemocnice Vrchlabí</a:t>
            </a:r>
          </a:p>
        </p:txBody>
      </p:sp>
      <p:sp>
        <p:nvSpPr>
          <p:cNvPr id="20" name="Slza 19">
            <a:extLst>
              <a:ext uri="{FF2B5EF4-FFF2-40B4-BE49-F238E27FC236}">
                <a16:creationId xmlns:a16="http://schemas.microsoft.com/office/drawing/2014/main" id="{A282D8D3-930A-43A6-9837-BA6895F46327}"/>
              </a:ext>
            </a:extLst>
          </p:cNvPr>
          <p:cNvSpPr/>
          <p:nvPr/>
        </p:nvSpPr>
        <p:spPr>
          <a:xfrm rot="8114930">
            <a:off x="6697609" y="2212912"/>
            <a:ext cx="158129" cy="169301"/>
          </a:xfrm>
          <a:prstGeom prst="teardrop">
            <a:avLst/>
          </a:prstGeom>
          <a:solidFill>
            <a:schemeClr val="bg2"/>
          </a:solidFill>
          <a:ln w="57150">
            <a:solidFill>
              <a:srgbClr val="E43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6BC34E95-EA0A-44FC-B574-75C9A05BD0A6}"/>
              </a:ext>
            </a:extLst>
          </p:cNvPr>
          <p:cNvSpPr txBox="1"/>
          <p:nvPr/>
        </p:nvSpPr>
        <p:spPr>
          <a:xfrm>
            <a:off x="7998250" y="2303607"/>
            <a:ext cx="96886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Nemocnice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Broumov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E26FAF18-5C17-40E0-8AFB-4761A92FFADD}"/>
              </a:ext>
            </a:extLst>
          </p:cNvPr>
          <p:cNvSpPr txBox="1"/>
          <p:nvPr/>
        </p:nvSpPr>
        <p:spPr>
          <a:xfrm>
            <a:off x="9509981" y="2181782"/>
            <a:ext cx="35063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očkovacích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míst v kraji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2B2B82"/>
              </a:solidFill>
              <a:effectLst/>
              <a:uLnTx/>
              <a:uFillTx/>
              <a:latin typeface="Franklin Gothic Demi" panose="020B0703020102020204" pitchFamily="34" charset="0"/>
              <a:ea typeface="+mn-ea"/>
              <a:cs typeface="+mn-cs"/>
            </a:endParaRPr>
          </a:p>
        </p:txBody>
      </p:sp>
      <p:sp>
        <p:nvSpPr>
          <p:cNvPr id="26" name="Slza 25">
            <a:extLst>
              <a:ext uri="{FF2B5EF4-FFF2-40B4-BE49-F238E27FC236}">
                <a16:creationId xmlns:a16="http://schemas.microsoft.com/office/drawing/2014/main" id="{6DCDF953-2999-4499-962F-CCF1B457B1F0}"/>
              </a:ext>
            </a:extLst>
          </p:cNvPr>
          <p:cNvSpPr/>
          <p:nvPr/>
        </p:nvSpPr>
        <p:spPr>
          <a:xfrm rot="8114930">
            <a:off x="5146048" y="2997182"/>
            <a:ext cx="158129" cy="169301"/>
          </a:xfrm>
          <a:prstGeom prst="teardrop">
            <a:avLst/>
          </a:prstGeom>
          <a:solidFill>
            <a:schemeClr val="bg2"/>
          </a:solidFill>
          <a:ln w="57150">
            <a:solidFill>
              <a:srgbClr val="E43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lza 27">
            <a:extLst>
              <a:ext uri="{FF2B5EF4-FFF2-40B4-BE49-F238E27FC236}">
                <a16:creationId xmlns:a16="http://schemas.microsoft.com/office/drawing/2014/main" id="{918E3CB6-DB9C-4E45-8F98-72835A50CC76}"/>
              </a:ext>
            </a:extLst>
          </p:cNvPr>
          <p:cNvSpPr/>
          <p:nvPr/>
        </p:nvSpPr>
        <p:spPr>
          <a:xfrm rot="8114930">
            <a:off x="4126000" y="2770482"/>
            <a:ext cx="158129" cy="169301"/>
          </a:xfrm>
          <a:prstGeom prst="teardrop">
            <a:avLst/>
          </a:prstGeom>
          <a:solidFill>
            <a:schemeClr val="bg2"/>
          </a:solidFill>
          <a:ln w="57150">
            <a:solidFill>
              <a:srgbClr val="E43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lza 28">
            <a:extLst>
              <a:ext uri="{FF2B5EF4-FFF2-40B4-BE49-F238E27FC236}">
                <a16:creationId xmlns:a16="http://schemas.microsoft.com/office/drawing/2014/main" id="{0FB0CBCC-D51A-4243-AF18-456DC760651A}"/>
              </a:ext>
            </a:extLst>
          </p:cNvPr>
          <p:cNvSpPr/>
          <p:nvPr/>
        </p:nvSpPr>
        <p:spPr>
          <a:xfrm rot="8114930">
            <a:off x="6601946" y="3594999"/>
            <a:ext cx="158129" cy="169301"/>
          </a:xfrm>
          <a:prstGeom prst="teardrop">
            <a:avLst/>
          </a:prstGeom>
          <a:solidFill>
            <a:schemeClr val="bg2"/>
          </a:solidFill>
          <a:ln w="57150">
            <a:solidFill>
              <a:srgbClr val="E43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lza 29">
            <a:extLst>
              <a:ext uri="{FF2B5EF4-FFF2-40B4-BE49-F238E27FC236}">
                <a16:creationId xmlns:a16="http://schemas.microsoft.com/office/drawing/2014/main" id="{87967A0C-32CD-413A-A422-D80B673BF80A}"/>
              </a:ext>
            </a:extLst>
          </p:cNvPr>
          <p:cNvSpPr/>
          <p:nvPr/>
        </p:nvSpPr>
        <p:spPr>
          <a:xfrm rot="8114930">
            <a:off x="7753884" y="4806731"/>
            <a:ext cx="158129" cy="169301"/>
          </a:xfrm>
          <a:prstGeom prst="teardrop">
            <a:avLst/>
          </a:prstGeom>
          <a:solidFill>
            <a:schemeClr val="bg2"/>
          </a:solidFill>
          <a:ln w="57150">
            <a:solidFill>
              <a:srgbClr val="E43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lza 30">
            <a:extLst>
              <a:ext uri="{FF2B5EF4-FFF2-40B4-BE49-F238E27FC236}">
                <a16:creationId xmlns:a16="http://schemas.microsoft.com/office/drawing/2014/main" id="{9C0194F8-D98C-4D8A-AD8E-737F222D1230}"/>
              </a:ext>
            </a:extLst>
          </p:cNvPr>
          <p:cNvSpPr/>
          <p:nvPr/>
        </p:nvSpPr>
        <p:spPr>
          <a:xfrm rot="8114930">
            <a:off x="6039598" y="2908949"/>
            <a:ext cx="158129" cy="169301"/>
          </a:xfrm>
          <a:prstGeom prst="teardrop">
            <a:avLst/>
          </a:prstGeom>
          <a:solidFill>
            <a:schemeClr val="bg2"/>
          </a:solidFill>
          <a:ln w="57150">
            <a:solidFill>
              <a:srgbClr val="E43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lza 31">
            <a:extLst>
              <a:ext uri="{FF2B5EF4-FFF2-40B4-BE49-F238E27FC236}">
                <a16:creationId xmlns:a16="http://schemas.microsoft.com/office/drawing/2014/main" id="{F7F3DF7F-F9DB-4A51-97EE-B7D3C64C9145}"/>
              </a:ext>
            </a:extLst>
          </p:cNvPr>
          <p:cNvSpPr/>
          <p:nvPr/>
        </p:nvSpPr>
        <p:spPr>
          <a:xfrm rot="8114930">
            <a:off x="7291138" y="3090099"/>
            <a:ext cx="158129" cy="169301"/>
          </a:xfrm>
          <a:prstGeom prst="teardrop">
            <a:avLst/>
          </a:prstGeom>
          <a:solidFill>
            <a:schemeClr val="bg2"/>
          </a:solidFill>
          <a:ln w="57150">
            <a:solidFill>
              <a:srgbClr val="E43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Obrázek 33">
            <a:extLst>
              <a:ext uri="{FF2B5EF4-FFF2-40B4-BE49-F238E27FC236}">
                <a16:creationId xmlns:a16="http://schemas.microsoft.com/office/drawing/2014/main" id="{5D814586-B398-4A5D-9378-6A70B99BF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34" y="5869133"/>
            <a:ext cx="1416961" cy="727540"/>
          </a:xfrm>
          <a:prstGeom prst="rect">
            <a:avLst/>
          </a:prstGeom>
        </p:spPr>
      </p:pic>
      <p:sp>
        <p:nvSpPr>
          <p:cNvPr id="9" name="Slza 8">
            <a:extLst>
              <a:ext uri="{FF2B5EF4-FFF2-40B4-BE49-F238E27FC236}">
                <a16:creationId xmlns:a16="http://schemas.microsoft.com/office/drawing/2014/main" id="{7A2990BD-B51C-4B69-AF3B-A1AA0828F940}"/>
              </a:ext>
            </a:extLst>
          </p:cNvPr>
          <p:cNvSpPr/>
          <p:nvPr/>
        </p:nvSpPr>
        <p:spPr>
          <a:xfrm rot="8114930">
            <a:off x="5934455" y="1879898"/>
            <a:ext cx="158129" cy="169301"/>
          </a:xfrm>
          <a:prstGeom prst="teardrop">
            <a:avLst/>
          </a:prstGeom>
          <a:solidFill>
            <a:schemeClr val="bg2"/>
          </a:solidFill>
          <a:ln w="57150">
            <a:solidFill>
              <a:srgbClr val="E43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za 7">
            <a:extLst>
              <a:ext uri="{FF2B5EF4-FFF2-40B4-BE49-F238E27FC236}">
                <a16:creationId xmlns:a16="http://schemas.microsoft.com/office/drawing/2014/main" id="{D964833B-6473-4496-A810-6329681A17F2}"/>
              </a:ext>
            </a:extLst>
          </p:cNvPr>
          <p:cNvSpPr/>
          <p:nvPr/>
        </p:nvSpPr>
        <p:spPr>
          <a:xfrm rot="8114930">
            <a:off x="8184994" y="2111457"/>
            <a:ext cx="158129" cy="169301"/>
          </a:xfrm>
          <a:prstGeom prst="teardrop">
            <a:avLst/>
          </a:prstGeom>
          <a:solidFill>
            <a:schemeClr val="bg2"/>
          </a:solidFill>
          <a:ln w="57150">
            <a:solidFill>
              <a:srgbClr val="E430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71969B75-6FFA-4330-AE99-BA19040ECB8F}"/>
              </a:ext>
            </a:extLst>
          </p:cNvPr>
          <p:cNvSpPr txBox="1"/>
          <p:nvPr/>
        </p:nvSpPr>
        <p:spPr>
          <a:xfrm>
            <a:off x="364282" y="2284857"/>
            <a:ext cx="255706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latin typeface="Franklin Gothic Demi" panose="020B0703020102020204" pitchFamily="34" charset="0"/>
              </a:rPr>
              <a:t>očkovací místa ve všech okresech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>
              <a:latin typeface="Franklin Gothic Demi" panose="020B07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latin typeface="Franklin Gothic Demi" panose="020B0703020102020204" pitchFamily="34" charset="0"/>
              </a:rPr>
              <a:t>navyšování provozní doby v závislosti na zvyšování zájmu veřejnosti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>
              <a:latin typeface="Franklin Gothic Demi" panose="020B07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latin typeface="Franklin Gothic Demi" panose="020B0703020102020204" pitchFamily="34" charset="0"/>
              </a:rPr>
              <a:t>možnost očkování bez registrace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>
              <a:latin typeface="Franklin Gothic Demi" panose="020B07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latin typeface="Franklin Gothic Demi" panose="020B0703020102020204" pitchFamily="34" charset="0"/>
              </a:rPr>
              <a:t>očkování v ordinacích praktických lékařů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9B858727-99E6-4DFF-A495-84DD8683FB78}"/>
              </a:ext>
            </a:extLst>
          </p:cNvPr>
          <p:cNvSpPr txBox="1"/>
          <p:nvPr/>
        </p:nvSpPr>
        <p:spPr>
          <a:xfrm>
            <a:off x="7948695" y="326570"/>
            <a:ext cx="4270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latin typeface="Franklin Gothic Demi" panose="020B0703020102020204" pitchFamily="34" charset="0"/>
              </a:rPr>
              <a:t>listopad 2021</a:t>
            </a:r>
          </a:p>
        </p:txBody>
      </p:sp>
    </p:spTree>
    <p:extLst>
      <p:ext uri="{BB962C8B-B14F-4D97-AF65-F5344CB8AC3E}">
        <p14:creationId xmlns:p14="http://schemas.microsoft.com/office/powerpoint/2010/main" val="2873689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42B496-9D73-4DE6-8B6A-CE3DD857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Počet očkování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4996AF-BBD8-4A5E-985B-55D725F2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rPr lang="cs-CZ" smtClean="0"/>
              <a:t>4</a:t>
            </a:fld>
            <a:endParaRPr lang="cs-CZ"/>
          </a:p>
        </p:txBody>
      </p:sp>
      <p:graphicFrame>
        <p:nvGraphicFramePr>
          <p:cNvPr id="8" name="Zástupný symbol pro obsah 7">
            <a:extLst>
              <a:ext uri="{FF2B5EF4-FFF2-40B4-BE49-F238E27FC236}">
                <a16:creationId xmlns:a16="http://schemas.microsoft.com/office/drawing/2014/main" id="{F3BC47FA-4EE1-4EAF-A3F6-922887D517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9912376"/>
              </p:ext>
            </p:extLst>
          </p:nvPr>
        </p:nvGraphicFramePr>
        <p:xfrm>
          <a:off x="838200" y="1304925"/>
          <a:ext cx="10515600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9A6E503-7761-4A4A-9C6C-04AF4AEED4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8971864"/>
              </p:ext>
            </p:extLst>
          </p:nvPr>
        </p:nvGraphicFramePr>
        <p:xfrm>
          <a:off x="1017037" y="1458912"/>
          <a:ext cx="10336762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25B34E13-A9F3-4AD6-9566-F6D6E7311B66}"/>
              </a:ext>
            </a:extLst>
          </p:cNvPr>
          <p:cNvSpPr txBox="1"/>
          <p:nvPr/>
        </p:nvSpPr>
        <p:spPr>
          <a:xfrm>
            <a:off x="9293006" y="827921"/>
            <a:ext cx="22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data k 31. 10. 2021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EFB0CCB-9A74-4CCD-97EC-482BD9DCBDB2}"/>
              </a:ext>
            </a:extLst>
          </p:cNvPr>
          <p:cNvSpPr txBox="1"/>
          <p:nvPr/>
        </p:nvSpPr>
        <p:spPr>
          <a:xfrm>
            <a:off x="1873192" y="2183908"/>
            <a:ext cx="1828800" cy="89255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2000" dirty="0"/>
              <a:t>Celkem</a:t>
            </a:r>
          </a:p>
          <a:p>
            <a:r>
              <a:rPr lang="cs-CZ" sz="3200" b="1" dirty="0"/>
              <a:t>634 642</a:t>
            </a:r>
          </a:p>
        </p:txBody>
      </p:sp>
    </p:spTree>
    <p:extLst>
      <p:ext uri="{BB962C8B-B14F-4D97-AF65-F5344CB8AC3E}">
        <p14:creationId xmlns:p14="http://schemas.microsoft.com/office/powerpoint/2010/main" val="1383207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42B496-9D73-4DE6-8B6A-CE3DD857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Počet ukončených očkování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4996AF-BBD8-4A5E-985B-55D725F2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rPr lang="cs-CZ" smtClean="0"/>
              <a:t>5</a:t>
            </a:fld>
            <a:endParaRPr lang="cs-CZ" dirty="0"/>
          </a:p>
        </p:txBody>
      </p:sp>
      <p:graphicFrame>
        <p:nvGraphicFramePr>
          <p:cNvPr id="8" name="Zástupný symbol pro obsah 7">
            <a:extLst>
              <a:ext uri="{FF2B5EF4-FFF2-40B4-BE49-F238E27FC236}">
                <a16:creationId xmlns:a16="http://schemas.microsoft.com/office/drawing/2014/main" id="{F3BC47FA-4EE1-4EAF-A3F6-922887D517B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04925"/>
          <a:ext cx="10515600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25B34E13-A9F3-4AD6-9566-F6D6E7311B66}"/>
              </a:ext>
            </a:extLst>
          </p:cNvPr>
          <p:cNvSpPr txBox="1"/>
          <p:nvPr/>
        </p:nvSpPr>
        <p:spPr>
          <a:xfrm>
            <a:off x="9293006" y="1048820"/>
            <a:ext cx="22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data k 31. 10. 2021</a:t>
            </a:r>
          </a:p>
        </p:txBody>
      </p:sp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F8468B90-86A1-4354-B717-C48D056609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3155329"/>
              </p:ext>
            </p:extLst>
          </p:nvPr>
        </p:nvGraphicFramePr>
        <p:xfrm>
          <a:off x="970384" y="1458912"/>
          <a:ext cx="10383416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86280FBE-B9D3-4C0E-BC7F-EDE016841620}"/>
              </a:ext>
            </a:extLst>
          </p:cNvPr>
          <p:cNvSpPr txBox="1"/>
          <p:nvPr/>
        </p:nvSpPr>
        <p:spPr>
          <a:xfrm>
            <a:off x="1775534" y="2183908"/>
            <a:ext cx="1828800" cy="89255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2000" dirty="0"/>
              <a:t>Celkem</a:t>
            </a:r>
          </a:p>
          <a:p>
            <a:r>
              <a:rPr lang="cs-CZ" sz="3200" b="1" dirty="0"/>
              <a:t>313 259</a:t>
            </a:r>
          </a:p>
        </p:txBody>
      </p:sp>
    </p:spTree>
    <p:extLst>
      <p:ext uri="{BB962C8B-B14F-4D97-AF65-F5344CB8AC3E}">
        <p14:creationId xmlns:p14="http://schemas.microsoft.com/office/powerpoint/2010/main" val="2578494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42B496-9D73-4DE6-8B6A-CE3DD857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Vývoj očkování v kraji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4996AF-BBD8-4A5E-985B-55D725F2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rPr lang="cs-CZ" smtClean="0"/>
              <a:t>6</a:t>
            </a:fld>
            <a:endParaRPr lang="cs-CZ"/>
          </a:p>
        </p:txBody>
      </p:sp>
      <p:graphicFrame>
        <p:nvGraphicFramePr>
          <p:cNvPr id="8" name="Zástupný symbol pro obsah 7">
            <a:extLst>
              <a:ext uri="{FF2B5EF4-FFF2-40B4-BE49-F238E27FC236}">
                <a16:creationId xmlns:a16="http://schemas.microsoft.com/office/drawing/2014/main" id="{F3BC47FA-4EE1-4EAF-A3F6-922887D517B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04925"/>
          <a:ext cx="10515600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56B35662-D863-43DD-A453-0188D4EE9C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504760"/>
              </p:ext>
            </p:extLst>
          </p:nvPr>
        </p:nvGraphicFramePr>
        <p:xfrm>
          <a:off x="1007706" y="1174750"/>
          <a:ext cx="10179697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ovéPole 9">
            <a:extLst>
              <a:ext uri="{FF2B5EF4-FFF2-40B4-BE49-F238E27FC236}">
                <a16:creationId xmlns:a16="http://schemas.microsoft.com/office/drawing/2014/main" id="{9F95449B-A657-4C2F-A36E-4BD712FB71E6}"/>
              </a:ext>
            </a:extLst>
          </p:cNvPr>
          <p:cNvSpPr txBox="1"/>
          <p:nvPr/>
        </p:nvSpPr>
        <p:spPr>
          <a:xfrm>
            <a:off x="1873192" y="2183908"/>
            <a:ext cx="1828800" cy="89255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sz="2000" dirty="0"/>
              <a:t>Celkem</a:t>
            </a:r>
          </a:p>
          <a:p>
            <a:r>
              <a:rPr lang="cs-CZ" sz="3200" b="1" dirty="0"/>
              <a:t>634 642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B9509886-1F20-46C6-B88D-0A2D89F0A933}"/>
              </a:ext>
            </a:extLst>
          </p:cNvPr>
          <p:cNvSpPr txBox="1"/>
          <p:nvPr/>
        </p:nvSpPr>
        <p:spPr>
          <a:xfrm>
            <a:off x="9364027" y="683181"/>
            <a:ext cx="22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data k 31. 10. 2021</a:t>
            </a:r>
          </a:p>
        </p:txBody>
      </p:sp>
    </p:spTree>
    <p:extLst>
      <p:ext uri="{BB962C8B-B14F-4D97-AF65-F5344CB8AC3E}">
        <p14:creationId xmlns:p14="http://schemas.microsoft.com/office/powerpoint/2010/main" val="2121133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FF2F8704-DDDB-4268-B126-3C173151B8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9460668"/>
              </p:ext>
            </p:extLst>
          </p:nvPr>
        </p:nvGraphicFramePr>
        <p:xfrm>
          <a:off x="429087" y="713624"/>
          <a:ext cx="12079550" cy="6582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F8A817AA-2E3E-46BA-88E5-711B0B074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Podíl podaných vakcín v kraji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9DB8045-D726-4B29-B9BD-FBBEF95A1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rPr lang="cs-CZ" smtClean="0"/>
              <a:t>7</a:t>
            </a:fld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89E8F39-6A8E-42A3-B755-E1EA52DBA0AA}"/>
              </a:ext>
            </a:extLst>
          </p:cNvPr>
          <p:cNvSpPr txBox="1"/>
          <p:nvPr/>
        </p:nvSpPr>
        <p:spPr>
          <a:xfrm>
            <a:off x="9293006" y="827921"/>
            <a:ext cx="22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data k 31. 10. 2021</a:t>
            </a:r>
          </a:p>
        </p:txBody>
      </p:sp>
    </p:spTree>
    <p:extLst>
      <p:ext uri="{BB962C8B-B14F-4D97-AF65-F5344CB8AC3E}">
        <p14:creationId xmlns:p14="http://schemas.microsoft.com/office/powerpoint/2010/main" val="68535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FF2F8704-DDDB-4268-B126-3C173151B85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50168" y="334845"/>
          <a:ext cx="11664820" cy="7390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F8A817AA-2E3E-46BA-88E5-711B0B074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Očkování podle okresů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9DB8045-D726-4B29-B9BD-FBBEF95A1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rPr lang="cs-CZ" smtClean="0"/>
              <a:t>8</a:t>
            </a:fld>
            <a:endParaRPr lang="cs-CZ" dirty="0"/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2BB8B925-6556-4165-912C-96B8D280B3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5092362"/>
              </p:ext>
            </p:extLst>
          </p:nvPr>
        </p:nvGraphicFramePr>
        <p:xfrm>
          <a:off x="313372" y="1052513"/>
          <a:ext cx="11565256" cy="489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ovéPole 9">
            <a:extLst>
              <a:ext uri="{FF2B5EF4-FFF2-40B4-BE49-F238E27FC236}">
                <a16:creationId xmlns:a16="http://schemas.microsoft.com/office/drawing/2014/main" id="{0351B46E-FC20-41B3-9C4B-9DEDD1758740}"/>
              </a:ext>
            </a:extLst>
          </p:cNvPr>
          <p:cNvSpPr txBox="1"/>
          <p:nvPr/>
        </p:nvSpPr>
        <p:spPr>
          <a:xfrm>
            <a:off x="9293006" y="827921"/>
            <a:ext cx="22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data k 31. 10. 2021</a:t>
            </a:r>
          </a:p>
        </p:txBody>
      </p:sp>
    </p:spTree>
    <p:extLst>
      <p:ext uri="{BB962C8B-B14F-4D97-AF65-F5344CB8AC3E}">
        <p14:creationId xmlns:p14="http://schemas.microsoft.com/office/powerpoint/2010/main" val="1948621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podání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>
            <p:extLst/>
          </p:nvPr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33680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1 150 798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701 373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320 376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6 222 031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372 464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337 731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285 875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163 237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242 752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314 143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441 311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639 481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276 503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327 762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648 225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108" name="TextovéPole 107"/>
          <p:cNvSpPr txBox="1"/>
          <p:nvPr/>
        </p:nvSpPr>
        <p:spPr>
          <a:xfrm>
            <a:off x="783996" y="69251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6" name="Rectangle 4">
            <a:extLst>
              <a:ext uri="{FF2B5EF4-FFF2-40B4-BE49-F238E27FC236}">
                <a16:creationId xmlns:a16="http://schemas.microsoft.com/office/drawing/2014/main" id="{B5311BF1-5ED9-41AC-B92C-E95A673A93F0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7" name="Rectangle 99">
            <a:extLst>
              <a:ext uri="{FF2B5EF4-FFF2-40B4-BE49-F238E27FC236}">
                <a16:creationId xmlns:a16="http://schemas.microsoft.com/office/drawing/2014/main" id="{799246A8-1EE1-4A4D-B48B-91BA6E17A535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Rectangle 100">
            <a:extLst>
              <a:ext uri="{FF2B5EF4-FFF2-40B4-BE49-F238E27FC236}">
                <a16:creationId xmlns:a16="http://schemas.microsoft.com/office/drawing/2014/main" id="{C67230FF-6DD9-4760-85BE-4FDD4D9517B1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9" name="Rectangle 101">
            <a:extLst>
              <a:ext uri="{FF2B5EF4-FFF2-40B4-BE49-F238E27FC236}">
                <a16:creationId xmlns:a16="http://schemas.microsoft.com/office/drawing/2014/main" id="{763E2ECD-5C44-46EF-819F-F5018A03A639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0" name="TextBox 103">
            <a:extLst>
              <a:ext uri="{FF2B5EF4-FFF2-40B4-BE49-F238E27FC236}">
                <a16:creationId xmlns:a16="http://schemas.microsoft.com/office/drawing/2014/main" id="{70E915B1-6478-48E4-BC21-9CFED2EFEE84}"/>
              </a:ext>
            </a:extLst>
          </p:cNvPr>
          <p:cNvSpPr txBox="1"/>
          <p:nvPr/>
        </p:nvSpPr>
        <p:spPr>
          <a:xfrm>
            <a:off x="10178905" y="290405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51,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1" name="TextBox 104">
            <a:extLst>
              <a:ext uri="{FF2B5EF4-FFF2-40B4-BE49-F238E27FC236}">
                <a16:creationId xmlns:a16="http://schemas.microsoft.com/office/drawing/2014/main" id="{5BAE935E-F72F-4C15-BC63-2D6B6878BE37}"/>
              </a:ext>
            </a:extLst>
          </p:cNvPr>
          <p:cNvSpPr txBox="1"/>
          <p:nvPr/>
        </p:nvSpPr>
        <p:spPr>
          <a:xfrm>
            <a:off x="10192137" y="2569570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51,00–54,99</a:t>
            </a:r>
          </a:p>
        </p:txBody>
      </p:sp>
      <p:sp>
        <p:nvSpPr>
          <p:cNvPr id="122" name="TextBox 105">
            <a:extLst>
              <a:ext uri="{FF2B5EF4-FFF2-40B4-BE49-F238E27FC236}">
                <a16:creationId xmlns:a16="http://schemas.microsoft.com/office/drawing/2014/main" id="{A2AE923E-B0B2-4B49-96E8-D6CC366A2C88}"/>
              </a:ext>
            </a:extLst>
          </p:cNvPr>
          <p:cNvSpPr txBox="1"/>
          <p:nvPr/>
        </p:nvSpPr>
        <p:spPr>
          <a:xfrm>
            <a:off x="10178451" y="2219187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55,00–58,99</a:t>
            </a:r>
          </a:p>
        </p:txBody>
      </p:sp>
      <p:sp>
        <p:nvSpPr>
          <p:cNvPr id="123" name="TextBox 106">
            <a:extLst>
              <a:ext uri="{FF2B5EF4-FFF2-40B4-BE49-F238E27FC236}">
                <a16:creationId xmlns:a16="http://schemas.microsoft.com/office/drawing/2014/main" id="{34BA619D-FA91-4782-9BC5-4373585B8F99}"/>
              </a:ext>
            </a:extLst>
          </p:cNvPr>
          <p:cNvSpPr txBox="1"/>
          <p:nvPr/>
        </p:nvSpPr>
        <p:spPr>
          <a:xfrm>
            <a:off x="10159693" y="1858889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59,0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A0FABA55-A6D6-4F85-8AFF-63C0F85B3134}"/>
              </a:ext>
            </a:extLst>
          </p:cNvPr>
          <p:cNvSpPr/>
          <p:nvPr/>
        </p:nvSpPr>
        <p:spPr>
          <a:xfrm>
            <a:off x="4010285" y="6574393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  <p:sp>
        <p:nvSpPr>
          <p:cNvPr id="102" name="TextBox 6">
            <a:extLst>
              <a:ext uri="{FF2B5EF4-FFF2-40B4-BE49-F238E27FC236}">
                <a16:creationId xmlns:a16="http://schemas.microsoft.com/office/drawing/2014/main" id="{472CBAC0-5946-4465-9EE6-68C518EFE2ED}"/>
              </a:ext>
            </a:extLst>
          </p:cNvPr>
          <p:cNvSpPr txBox="1"/>
          <p:nvPr/>
        </p:nvSpPr>
        <p:spPr>
          <a:xfrm>
            <a:off x="5686425" y="103334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30. 10. 2021</a:t>
            </a:r>
          </a:p>
        </p:txBody>
      </p:sp>
    </p:spTree>
    <p:extLst>
      <p:ext uri="{BB962C8B-B14F-4D97-AF65-F5344CB8AC3E}">
        <p14:creationId xmlns:p14="http://schemas.microsoft.com/office/powerpoint/2010/main" val="4008526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bydliště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>
            <p:extLst/>
          </p:nvPr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2E392B-240E-4C0F-AD74-974F8D3293FC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73343B1-38DB-4454-BEC7-7D783C80D202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400BFFE-C06B-4B17-AE74-5D4CCABA1F19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0607D2D-10F6-4550-A76A-3631C17394BF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16C5501-0A0D-483E-9980-85832796A62C}"/>
              </a:ext>
            </a:extLst>
          </p:cNvPr>
          <p:cNvSpPr txBox="1"/>
          <p:nvPr/>
        </p:nvSpPr>
        <p:spPr>
          <a:xfrm>
            <a:off x="10178905" y="290405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54,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824DF73-D1DC-4B67-9B05-DA2B841A6A02}"/>
              </a:ext>
            </a:extLst>
          </p:cNvPr>
          <p:cNvSpPr txBox="1"/>
          <p:nvPr/>
        </p:nvSpPr>
        <p:spPr>
          <a:xfrm>
            <a:off x="10192137" y="2569570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54,00–56,99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234E8BA-E79D-46F8-95EB-7AB2E601299E}"/>
              </a:ext>
            </a:extLst>
          </p:cNvPr>
          <p:cNvSpPr txBox="1"/>
          <p:nvPr/>
        </p:nvSpPr>
        <p:spPr>
          <a:xfrm>
            <a:off x="10178451" y="2219187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57,00–58,99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77F0896-A4D3-4EE1-86C6-EACE5FA93733}"/>
              </a:ext>
            </a:extLst>
          </p:cNvPr>
          <p:cNvSpPr txBox="1"/>
          <p:nvPr/>
        </p:nvSpPr>
        <p:spPr>
          <a:xfrm>
            <a:off x="10159693" y="1858889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59,0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3153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3153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62255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309 199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837 961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798 994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375 983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321 127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6 222 031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341 052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460 737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294 304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670 805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163 505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246 061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318 420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642 450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336 534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108" name="TextovéPole 107"/>
          <p:cNvSpPr txBox="1"/>
          <p:nvPr/>
        </p:nvSpPr>
        <p:spPr>
          <a:xfrm>
            <a:off x="783996" y="69714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E91BDFE-6512-417D-AECA-5707BFBB91D5}"/>
              </a:ext>
            </a:extLst>
          </p:cNvPr>
          <p:cNvSpPr/>
          <p:nvPr/>
        </p:nvSpPr>
        <p:spPr>
          <a:xfrm>
            <a:off x="1214957" y="6481378"/>
            <a:ext cx="46794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Bydliště není uvedeno u 104 899 osob z počáteční fáze vakcinace</a:t>
            </a:r>
          </a:p>
        </p:txBody>
      </p:sp>
      <p:sp>
        <p:nvSpPr>
          <p:cNvPr id="103" name="Obdélník 102">
            <a:extLst>
              <a:ext uri="{FF2B5EF4-FFF2-40B4-BE49-F238E27FC236}">
                <a16:creationId xmlns:a16="http://schemas.microsoft.com/office/drawing/2014/main" id="{F994E4CD-FA4E-4A9F-877A-7C82D4A14E12}"/>
              </a:ext>
            </a:extLst>
          </p:cNvPr>
          <p:cNvSpPr/>
          <p:nvPr/>
        </p:nvSpPr>
        <p:spPr>
          <a:xfrm>
            <a:off x="6841454" y="6583680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  <p:sp>
        <p:nvSpPr>
          <p:cNvPr id="109" name="TextBox 6">
            <a:extLst>
              <a:ext uri="{FF2B5EF4-FFF2-40B4-BE49-F238E27FC236}">
                <a16:creationId xmlns:a16="http://schemas.microsoft.com/office/drawing/2014/main" id="{A0843AE9-191E-4072-A375-50C11518A134}"/>
              </a:ext>
            </a:extLst>
          </p:cNvPr>
          <p:cNvSpPr txBox="1"/>
          <p:nvPr/>
        </p:nvSpPr>
        <p:spPr>
          <a:xfrm>
            <a:off x="5686425" y="103334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30. 10. 2021</a:t>
            </a:r>
          </a:p>
        </p:txBody>
      </p:sp>
    </p:spTree>
    <p:extLst>
      <p:ext uri="{BB962C8B-B14F-4D97-AF65-F5344CB8AC3E}">
        <p14:creationId xmlns:p14="http://schemas.microsoft.com/office/powerpoint/2010/main" val="2740245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BCEDD68B-1279-45DF-81C6-5331ECFE821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86886" y="1439068"/>
          <a:ext cx="9114426" cy="4964784"/>
        </p:xfrm>
        <a:graphic>
          <a:graphicData uri="http://schemas.openxmlformats.org/drawingml/2006/table">
            <a:tbl>
              <a:tblPr/>
              <a:tblGrid>
                <a:gridCol w="1519071">
                  <a:extLst>
                    <a:ext uri="{9D8B030D-6E8A-4147-A177-3AD203B41FA5}">
                      <a16:colId xmlns:a16="http://schemas.microsoft.com/office/drawing/2014/main" val="653420783"/>
                    </a:ext>
                  </a:extLst>
                </a:gridCol>
                <a:gridCol w="1519071">
                  <a:extLst>
                    <a:ext uri="{9D8B030D-6E8A-4147-A177-3AD203B41FA5}">
                      <a16:colId xmlns:a16="http://schemas.microsoft.com/office/drawing/2014/main" val="515203411"/>
                    </a:ext>
                  </a:extLst>
                </a:gridCol>
                <a:gridCol w="1519071">
                  <a:extLst>
                    <a:ext uri="{9D8B030D-6E8A-4147-A177-3AD203B41FA5}">
                      <a16:colId xmlns:a16="http://schemas.microsoft.com/office/drawing/2014/main" val="3677521726"/>
                    </a:ext>
                  </a:extLst>
                </a:gridCol>
                <a:gridCol w="1519071">
                  <a:extLst>
                    <a:ext uri="{9D8B030D-6E8A-4147-A177-3AD203B41FA5}">
                      <a16:colId xmlns:a16="http://schemas.microsoft.com/office/drawing/2014/main" val="3951330177"/>
                    </a:ext>
                  </a:extLst>
                </a:gridCol>
                <a:gridCol w="1519071">
                  <a:extLst>
                    <a:ext uri="{9D8B030D-6E8A-4147-A177-3AD203B41FA5}">
                      <a16:colId xmlns:a16="http://schemas.microsoft.com/office/drawing/2014/main" val="4038186467"/>
                    </a:ext>
                  </a:extLst>
                </a:gridCol>
                <a:gridCol w="1519071">
                  <a:extLst>
                    <a:ext uri="{9D8B030D-6E8A-4147-A177-3AD203B41FA5}">
                      <a16:colId xmlns:a16="http://schemas.microsoft.com/office/drawing/2014/main" val="390366840"/>
                    </a:ext>
                  </a:extLst>
                </a:gridCol>
              </a:tblGrid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CA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3CB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779433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E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4B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453606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D4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3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D3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049772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DC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D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128000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917579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E4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E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849365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E9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FEA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864553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D6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5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D6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487421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E4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6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E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681601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AC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41237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E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E4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994540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7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470598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F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844418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251183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31382"/>
                  </a:ext>
                </a:extLst>
              </a:tr>
              <a:tr h="310299">
                <a:tc>
                  <a:txBody>
                    <a:bodyPr/>
                    <a:lstStyle/>
                    <a:p>
                      <a:pPr algn="ctr" fontAlgn="ctr"/>
                      <a:endParaRPr lang="cs-CZ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D5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D6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679074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B702ECB-2E9A-4E7A-904D-5B5431DFD0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90686" y="759551"/>
          <a:ext cx="11215540" cy="5644303"/>
        </p:xfrm>
        <a:graphic>
          <a:graphicData uri="http://schemas.openxmlformats.org/drawingml/2006/table">
            <a:tbl>
              <a:tblPr firstRow="1" lastRow="1" bandRow="1">
                <a:tableStyleId>{74C1A8A3-306A-4EB7-A6B1-4F7E0EB9C5D6}</a:tableStyleId>
              </a:tblPr>
              <a:tblGrid>
                <a:gridCol w="2093170">
                  <a:extLst>
                    <a:ext uri="{9D8B030D-6E8A-4147-A177-3AD203B41FA5}">
                      <a16:colId xmlns:a16="http://schemas.microsoft.com/office/drawing/2014/main" val="2523158226"/>
                    </a:ext>
                  </a:extLst>
                </a:gridCol>
                <a:gridCol w="1520395">
                  <a:extLst>
                    <a:ext uri="{9D8B030D-6E8A-4147-A177-3AD203B41FA5}">
                      <a16:colId xmlns:a16="http://schemas.microsoft.com/office/drawing/2014/main" val="1593569998"/>
                    </a:ext>
                  </a:extLst>
                </a:gridCol>
                <a:gridCol w="1520395">
                  <a:extLst>
                    <a:ext uri="{9D8B030D-6E8A-4147-A177-3AD203B41FA5}">
                      <a16:colId xmlns:a16="http://schemas.microsoft.com/office/drawing/2014/main" val="710676150"/>
                    </a:ext>
                  </a:extLst>
                </a:gridCol>
                <a:gridCol w="1520395">
                  <a:extLst>
                    <a:ext uri="{9D8B030D-6E8A-4147-A177-3AD203B41FA5}">
                      <a16:colId xmlns:a16="http://schemas.microsoft.com/office/drawing/2014/main" val="3128786877"/>
                    </a:ext>
                  </a:extLst>
                </a:gridCol>
                <a:gridCol w="1520395">
                  <a:extLst>
                    <a:ext uri="{9D8B030D-6E8A-4147-A177-3AD203B41FA5}">
                      <a16:colId xmlns:a16="http://schemas.microsoft.com/office/drawing/2014/main" val="3315404817"/>
                    </a:ext>
                  </a:extLst>
                </a:gridCol>
                <a:gridCol w="1520395">
                  <a:extLst>
                    <a:ext uri="{9D8B030D-6E8A-4147-A177-3AD203B41FA5}">
                      <a16:colId xmlns:a16="http://schemas.microsoft.com/office/drawing/2014/main" val="445358752"/>
                    </a:ext>
                  </a:extLst>
                </a:gridCol>
                <a:gridCol w="1520395">
                  <a:extLst>
                    <a:ext uri="{9D8B030D-6E8A-4147-A177-3AD203B41FA5}">
                      <a16:colId xmlns:a16="http://schemas.microsoft.com/office/drawing/2014/main" val="1925707670"/>
                    </a:ext>
                  </a:extLst>
                </a:gridCol>
              </a:tblGrid>
              <a:tr h="315100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Kraj podle </a:t>
                      </a:r>
                    </a:p>
                    <a:p>
                      <a:pPr algn="l" fontAlgn="b"/>
                      <a:r>
                        <a:rPr lang="cs-CZ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místa bydliště</a:t>
                      </a: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Osoby v populaci k 1.1.2021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Očkovaní 16+ celkem (osoby)*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Očkovaní s ukončovací dávkou*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062634"/>
                  </a:ext>
                </a:extLst>
              </a:tr>
              <a:tr h="365619">
                <a:tc vMerge="1">
                  <a:txBody>
                    <a:bodyPr/>
                    <a:lstStyle/>
                    <a:p>
                      <a:pPr algn="r" fontAlgn="b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osoby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populace 16+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osoby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očkovaných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populace 16+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5992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Hlavní město Praha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1 111 280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776 125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758 985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035022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Středočeský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1 133 984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809 846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71,4 %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794 078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947671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Jihočeský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534 754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365 942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68,4 %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359 690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333786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>
                          <a:effectLst/>
                        </a:rPr>
                        <a:t>Plzeňský kraj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493 070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331 821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325 167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186940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Karlovarský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245 932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159 145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64,7 %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156 139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044073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Ústecký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677 309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447 943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438 745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894236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Liberecký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365 503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239 474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234 554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109536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Královéhradecký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459 214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313 079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307 134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525594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Pardubický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434 172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287 358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282 145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366277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Kraj Vysočina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424 066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301 187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297 019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98,6 %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7106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Jihomoravský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990 788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656 069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643 425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962169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Olomoucký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525 104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329 745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323 756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61,7 %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44269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Zlínský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485 727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311 943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305 595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090642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u="none" strike="noStrike" dirty="0">
                          <a:effectLst/>
                        </a:rPr>
                        <a:t>Moravskoslezský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997 281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629 134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617 429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89926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neuvedeno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103 725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94 439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310195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ČR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8 878 184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6 062 536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5 938 300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76480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16 a více let – přehled podle regionů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5D9FBD4C-1B9C-45E2-BB7E-2957828245D9}"/>
              </a:ext>
            </a:extLst>
          </p:cNvPr>
          <p:cNvSpPr txBox="1"/>
          <p:nvPr/>
        </p:nvSpPr>
        <p:spPr>
          <a:xfrm>
            <a:off x="6638924" y="-10966"/>
            <a:ext cx="153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30. 10. 2021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90686" y="6433516"/>
            <a:ext cx="10910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Celkem bylo u osob ve věku 16+ aplikováno </a:t>
            </a: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11 934 554 dávek, z toho 5 938 300 </a:t>
            </a:r>
            <a:r>
              <a:rPr kumimoji="0" lang="cs-CZ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jsou dávky druhé/konečné. 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317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2818" y="0"/>
            <a:ext cx="9885238" cy="896492"/>
          </a:xfrm>
        </p:spPr>
        <p:txBody>
          <a:bodyPr/>
          <a:lstStyle/>
          <a:p>
            <a:r>
              <a:rPr lang="cs-CZ" sz="2800" dirty="0"/>
              <a:t>Národní dispečink lůžkové péče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9405980" y="2729879"/>
            <a:ext cx="27860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Obsazená standardní</a:t>
            </a:r>
          </a:p>
          <a:p>
            <a:pPr algn="ctr"/>
            <a:r>
              <a:rPr lang="cs-CZ" b="1" dirty="0"/>
              <a:t> lůžka C+ pacienty k 31.10.2021 00:36</a:t>
            </a:r>
          </a:p>
          <a:p>
            <a:pPr algn="ctr"/>
            <a:endParaRPr lang="cs-CZ" b="1" dirty="0"/>
          </a:p>
          <a:p>
            <a:pPr algn="ctr"/>
            <a:r>
              <a:rPr lang="cs-CZ" b="1"/>
              <a:t>1196</a:t>
            </a:r>
            <a:endParaRPr lang="cs-CZ" b="1" dirty="0"/>
          </a:p>
          <a:p>
            <a:pPr algn="ctr"/>
            <a:endParaRPr lang="cs-CZ" sz="2000" b="1" dirty="0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/>
          </p:nvPr>
        </p:nvGraphicFramePr>
        <p:xfrm>
          <a:off x="332817" y="997523"/>
          <a:ext cx="8625906" cy="5324125"/>
        </p:xfrm>
        <a:graphic>
          <a:graphicData uri="http://schemas.openxmlformats.org/drawingml/2006/table">
            <a:tbl>
              <a:tblPr/>
              <a:tblGrid>
                <a:gridCol w="1984327">
                  <a:extLst>
                    <a:ext uri="{9D8B030D-6E8A-4147-A177-3AD203B41FA5}">
                      <a16:colId xmlns:a16="http://schemas.microsoft.com/office/drawing/2014/main" val="3200718570"/>
                    </a:ext>
                  </a:extLst>
                </a:gridCol>
                <a:gridCol w="1130145">
                  <a:extLst>
                    <a:ext uri="{9D8B030D-6E8A-4147-A177-3AD203B41FA5}">
                      <a16:colId xmlns:a16="http://schemas.microsoft.com/office/drawing/2014/main" val="1902254791"/>
                    </a:ext>
                  </a:extLst>
                </a:gridCol>
                <a:gridCol w="1117005">
                  <a:extLst>
                    <a:ext uri="{9D8B030D-6E8A-4147-A177-3AD203B41FA5}">
                      <a16:colId xmlns:a16="http://schemas.microsoft.com/office/drawing/2014/main" val="4127909747"/>
                    </a:ext>
                  </a:extLst>
                </a:gridCol>
                <a:gridCol w="1117005">
                  <a:extLst>
                    <a:ext uri="{9D8B030D-6E8A-4147-A177-3AD203B41FA5}">
                      <a16:colId xmlns:a16="http://schemas.microsoft.com/office/drawing/2014/main" val="3901684610"/>
                    </a:ext>
                  </a:extLst>
                </a:gridCol>
                <a:gridCol w="1169570">
                  <a:extLst>
                    <a:ext uri="{9D8B030D-6E8A-4147-A177-3AD203B41FA5}">
                      <a16:colId xmlns:a16="http://schemas.microsoft.com/office/drawing/2014/main" val="1714787659"/>
                    </a:ext>
                  </a:extLst>
                </a:gridCol>
                <a:gridCol w="1169570">
                  <a:extLst>
                    <a:ext uri="{9D8B030D-6E8A-4147-A177-3AD203B41FA5}">
                      <a16:colId xmlns:a16="http://schemas.microsoft.com/office/drawing/2014/main" val="766073077"/>
                    </a:ext>
                  </a:extLst>
                </a:gridCol>
                <a:gridCol w="938284">
                  <a:extLst>
                    <a:ext uri="{9D8B030D-6E8A-4147-A177-3AD203B41FA5}">
                      <a16:colId xmlns:a16="http://schemas.microsoft.com/office/drawing/2014/main" val="2410738700"/>
                    </a:ext>
                  </a:extLst>
                </a:gridCol>
              </a:tblGrid>
              <a:tr h="21175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Infekční a neinfekční oddělení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297205"/>
                  </a:ext>
                </a:extLst>
              </a:tr>
              <a:tr h="404628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Přehled kapacit standardních lůžek s přívodem kyslíku v ČR k 31.10. 2021, 14:00 h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004342"/>
                  </a:ext>
                </a:extLst>
              </a:tr>
              <a:tr h="18755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6884826"/>
                  </a:ext>
                </a:extLst>
              </a:tr>
              <a:tr h="2117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B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Standardní lůžka s O</a:t>
                      </a:r>
                      <a:r>
                        <a:rPr lang="cs-CZ" sz="12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B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Lůžka na Infekčním oddělení s O</a:t>
                      </a:r>
                      <a:r>
                        <a:rPr lang="cs-CZ" sz="1200" b="1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B8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939794"/>
                  </a:ext>
                </a:extLst>
              </a:tr>
              <a:tr h="55056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Celková kapacita lůžek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Volná standardní lůžka 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 toho pro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</a:t>
                      </a: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Celková kapacita lůžek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B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Volná lůžka na Infekčním oddělení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B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 toho pro Covid+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989029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Hl. m. Praha 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3 322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931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477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282178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1 895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422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B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299194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1 634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556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550498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1 626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312306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418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256483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1 491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211821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837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324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719202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1 381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537650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907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736239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1 786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680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051445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2 557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747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972353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1 570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562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711498"/>
                  </a:ext>
                </a:extLst>
              </a:tr>
              <a:tr h="18150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838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162410"/>
                  </a:ext>
                </a:extLst>
              </a:tr>
              <a:tr h="1875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2 824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651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759858"/>
                  </a:ext>
                </a:extLst>
              </a:tr>
              <a:tr h="1875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Celkové kapacity ČR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23 086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6843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1 173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809</a:t>
                      </a:r>
                    </a:p>
                  </a:txBody>
                  <a:tcPr marL="5089" marR="5089" marT="50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</a:t>
                      </a:r>
                    </a:p>
                  </a:txBody>
                  <a:tcPr marL="5089" marR="5089" marT="50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454482"/>
                  </a:ext>
                </a:extLst>
              </a:tr>
              <a:tr h="181504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Zdroj: Online databáze NDLP ÚZIS 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91952"/>
                  </a:ext>
                </a:extLst>
              </a:tr>
              <a:tr h="175453"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344364"/>
                  </a:ext>
                </a:extLst>
              </a:tr>
              <a:tr h="344856"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Legenda:  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100 - 50,1 %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50 - 30,1 %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30 - 20,1 %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20 - 10,1 %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9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10 - 0 %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celkových kapacit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3770756"/>
                  </a:ext>
                </a:extLst>
              </a:tr>
              <a:tr h="181504">
                <a:tc gridSpan="3">
                  <a:txBody>
                    <a:bodyPr/>
                    <a:lstStyle/>
                    <a:p>
                      <a:pPr algn="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Nemocnice s aktualizací starší 48 hod.: 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9" marR="5089" marT="50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229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16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DAF9FF-5968-49D4-81D1-11C25044C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Kapacita lůžkové péče C+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F2C57FE-72F9-43C0-8BE1-3F2F7EAE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513053-D514-8448-BD9B-6AC86BD996A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82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2B2B82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86A974F4-BF42-420D-A0E3-48A0B8B9E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2513"/>
            <a:ext cx="10515600" cy="4572001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sz="20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cs-CZ" sz="2000" dirty="0">
                <a:solidFill>
                  <a:schemeClr val="tx1"/>
                </a:solidFill>
                <a:latin typeface="+mj-lt"/>
              </a:rPr>
              <a:t>Nemocnice jsou dle potřeby připraveny navýšit počty lůžek pro </a:t>
            </a:r>
            <a:r>
              <a:rPr lang="cs-CZ" sz="2000" dirty="0" err="1">
                <a:solidFill>
                  <a:schemeClr val="tx1"/>
                </a:solidFill>
                <a:latin typeface="+mj-lt"/>
              </a:rPr>
              <a:t>covid</a:t>
            </a:r>
            <a:r>
              <a:rPr lang="cs-CZ" sz="2000" dirty="0">
                <a:solidFill>
                  <a:schemeClr val="tx1"/>
                </a:solidFill>
                <a:latin typeface="+mj-lt"/>
              </a:rPr>
              <a:t> pozitivní pacienty</a:t>
            </a:r>
          </a:p>
        </p:txBody>
      </p:sp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4BCD551D-366C-454E-BD12-137C3D828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500732"/>
              </p:ext>
            </p:extLst>
          </p:nvPr>
        </p:nvGraphicFramePr>
        <p:xfrm>
          <a:off x="1526797" y="1633892"/>
          <a:ext cx="8347045" cy="2503709"/>
        </p:xfrm>
        <a:graphic>
          <a:graphicData uri="http://schemas.openxmlformats.org/drawingml/2006/table">
            <a:tbl>
              <a:tblPr/>
              <a:tblGrid>
                <a:gridCol w="2556556">
                  <a:extLst>
                    <a:ext uri="{9D8B030D-6E8A-4147-A177-3AD203B41FA5}">
                      <a16:colId xmlns:a16="http://schemas.microsoft.com/office/drawing/2014/main" val="4214855361"/>
                    </a:ext>
                  </a:extLst>
                </a:gridCol>
                <a:gridCol w="973515">
                  <a:extLst>
                    <a:ext uri="{9D8B030D-6E8A-4147-A177-3AD203B41FA5}">
                      <a16:colId xmlns:a16="http://schemas.microsoft.com/office/drawing/2014/main" val="2796918159"/>
                    </a:ext>
                  </a:extLst>
                </a:gridCol>
                <a:gridCol w="931884">
                  <a:extLst>
                    <a:ext uri="{9D8B030D-6E8A-4147-A177-3AD203B41FA5}">
                      <a16:colId xmlns:a16="http://schemas.microsoft.com/office/drawing/2014/main" val="2749587344"/>
                    </a:ext>
                  </a:extLst>
                </a:gridCol>
                <a:gridCol w="926478">
                  <a:extLst>
                    <a:ext uri="{9D8B030D-6E8A-4147-A177-3AD203B41FA5}">
                      <a16:colId xmlns:a16="http://schemas.microsoft.com/office/drawing/2014/main" val="3652915394"/>
                    </a:ext>
                  </a:extLst>
                </a:gridCol>
                <a:gridCol w="978920">
                  <a:extLst>
                    <a:ext uri="{9D8B030D-6E8A-4147-A177-3AD203B41FA5}">
                      <a16:colId xmlns:a16="http://schemas.microsoft.com/office/drawing/2014/main" val="545310427"/>
                    </a:ext>
                  </a:extLst>
                </a:gridCol>
                <a:gridCol w="996401">
                  <a:extLst>
                    <a:ext uri="{9D8B030D-6E8A-4147-A177-3AD203B41FA5}">
                      <a16:colId xmlns:a16="http://schemas.microsoft.com/office/drawing/2014/main" val="4175516932"/>
                    </a:ext>
                  </a:extLst>
                </a:gridCol>
                <a:gridCol w="983291">
                  <a:extLst>
                    <a:ext uri="{9D8B030D-6E8A-4147-A177-3AD203B41FA5}">
                      <a16:colId xmlns:a16="http://schemas.microsoft.com/office/drawing/2014/main" val="3626245086"/>
                    </a:ext>
                  </a:extLst>
                </a:gridCol>
              </a:tblGrid>
              <a:tr h="822997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01.11.21 08:30 hodin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kapacita intenzivní péče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obsazená intenzivní lůžka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volná intenzivní lůžka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kapacita standardní lůžka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obsazená standardní lůžka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volná standardní lůžka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102322"/>
                  </a:ext>
                </a:extLst>
              </a:tr>
              <a:tr h="23672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FN Hradec Králové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9784949"/>
                  </a:ext>
                </a:extLst>
              </a:tr>
              <a:tr h="23672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ON Trutnov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774897"/>
                  </a:ext>
                </a:extLst>
              </a:tr>
              <a:tr h="23672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ON Náchod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891173"/>
                  </a:ext>
                </a:extLst>
              </a:tr>
              <a:tr h="23672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ON Jičín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6451728"/>
                  </a:ext>
                </a:extLst>
              </a:tr>
              <a:tr h="23672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ON Náchod - Rychnov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633296"/>
                  </a:ext>
                </a:extLst>
              </a:tr>
              <a:tr h="248556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MN Dvůr Králové </a:t>
                      </a:r>
                      <a:r>
                        <a:rPr lang="cs-CZ" sz="11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n.L.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5109190"/>
                  </a:ext>
                </a:extLst>
              </a:tr>
              <a:tr h="248556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757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167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F2C57FE-72F9-43C0-8BE1-3F2F7EAE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rPr lang="cs-CZ" smtClean="0"/>
              <a:t>14</a:t>
            </a:fld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FA8A535-CC26-48CE-B422-26E697DEF64E}"/>
              </a:ext>
            </a:extLst>
          </p:cNvPr>
          <p:cNvSpPr txBox="1"/>
          <p:nvPr/>
        </p:nvSpPr>
        <p:spPr>
          <a:xfrm>
            <a:off x="429208" y="653143"/>
            <a:ext cx="292981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/>
              <a:t>Sekce covid-19 </a:t>
            </a:r>
          </a:p>
          <a:p>
            <a:r>
              <a:rPr lang="cs-CZ" sz="2800" b="1" dirty="0"/>
              <a:t>na webu</a:t>
            </a:r>
          </a:p>
          <a:p>
            <a:endParaRPr lang="cs-CZ" b="1" dirty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aktuální informace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očkování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testování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epidemický vývoj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důležité odkazy</a:t>
            </a:r>
          </a:p>
          <a:p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FCA34BC-2D6D-4DDB-89C7-F0DAE176642C}"/>
              </a:ext>
            </a:extLst>
          </p:cNvPr>
          <p:cNvSpPr txBox="1"/>
          <p:nvPr/>
        </p:nvSpPr>
        <p:spPr>
          <a:xfrm>
            <a:off x="3635971" y="5751928"/>
            <a:ext cx="832497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koronavirus.kr-kralovehradecky.cz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90D9B35-9D77-431C-A4E9-95577818E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971" y="347924"/>
            <a:ext cx="8324971" cy="524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56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E5C570B-BD7E-4700-B8B2-B4829E54E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4725" y="2091108"/>
            <a:ext cx="5981700" cy="2675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b="1" dirty="0">
                <a:solidFill>
                  <a:srgbClr val="2B2B82"/>
                </a:solidFill>
              </a:rPr>
              <a:t>Děkuji za pozornost.</a:t>
            </a:r>
          </a:p>
          <a:p>
            <a:pPr marL="0" indent="0" algn="ctr">
              <a:buNone/>
            </a:pPr>
            <a:endParaRPr lang="cs-CZ" sz="4800" dirty="0">
              <a:solidFill>
                <a:srgbClr val="2B2B82"/>
              </a:solidFill>
            </a:endParaRPr>
          </a:p>
          <a:p>
            <a:pPr marL="0" indent="0" algn="ctr">
              <a:buNone/>
            </a:pPr>
            <a:r>
              <a:rPr lang="cs-CZ" b="1" dirty="0">
                <a:solidFill>
                  <a:srgbClr val="2B2B82"/>
                </a:solidFill>
              </a:rPr>
              <a:t>Martin Červíček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</a:rPr>
              <a:t>hejtman</a:t>
            </a:r>
          </a:p>
        </p:txBody>
      </p:sp>
    </p:spTree>
    <p:extLst>
      <p:ext uri="{BB962C8B-B14F-4D97-AF65-F5344CB8AC3E}">
        <p14:creationId xmlns:p14="http://schemas.microsoft.com/office/powerpoint/2010/main" val="353492529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Barvy KHK">
      <a:dk1>
        <a:srgbClr val="2B2B82"/>
      </a:dk1>
      <a:lt1>
        <a:srgbClr val="FFFFFF"/>
      </a:lt1>
      <a:dk2>
        <a:srgbClr val="2B2B82"/>
      </a:dk2>
      <a:lt2>
        <a:srgbClr val="E6E6E6"/>
      </a:lt2>
      <a:accent1>
        <a:srgbClr val="C3001E"/>
      </a:accent1>
      <a:accent2>
        <a:srgbClr val="9D9DA1"/>
      </a:accent2>
      <a:accent3>
        <a:srgbClr val="2B2B82"/>
      </a:accent3>
      <a:accent4>
        <a:srgbClr val="549534"/>
      </a:accent4>
      <a:accent5>
        <a:srgbClr val="FBB824"/>
      </a:accent5>
      <a:accent6>
        <a:srgbClr val="EA3C95"/>
      </a:accent6>
      <a:hlink>
        <a:srgbClr val="2B2B82"/>
      </a:hlink>
      <a:folHlink>
        <a:srgbClr val="2B2B8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2" id="{621A0F06-C68C-6B40-B2FD-73B32FF8D7D1}" vid="{E4057F24-EDAB-2B48-9201-95E380ABC8A6}"/>
    </a:ext>
  </a:extLst>
</a:theme>
</file>

<file path=ppt/theme/theme2.xml><?xml version="1.0" encoding="utf-8"?>
<a:theme xmlns:a="http://schemas.openxmlformats.org/drawingml/2006/main" name="1_Motiv Office">
  <a:themeElements>
    <a:clrScheme name="COVID barvy">
      <a:dk1>
        <a:srgbClr val="000000"/>
      </a:dk1>
      <a:lt1>
        <a:srgbClr val="FFFFFF"/>
      </a:lt1>
      <a:dk2>
        <a:srgbClr val="D31145"/>
      </a:dk2>
      <a:lt2>
        <a:srgbClr val="FFFFFF"/>
      </a:lt2>
      <a:accent1>
        <a:srgbClr val="D31145"/>
      </a:accent1>
      <a:accent2>
        <a:srgbClr val="305983"/>
      </a:accent2>
      <a:accent3>
        <a:srgbClr val="00CD61"/>
      </a:accent3>
      <a:accent4>
        <a:srgbClr val="4010B7"/>
      </a:accent4>
      <a:accent5>
        <a:srgbClr val="E8EAEA"/>
      </a:accent5>
      <a:accent6>
        <a:srgbClr val="690923"/>
      </a:accent6>
      <a:hlink>
        <a:srgbClr val="FFFFFF"/>
      </a:hlink>
      <a:folHlink>
        <a:srgbClr val="FF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VID-web-sablona.potx" id="{C38994A9-F061-444B-9E05-9BEC267D622E}" vid="{A910D504-DA16-416F-8B23-CC286EF2F513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</TotalTime>
  <Words>1105</Words>
  <Application>Microsoft Office PowerPoint</Application>
  <PresentationFormat>Širokoúhlá obrazovka</PresentationFormat>
  <Paragraphs>499</Paragraphs>
  <Slides>15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15</vt:i4>
      </vt:variant>
    </vt:vector>
  </HeadingPairs>
  <TitlesOfParts>
    <vt:vector size="23" baseType="lpstr">
      <vt:lpstr>Arial</vt:lpstr>
      <vt:lpstr>Calibri</vt:lpstr>
      <vt:lpstr>Franklin Gothic Book</vt:lpstr>
      <vt:lpstr>Franklin Gothic Demi</vt:lpstr>
      <vt:lpstr>Franklin Gothic Medium</vt:lpstr>
      <vt:lpstr>System Font Regular</vt:lpstr>
      <vt:lpstr>Motiv Office</vt:lpstr>
      <vt:lpstr>1_Motiv Office</vt:lpstr>
      <vt:lpstr>Epidemická situace  a očkování proti covid-19</vt:lpstr>
      <vt:lpstr>Aktuální situace v kraji k 31. 10. 2021</vt:lpstr>
      <vt:lpstr>Prezentace aplikace PowerPoint</vt:lpstr>
      <vt:lpstr>Počet očkování</vt:lpstr>
      <vt:lpstr>Počet ukončených očkování</vt:lpstr>
      <vt:lpstr>Vývoj očkování v kraji</vt:lpstr>
      <vt:lpstr>Podíl podaných vakcín v kraji</vt:lpstr>
      <vt:lpstr>Očkování podle okresů</vt:lpstr>
      <vt:lpstr>Očkovaní v krajích (podle místa podání)</vt:lpstr>
      <vt:lpstr>Očkovaní v krajích (podle místa bydliště)</vt:lpstr>
      <vt:lpstr>Očkovaní 16 a více let – přehled podle regionů</vt:lpstr>
      <vt:lpstr>Národní dispečink lůžkové péče</vt:lpstr>
      <vt:lpstr>Kapacita lůžkové péče C+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Veřejná vyhláška</dc:title>
  <dc:creator>Barbora Králová</dc:creator>
  <cp:lastModifiedBy>Malíř Radek Mgr.</cp:lastModifiedBy>
  <cp:revision>56</cp:revision>
  <cp:lastPrinted>2021-11-01T07:24:49Z</cp:lastPrinted>
  <dcterms:created xsi:type="dcterms:W3CDTF">2021-07-30T10:57:29Z</dcterms:created>
  <dcterms:modified xsi:type="dcterms:W3CDTF">2021-11-01T08:33:46Z</dcterms:modified>
</cp:coreProperties>
</file>