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723" r:id="rId3"/>
    <p:sldId id="2223" r:id="rId4"/>
    <p:sldId id="758" r:id="rId5"/>
    <p:sldId id="753" r:id="rId6"/>
    <p:sldId id="2224" r:id="rId7"/>
    <p:sldId id="2225" r:id="rId8"/>
    <p:sldId id="750" r:id="rId9"/>
    <p:sldId id="2221" r:id="rId10"/>
    <p:sldId id="705" r:id="rId1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0E04"/>
    <a:srgbClr val="B31105"/>
    <a:srgbClr val="CFD5EA"/>
    <a:srgbClr val="E9EBF5"/>
    <a:srgbClr val="2B2B82"/>
    <a:srgbClr val="00002F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6" autoAdjust="0"/>
    <p:restoredTop sz="93883" autoAdjust="0"/>
  </p:normalViewPr>
  <p:slideViewPr>
    <p:cSldViewPr snapToGrid="0">
      <p:cViewPr varScale="1">
        <p:scale>
          <a:sx n="106" d="100"/>
          <a:sy n="106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H:\Z%20-%20COVID%20-%20hl&#225;&#353;en&#237;%20KOPIS\P&#344;EHLEDY%20KOMPLET\WEB%20od%2013.3\210712%20semafor%2011.07_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961\Documents\Grafy%20o&#269;kov&#225;n&#237;\Kopie%20-%20Grafy%20k%20p&#345;ehledu%20o&#269;kov&#225;n&#237;_R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/>
          <a:lstStyle/>
          <a:p>
            <a:pPr>
              <a:defRPr sz="1400" baseline="0">
                <a:solidFill>
                  <a:schemeClr val="tx1"/>
                </a:solidFill>
              </a:defRPr>
            </a:pPr>
            <a:r>
              <a:rPr lang="cs-CZ" sz="14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400" baseline="0">
                <a:solidFill>
                  <a:schemeClr val="tx1"/>
                </a:solidFill>
              </a:defRPr>
            </a:pPr>
            <a:r>
              <a:rPr lang="cs-CZ" sz="1400" baseline="0">
                <a:solidFill>
                  <a:schemeClr val="tx1"/>
                </a:solidFill>
              </a:rPr>
              <a:t>(dle data odběru vzorku)  KHS KHK</a:t>
            </a:r>
          </a:p>
        </c:rich>
      </c:tx>
      <c:layout>
        <c:manualLayout>
          <c:xMode val="edge"/>
          <c:yMode val="edge"/>
          <c:x val="0.2684653168353956"/>
          <c:y val="6.79150656919312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2231744130218"/>
          <c:y val="3.1031292461268858E-2"/>
          <c:w val="0.85643076022855891"/>
          <c:h val="0.74577279400258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KRAJ'!$AZ$1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FF8-4227-8629-3642D74CAB65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FF8-4227-8629-3642D74CAB65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FFF8-4227-8629-3642D74CAB65}"/>
              </c:ext>
            </c:extLst>
          </c:dPt>
          <c:dPt>
            <c:idx val="3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FFF8-4227-8629-3642D74CAB65}"/>
              </c:ext>
            </c:extLst>
          </c:dPt>
          <c:dPt>
            <c:idx val="3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FFF8-4227-8629-3642D74CAB65}"/>
              </c:ext>
            </c:extLst>
          </c:dPt>
          <c:cat>
            <c:strRef>
              <c:f>'GRAF KRAJ'!$AX$447:$AX$487</c:f>
              <c:strCache>
                <c:ptCount val="41"/>
                <c:pt idx="0">
                  <c:v>1.6.</c:v>
                </c:pt>
                <c:pt idx="1">
                  <c:v>2.6.</c:v>
                </c:pt>
                <c:pt idx="2">
                  <c:v>3.6.</c:v>
                </c:pt>
                <c:pt idx="3">
                  <c:v>4.6.</c:v>
                </c:pt>
                <c:pt idx="4">
                  <c:v>5.6.</c:v>
                </c:pt>
                <c:pt idx="5">
                  <c:v>6.6.</c:v>
                </c:pt>
                <c:pt idx="6">
                  <c:v>7.6.</c:v>
                </c:pt>
                <c:pt idx="7">
                  <c:v>8.6.</c:v>
                </c:pt>
                <c:pt idx="8">
                  <c:v>9.6.</c:v>
                </c:pt>
                <c:pt idx="9">
                  <c:v>10.6.</c:v>
                </c:pt>
                <c:pt idx="10">
                  <c:v>11.6.</c:v>
                </c:pt>
                <c:pt idx="11">
                  <c:v>12.6.</c:v>
                </c:pt>
                <c:pt idx="12">
                  <c:v>13.6.</c:v>
                </c:pt>
                <c:pt idx="13">
                  <c:v>14.6.</c:v>
                </c:pt>
                <c:pt idx="14">
                  <c:v>15.6.</c:v>
                </c:pt>
                <c:pt idx="15">
                  <c:v>16.6.</c:v>
                </c:pt>
                <c:pt idx="16">
                  <c:v>17.6.</c:v>
                </c:pt>
                <c:pt idx="17">
                  <c:v>18.6.</c:v>
                </c:pt>
                <c:pt idx="18">
                  <c:v>19.6.</c:v>
                </c:pt>
                <c:pt idx="19">
                  <c:v>20.6.</c:v>
                </c:pt>
                <c:pt idx="20">
                  <c:v>21.6.</c:v>
                </c:pt>
                <c:pt idx="21">
                  <c:v>22.6.</c:v>
                </c:pt>
                <c:pt idx="22">
                  <c:v>23.6.</c:v>
                </c:pt>
                <c:pt idx="23">
                  <c:v>24.6.</c:v>
                </c:pt>
                <c:pt idx="24">
                  <c:v>25.6.</c:v>
                </c:pt>
                <c:pt idx="25">
                  <c:v>26.6.</c:v>
                </c:pt>
                <c:pt idx="26">
                  <c:v>27.6.</c:v>
                </c:pt>
                <c:pt idx="27">
                  <c:v>28.6.</c:v>
                </c:pt>
                <c:pt idx="28">
                  <c:v>29.6.</c:v>
                </c:pt>
                <c:pt idx="29">
                  <c:v>30.6.</c:v>
                </c:pt>
                <c:pt idx="30">
                  <c:v>1.7.</c:v>
                </c:pt>
                <c:pt idx="31">
                  <c:v>2.7.</c:v>
                </c:pt>
                <c:pt idx="32">
                  <c:v>3.7.</c:v>
                </c:pt>
                <c:pt idx="33">
                  <c:v>4.7.</c:v>
                </c:pt>
                <c:pt idx="34">
                  <c:v>5.7.</c:v>
                </c:pt>
                <c:pt idx="35">
                  <c:v>6.7.</c:v>
                </c:pt>
                <c:pt idx="36">
                  <c:v>7.7.</c:v>
                </c:pt>
                <c:pt idx="37">
                  <c:v>8.7.</c:v>
                </c:pt>
                <c:pt idx="38">
                  <c:v>9.7.</c:v>
                </c:pt>
                <c:pt idx="39">
                  <c:v>10.7.</c:v>
                </c:pt>
                <c:pt idx="40">
                  <c:v>11.7.</c:v>
                </c:pt>
              </c:strCache>
            </c:strRef>
          </c:cat>
          <c:val>
            <c:numRef>
              <c:f>'GRAF KRAJ'!$AZ$447:$AZ$487</c:f>
              <c:numCache>
                <c:formatCode>0</c:formatCode>
                <c:ptCount val="41"/>
                <c:pt idx="0">
                  <c:v>11</c:v>
                </c:pt>
                <c:pt idx="1">
                  <c:v>2</c:v>
                </c:pt>
                <c:pt idx="2">
                  <c:v>5</c:v>
                </c:pt>
                <c:pt idx="3">
                  <c:v>6</c:v>
                </c:pt>
                <c:pt idx="4">
                  <c:v>0</c:v>
                </c:pt>
                <c:pt idx="5">
                  <c:v>1</c:v>
                </c:pt>
                <c:pt idx="6">
                  <c:v>5</c:v>
                </c:pt>
                <c:pt idx="7">
                  <c:v>4</c:v>
                </c:pt>
                <c:pt idx="8">
                  <c:v>2</c:v>
                </c:pt>
                <c:pt idx="9">
                  <c:v>0</c:v>
                </c:pt>
                <c:pt idx="10">
                  <c:v>4</c:v>
                </c:pt>
                <c:pt idx="11">
                  <c:v>2</c:v>
                </c:pt>
                <c:pt idx="12">
                  <c:v>2</c:v>
                </c:pt>
                <c:pt idx="13">
                  <c:v>3</c:v>
                </c:pt>
                <c:pt idx="14">
                  <c:v>3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2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3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3</c:v>
                </c:pt>
                <c:pt idx="35">
                  <c:v>0</c:v>
                </c:pt>
                <c:pt idx="36">
                  <c:v>9</c:v>
                </c:pt>
                <c:pt idx="37">
                  <c:v>6</c:v>
                </c:pt>
                <c:pt idx="38">
                  <c:v>5</c:v>
                </c:pt>
                <c:pt idx="39">
                  <c:v>2</c:v>
                </c:pt>
                <c:pt idx="4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FF8-4227-8629-3642D74CA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731904"/>
        <c:axId val="142805632"/>
      </c:barChart>
      <c:lineChart>
        <c:grouping val="standard"/>
        <c:varyColors val="0"/>
        <c:ser>
          <c:idx val="1"/>
          <c:order val="1"/>
          <c:tx>
            <c:strRef>
              <c:f>'GRAF KRAJ'!$BA$1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KRAJ'!$AX$447:$AX$487</c:f>
              <c:strCache>
                <c:ptCount val="41"/>
                <c:pt idx="0">
                  <c:v>1.6.</c:v>
                </c:pt>
                <c:pt idx="1">
                  <c:v>2.6.</c:v>
                </c:pt>
                <c:pt idx="2">
                  <c:v>3.6.</c:v>
                </c:pt>
                <c:pt idx="3">
                  <c:v>4.6.</c:v>
                </c:pt>
                <c:pt idx="4">
                  <c:v>5.6.</c:v>
                </c:pt>
                <c:pt idx="5">
                  <c:v>6.6.</c:v>
                </c:pt>
                <c:pt idx="6">
                  <c:v>7.6.</c:v>
                </c:pt>
                <c:pt idx="7">
                  <c:v>8.6.</c:v>
                </c:pt>
                <c:pt idx="8">
                  <c:v>9.6.</c:v>
                </c:pt>
                <c:pt idx="9">
                  <c:v>10.6.</c:v>
                </c:pt>
                <c:pt idx="10">
                  <c:v>11.6.</c:v>
                </c:pt>
                <c:pt idx="11">
                  <c:v>12.6.</c:v>
                </c:pt>
                <c:pt idx="12">
                  <c:v>13.6.</c:v>
                </c:pt>
                <c:pt idx="13">
                  <c:v>14.6.</c:v>
                </c:pt>
                <c:pt idx="14">
                  <c:v>15.6.</c:v>
                </c:pt>
                <c:pt idx="15">
                  <c:v>16.6.</c:v>
                </c:pt>
                <c:pt idx="16">
                  <c:v>17.6.</c:v>
                </c:pt>
                <c:pt idx="17">
                  <c:v>18.6.</c:v>
                </c:pt>
                <c:pt idx="18">
                  <c:v>19.6.</c:v>
                </c:pt>
                <c:pt idx="19">
                  <c:v>20.6.</c:v>
                </c:pt>
                <c:pt idx="20">
                  <c:v>21.6.</c:v>
                </c:pt>
                <c:pt idx="21">
                  <c:v>22.6.</c:v>
                </c:pt>
                <c:pt idx="22">
                  <c:v>23.6.</c:v>
                </c:pt>
                <c:pt idx="23">
                  <c:v>24.6.</c:v>
                </c:pt>
                <c:pt idx="24">
                  <c:v>25.6.</c:v>
                </c:pt>
                <c:pt idx="25">
                  <c:v>26.6.</c:v>
                </c:pt>
                <c:pt idx="26">
                  <c:v>27.6.</c:v>
                </c:pt>
                <c:pt idx="27">
                  <c:v>28.6.</c:v>
                </c:pt>
                <c:pt idx="28">
                  <c:v>29.6.</c:v>
                </c:pt>
                <c:pt idx="29">
                  <c:v>30.6.</c:v>
                </c:pt>
                <c:pt idx="30">
                  <c:v>1.7.</c:v>
                </c:pt>
                <c:pt idx="31">
                  <c:v>2.7.</c:v>
                </c:pt>
                <c:pt idx="32">
                  <c:v>3.7.</c:v>
                </c:pt>
                <c:pt idx="33">
                  <c:v>4.7.</c:v>
                </c:pt>
                <c:pt idx="34">
                  <c:v>5.7.</c:v>
                </c:pt>
                <c:pt idx="35">
                  <c:v>6.7.</c:v>
                </c:pt>
                <c:pt idx="36">
                  <c:v>7.7.</c:v>
                </c:pt>
                <c:pt idx="37">
                  <c:v>8.7.</c:v>
                </c:pt>
                <c:pt idx="38">
                  <c:v>9.7.</c:v>
                </c:pt>
                <c:pt idx="39">
                  <c:v>10.7.</c:v>
                </c:pt>
                <c:pt idx="40">
                  <c:v>11.7.</c:v>
                </c:pt>
              </c:strCache>
            </c:strRef>
          </c:cat>
          <c:val>
            <c:numRef>
              <c:f>'GRAF KRAJ'!$BA$447:$BA$487</c:f>
              <c:numCache>
                <c:formatCode>0</c:formatCode>
                <c:ptCount val="41"/>
                <c:pt idx="0">
                  <c:v>8.2857142857142865</c:v>
                </c:pt>
                <c:pt idx="1">
                  <c:v>6.1428571428571432</c:v>
                </c:pt>
                <c:pt idx="2">
                  <c:v>5.7142857142857144</c:v>
                </c:pt>
                <c:pt idx="3">
                  <c:v>5.4285714285714288</c:v>
                </c:pt>
                <c:pt idx="4">
                  <c:v>5.1428571428571432</c:v>
                </c:pt>
                <c:pt idx="5">
                  <c:v>4.7142857142857144</c:v>
                </c:pt>
                <c:pt idx="6">
                  <c:v>4.2857142857142856</c:v>
                </c:pt>
                <c:pt idx="7">
                  <c:v>3.2857142857142856</c:v>
                </c:pt>
                <c:pt idx="8">
                  <c:v>3.2857142857142856</c:v>
                </c:pt>
                <c:pt idx="9">
                  <c:v>2.5714285714285716</c:v>
                </c:pt>
                <c:pt idx="10">
                  <c:v>2.2857142857142856</c:v>
                </c:pt>
                <c:pt idx="11">
                  <c:v>2.5714285714285716</c:v>
                </c:pt>
                <c:pt idx="12">
                  <c:v>2.7142857142857144</c:v>
                </c:pt>
                <c:pt idx="13">
                  <c:v>2.4285714285714284</c:v>
                </c:pt>
                <c:pt idx="14">
                  <c:v>2.2857142857142856</c:v>
                </c:pt>
                <c:pt idx="15">
                  <c:v>2.1428571428571428</c:v>
                </c:pt>
                <c:pt idx="16">
                  <c:v>2.2857142857142856</c:v>
                </c:pt>
                <c:pt idx="17">
                  <c:v>1.8571428571428572</c:v>
                </c:pt>
                <c:pt idx="18">
                  <c:v>1.5714285714285714</c:v>
                </c:pt>
                <c:pt idx="19">
                  <c:v>1.2857142857142858</c:v>
                </c:pt>
                <c:pt idx="20">
                  <c:v>1</c:v>
                </c:pt>
                <c:pt idx="21">
                  <c:v>0.5714285714285714</c:v>
                </c:pt>
                <c:pt idx="22">
                  <c:v>0.42857142857142855</c:v>
                </c:pt>
                <c:pt idx="23">
                  <c:v>0.42857142857142855</c:v>
                </c:pt>
                <c:pt idx="24">
                  <c:v>0.2857142857142857</c:v>
                </c:pt>
                <c:pt idx="25">
                  <c:v>0.5714285714285714</c:v>
                </c:pt>
                <c:pt idx="26">
                  <c:v>0.7142857142857143</c:v>
                </c:pt>
                <c:pt idx="27">
                  <c:v>0.5714285714285714</c:v>
                </c:pt>
                <c:pt idx="28">
                  <c:v>0.5714285714285714</c:v>
                </c:pt>
                <c:pt idx="29">
                  <c:v>0.8571428571428571</c:v>
                </c:pt>
                <c:pt idx="30">
                  <c:v>1.1428571428571428</c:v>
                </c:pt>
                <c:pt idx="31">
                  <c:v>1.4285714285714286</c:v>
                </c:pt>
                <c:pt idx="32">
                  <c:v>1.2857142857142858</c:v>
                </c:pt>
                <c:pt idx="33">
                  <c:v>1.2857142857142858</c:v>
                </c:pt>
                <c:pt idx="34">
                  <c:v>1.7142857142857142</c:v>
                </c:pt>
                <c:pt idx="35">
                  <c:v>1.7142857142857142</c:v>
                </c:pt>
                <c:pt idx="36">
                  <c:v>2.7142857142857144</c:v>
                </c:pt>
                <c:pt idx="37">
                  <c:v>3.1428571428571428</c:v>
                </c:pt>
                <c:pt idx="38">
                  <c:v>3.5714285714285716</c:v>
                </c:pt>
                <c:pt idx="39">
                  <c:v>3.7142857142857144</c:v>
                </c:pt>
                <c:pt idx="40">
                  <c:v>3.7142857142857144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FF8-4227-8629-3642D74CA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731904"/>
        <c:axId val="142805632"/>
      </c:lineChart>
      <c:catAx>
        <c:axId val="142731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142805632"/>
        <c:crosses val="autoZero"/>
        <c:auto val="1"/>
        <c:lblAlgn val="ctr"/>
        <c:lblOffset val="100"/>
        <c:noMultiLvlLbl val="0"/>
      </c:catAx>
      <c:valAx>
        <c:axId val="142805632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B050"/>
                </a:solidFill>
              </a:defRPr>
            </a:pPr>
            <a:endParaRPr lang="cs-CZ"/>
          </a:p>
        </c:txPr>
        <c:crossAx val="14273190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cs-CZ" sz="3600" b="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Vakcíny dle typu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r>
              <a:rPr lang="cs-CZ" sz="1400" dirty="0">
                <a:solidFill>
                  <a:srgbClr val="2B2B82"/>
                </a:solidFill>
                <a:effectLst/>
                <a:latin typeface="+mn-lt"/>
              </a:rPr>
              <a:t>11.</a:t>
            </a:r>
            <a:r>
              <a:rPr lang="cs-CZ" sz="1400" baseline="0" dirty="0">
                <a:solidFill>
                  <a:srgbClr val="2B2B82"/>
                </a:solidFill>
                <a:effectLst/>
                <a:latin typeface="+mn-lt"/>
              </a:rPr>
              <a:t> 7. 2021</a:t>
            </a:r>
            <a:endParaRPr lang="cs-CZ" sz="1400" dirty="0">
              <a:solidFill>
                <a:srgbClr val="2B2B82"/>
              </a:solidFill>
              <a:effectLst/>
              <a:latin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cs-CZ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Dodáno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745030400021584E-17"/>
                  <c:y val="-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0A-4088-8DF1-9BBA44FD78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391 755</c:v>
                  </c:pt>
                  <c:pt idx="1">
                    <c:v>43 100</c:v>
                  </c:pt>
                  <c:pt idx="2">
                    <c:v>53 600</c:v>
                  </c:pt>
                  <c:pt idx="3">
                    <c:v>9 100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typu'!$A$2:$D$2</c:f>
              <c:numCache>
                <c:formatCode>#,##0</c:formatCode>
                <c:ptCount val="4"/>
                <c:pt idx="0">
                  <c:v>391755</c:v>
                </c:pt>
                <c:pt idx="1">
                  <c:v>43100</c:v>
                </c:pt>
                <c:pt idx="2">
                  <c:v>53600</c:v>
                </c:pt>
                <c:pt idx="3">
                  <c:v>9100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0A-4088-8DF1-9BBA44FD78DB}"/>
            </c:ext>
          </c:extLst>
        </c:ser>
        <c:ser>
          <c:idx val="1"/>
          <c:order val="1"/>
          <c:tx>
            <c:v>Vyočkováno</c:v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22670848033450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0A-4088-8DF1-9BBA44FD78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'Vakcíny dle typu'!$A$1:$D$2</c:f>
              <c:multiLvlStrCache>
                <c:ptCount val="4"/>
                <c:lvl>
                  <c:pt idx="0">
                    <c:v>391 755</c:v>
                  </c:pt>
                  <c:pt idx="1">
                    <c:v>43 100</c:v>
                  </c:pt>
                  <c:pt idx="2">
                    <c:v>53 600</c:v>
                  </c:pt>
                  <c:pt idx="3">
                    <c:v>9 100</c:v>
                  </c:pt>
                </c:lvl>
                <c:lvl>
                  <c:pt idx="0">
                    <c:v>Pfizer</c:v>
                  </c:pt>
                  <c:pt idx="1">
                    <c:v>Moderna</c:v>
                  </c:pt>
                  <c:pt idx="2">
                    <c:v>AstraZeneca</c:v>
                  </c:pt>
                  <c:pt idx="3">
                    <c:v>Johnson &amp; Johnson</c:v>
                  </c:pt>
                </c:lvl>
              </c:multiLvlStrCache>
            </c:multiLvlStrRef>
          </c:cat>
          <c:val>
            <c:numRef>
              <c:f>'Vakcíny dle typu'!$A$3:$D$3</c:f>
              <c:numCache>
                <c:formatCode>#,##0</c:formatCode>
                <c:ptCount val="4"/>
                <c:pt idx="0">
                  <c:v>378731</c:v>
                </c:pt>
                <c:pt idx="1">
                  <c:v>47607</c:v>
                </c:pt>
                <c:pt idx="2">
                  <c:v>48768</c:v>
                </c:pt>
                <c:pt idx="3">
                  <c:v>6352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0A-4088-8DF1-9BBA44FD78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53440"/>
        <c:axId val="1596195264"/>
      </c:barChart>
      <c:catAx>
        <c:axId val="164015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96195264"/>
        <c:crosses val="autoZero"/>
        <c:auto val="1"/>
        <c:lblAlgn val="ctr"/>
        <c:lblOffset val="100"/>
        <c:noMultiLvlLbl val="0"/>
      </c:catAx>
      <c:valAx>
        <c:axId val="159619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40153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9D1AF-A322-4DDC-936B-94D227551E32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D6F62-5E63-4E8B-AA69-5851462FB0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70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27.07.2021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emocneni-aktualne.mzcr.cz/covid-19/kraje/HKK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20F01F22-7C8C-41CF-8FA4-176EFCF9E56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E88F4AC-3EB6-4648-BF73-4809860F239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C570B-BD7E-4700-B8B2-B4829E54E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725" y="2091108"/>
            <a:ext cx="5981700" cy="26757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8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Děkuji za pozornost.</a:t>
            </a:r>
          </a:p>
          <a:p>
            <a:pPr marL="0" indent="0" algn="ctr">
              <a:buNone/>
            </a:pPr>
            <a:endParaRPr lang="cs-CZ" sz="4800" dirty="0">
              <a:solidFill>
                <a:srgbClr val="2B2B82"/>
              </a:solidFill>
              <a:latin typeface="Franklin Gothic Demi" panose="020B0703020102020204" pitchFamily="34" charset="0"/>
            </a:endParaRP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Martin Červíček</a:t>
            </a:r>
          </a:p>
          <a:p>
            <a:pPr marL="0" indent="0" algn="ctr">
              <a:buNone/>
            </a:pPr>
            <a:r>
              <a:rPr lang="cs-CZ" dirty="0">
                <a:solidFill>
                  <a:srgbClr val="2B2B82"/>
                </a:solidFill>
                <a:latin typeface="Franklin Gothic Book" panose="020B0503020102020204" pitchFamily="34" charset="0"/>
              </a:rPr>
              <a:t>hejtman</a:t>
            </a:r>
          </a:p>
        </p:txBody>
      </p:sp>
    </p:spTree>
    <p:extLst>
      <p:ext uri="{BB962C8B-B14F-4D97-AF65-F5344CB8AC3E}">
        <p14:creationId xmlns:p14="http://schemas.microsoft.com/office/powerpoint/2010/main" val="3534925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9443102"/>
              </p:ext>
            </p:extLst>
          </p:nvPr>
        </p:nvGraphicFramePr>
        <p:xfrm>
          <a:off x="1656121" y="2126697"/>
          <a:ext cx="9564329" cy="3054077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372036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3192293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710113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týden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33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4,7/den)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7denní počet nových případů na 100 tis. obyv.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6,0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104.762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103.016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85991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1.811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22BC615C-10F9-43F5-BDFF-06F5F9A1F0A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61" y="6060141"/>
            <a:ext cx="1397739" cy="712506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002819"/>
              </p:ext>
            </p:extLst>
          </p:nvPr>
        </p:nvGraphicFramePr>
        <p:xfrm>
          <a:off x="645459" y="62753"/>
          <a:ext cx="10668000" cy="5997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99654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11. 7.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00" y="6327577"/>
            <a:ext cx="1016481" cy="530422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4EFEC6BD-A250-4673-8237-EE1A01FB79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8374553"/>
              </p:ext>
            </p:extLst>
          </p:nvPr>
        </p:nvGraphicFramePr>
        <p:xfrm>
          <a:off x="838200" y="1228165"/>
          <a:ext cx="10515599" cy="5123647"/>
        </p:xfrm>
        <a:graphic>
          <a:graphicData uri="http://schemas.openxmlformats.org/drawingml/2006/table">
            <a:tbl>
              <a:tblPr/>
              <a:tblGrid>
                <a:gridCol w="1108851">
                  <a:extLst>
                    <a:ext uri="{9D8B030D-6E8A-4147-A177-3AD203B41FA5}">
                      <a16:colId xmlns:a16="http://schemas.microsoft.com/office/drawing/2014/main" val="440813021"/>
                    </a:ext>
                  </a:extLst>
                </a:gridCol>
                <a:gridCol w="831638">
                  <a:extLst>
                    <a:ext uri="{9D8B030D-6E8A-4147-A177-3AD203B41FA5}">
                      <a16:colId xmlns:a16="http://schemas.microsoft.com/office/drawing/2014/main" val="549190563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92029622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77580104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318345215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79997864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169707679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4248357508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18711924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983492071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3427837674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4128921793"/>
                    </a:ext>
                  </a:extLst>
                </a:gridCol>
                <a:gridCol w="895295">
                  <a:extLst>
                    <a:ext uri="{9D8B030D-6E8A-4147-A177-3AD203B41FA5}">
                      <a16:colId xmlns:a16="http://schemas.microsoft.com/office/drawing/2014/main" val="4040256650"/>
                    </a:ext>
                  </a:extLst>
                </a:gridCol>
                <a:gridCol w="698165">
                  <a:extLst>
                    <a:ext uri="{9D8B030D-6E8A-4147-A177-3AD203B41FA5}">
                      <a16:colId xmlns:a16="http://schemas.microsoft.com/office/drawing/2014/main" val="2122484529"/>
                    </a:ext>
                  </a:extLst>
                </a:gridCol>
              </a:tblGrid>
              <a:tr h="48829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Spikevax mRNA Vaccine (Moderna Biotech Spain, S.L.)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VAXZEVRIA (AstraZeneca)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Janssen (Johnson &amp; Johson)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491316"/>
                  </a:ext>
                </a:extLst>
              </a:tr>
              <a:tr h="908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11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861101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1 403 805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1 414 530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1 307 299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167 090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116 410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101 750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84 166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1 671 655 – 1 706 820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1 519 826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524755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832 845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835 380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745 769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89 760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75 438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130 680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12 146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1 052 445 – 1 075 020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938 123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1819796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462 540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464 490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458 859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50 270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46 357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44 443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5 957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561 040 – 571 910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555 616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865955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401 895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403 498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41 868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509 495 – 521 140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482 139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772129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196 560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178 716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44 364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1 691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263 725 – 270 770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242 435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765323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551 070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552 240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556 782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54 780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44 527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666 370 – 678 110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662 230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749731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298 545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299 520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284 326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35 192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27 647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370 195 – 377 700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350 627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558527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391 755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378 731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47 607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48 768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6 352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497 555 – 508 590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905015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347 880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348 660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305 045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36 936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42 460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35 861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433 330 – 441 820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383 604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680404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339 495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340 470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326 969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49 830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40 681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62 370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449 845 – 461 020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420 493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199567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876 120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881 580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846 080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79 726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98 450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83 129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11 356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1 066 420 – 1 088 950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1 020 291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802018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429 975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380 265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57 420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55 620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51 480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5 198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537 525 – 549 180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486 233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267134"/>
                  </a:ext>
                </a:extLst>
              </a:tr>
              <a:tr h="22711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397 995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398 970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380 015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53 790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45 378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50 600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5 777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500 545 – 511 010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472 282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8726906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803 805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776 376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110 550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89 822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78 000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85 800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74 995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10 012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998 155 – 1 018 930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951 205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813716"/>
                  </a:ext>
                </a:extLst>
              </a:tr>
              <a:tr h="276441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7 733 700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7 767 630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7 328 730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841 500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925 650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762 456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845 900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930 490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777 533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157 200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97 843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9 578 300 – 9 780 970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8 966 562</a:t>
                      </a:r>
                    </a:p>
                  </a:txBody>
                  <a:tcPr marL="6161" marR="6161" marT="616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93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2591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EAA2ED2D-0AAB-4C88-B935-80568B8048A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9" y="5800165"/>
            <a:ext cx="1606168" cy="757329"/>
          </a:xfrm>
          <a:prstGeom prst="rect">
            <a:avLst/>
          </a:prstGeom>
        </p:spPr>
      </p:pic>
      <p:sp>
        <p:nvSpPr>
          <p:cNvPr id="6" name="Obdélník 5">
            <a:extLst>
              <a:ext uri="{FF2B5EF4-FFF2-40B4-BE49-F238E27FC236}">
                <a16:creationId xmlns:a16="http://schemas.microsoft.com/office/drawing/2014/main" id="{FEEA62FE-C90E-40CF-ACB5-17EB0F22CE35}"/>
              </a:ext>
            </a:extLst>
          </p:cNvPr>
          <p:cNvSpPr/>
          <p:nvPr/>
        </p:nvSpPr>
        <p:spPr>
          <a:xfrm>
            <a:off x="2614189" y="6178829"/>
            <a:ext cx="77185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Vakcíny Moderna, </a:t>
            </a:r>
            <a:r>
              <a:rPr lang="cs-CZ" dirty="0" err="1"/>
              <a:t>AstraZeneca</a:t>
            </a:r>
            <a:r>
              <a:rPr lang="cs-CZ" dirty="0"/>
              <a:t> a Johnson jsou distribuovány praktickým lékařům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9CAC36CF-1B86-4987-93C4-07BA816B3E94}"/>
              </a:ext>
            </a:extLst>
          </p:cNvPr>
          <p:cNvSpPr/>
          <p:nvPr/>
        </p:nvSpPr>
        <p:spPr>
          <a:xfrm>
            <a:off x="2614189" y="5818830"/>
            <a:ext cx="409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Ve 27. týdnu </a:t>
            </a:r>
            <a:r>
              <a:rPr lang="cs-CZ" dirty="0" err="1"/>
              <a:t>prům</a:t>
            </a:r>
            <a:r>
              <a:rPr lang="cs-CZ" dirty="0"/>
              <a:t>. 3.116 očkování za den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344D709B-489F-4745-8235-C1CA29CF8E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235027"/>
              </p:ext>
            </p:extLst>
          </p:nvPr>
        </p:nvGraphicFramePr>
        <p:xfrm>
          <a:off x="1147482" y="1"/>
          <a:ext cx="9959789" cy="5818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107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podaných dávek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DDF6EFDB-A0F5-44BD-A9C3-5DC87D7DD3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8870854"/>
              </p:ext>
            </p:extLst>
          </p:nvPr>
        </p:nvGraphicFramePr>
        <p:xfrm>
          <a:off x="838198" y="1380565"/>
          <a:ext cx="10515604" cy="4807959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37309600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4384644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90804800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68303599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03857137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65882698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3574514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20857901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0054982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3624064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537495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3613876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479462560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52044679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83511003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647244472"/>
                    </a:ext>
                  </a:extLst>
                </a:gridCol>
              </a:tblGrid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224495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75 738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79 045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111 538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171 652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122 153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105 338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1 519 826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20549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28 983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87 007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89 191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68 550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938 123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42201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57 898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55 454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555 616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547814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37 340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482 139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214215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5 946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26 492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44 969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242 435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69472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23 582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76 004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72 289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42 809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662 230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14695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30 981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31 603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31 433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70 640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26 173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350 627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104156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40 841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481 458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972637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17 243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33 927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33 047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6350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9 995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19 297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31 242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43 262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47 714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420 493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24026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44 704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39 121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103 948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90 198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90 353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102 897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78 292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1 020 291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814293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15 899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16 307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37 808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49 521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45 563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96 742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122801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48 084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45 466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54 110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88 265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41 761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472 282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67823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35 468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98 488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92 886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105 233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174 012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951 205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773052"/>
                  </a:ext>
                </a:extLst>
              </a:tr>
              <a:tr h="29977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355 587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278 022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369 119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480 085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781 213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958 858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801 721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823 860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813 076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960 162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1 639 217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693 356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8 966 562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378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78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Ukončené očkování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7BE0A631-81F3-41C0-91B6-EC8D6E1B5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6341089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95030758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76232969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199593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33641623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13116512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74049558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424870538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3863245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084389575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55724565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7332054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909318887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12088919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31253669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6919364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859670065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30988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12 581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20 251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28 351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61 215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75 850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59 403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49 958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110 380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53 697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605 852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014455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40 003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41 715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42 244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52 730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171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17 655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51 520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240 693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58756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21 181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25 984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43 881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205 903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86291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104 469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09523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25 817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34 943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28 637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29 337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20 722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290 225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05649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1 968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18 857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34 209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148 059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29531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24 361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21 286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26 206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45 357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30464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15 596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18 174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37 056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164 787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407720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4 920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19 387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17 854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178 702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324016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40 725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43 067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49 030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38 330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449072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14 792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19 771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22 352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46 726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211 776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19116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25 656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205 770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33799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41 629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45 108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44 203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84 394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52320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57 020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65 748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87 707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143 788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307 891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428 869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371 654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458 774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795 429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338 993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3 830 283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81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1259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11. 7. 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77EB2071-56BF-4F81-8113-D0764677E7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069176"/>
              </p:ext>
            </p:extLst>
          </p:nvPr>
        </p:nvGraphicFramePr>
        <p:xfrm>
          <a:off x="838198" y="1299881"/>
          <a:ext cx="10515604" cy="4877088"/>
        </p:xfrm>
        <a:graphic>
          <a:graphicData uri="http://schemas.openxmlformats.org/drawingml/2006/table">
            <a:tbl>
              <a:tblPr/>
              <a:tblGrid>
                <a:gridCol w="1236105">
                  <a:extLst>
                    <a:ext uri="{9D8B030D-6E8A-4147-A177-3AD203B41FA5}">
                      <a16:colId xmlns:a16="http://schemas.microsoft.com/office/drawing/2014/main" val="25029229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078143781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6792527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28956686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83903686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187239586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3133279683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2340706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2205914214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261235984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407551597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494583569"/>
                    </a:ext>
                  </a:extLst>
                </a:gridCol>
                <a:gridCol w="620229">
                  <a:extLst>
                    <a:ext uri="{9D8B030D-6E8A-4147-A177-3AD203B41FA5}">
                      <a16:colId xmlns:a16="http://schemas.microsoft.com/office/drawing/2014/main" val="1062330538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930686115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3423412566"/>
                    </a:ext>
                  </a:extLst>
                </a:gridCol>
                <a:gridCol w="618053">
                  <a:extLst>
                    <a:ext uri="{9D8B030D-6E8A-4147-A177-3AD203B41FA5}">
                      <a16:colId xmlns:a16="http://schemas.microsoft.com/office/drawing/2014/main" val="1555668803"/>
                    </a:ext>
                  </a:extLst>
                </a:gridCol>
              </a:tblGrid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vakcinace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16-24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45-49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55-59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65-69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227627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4 643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7 442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36 926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12 300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116 976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11662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2 180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4 558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14 335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10 348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99 291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52388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1 097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18 079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53 485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83244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14 204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36 900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343665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1 483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1 630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3 708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38 155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740501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 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5 309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53 595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861509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2 482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6 718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0207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10 241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73 294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57240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1 334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3 113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3 156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24 745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62 902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036621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1 027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1 163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1 453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1 739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2 420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03799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2 621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3 136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6 257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8 533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12 831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22 751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61 623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17 914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152 604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218674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1 541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2 967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3 323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4 746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7 562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34 681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9 278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84 091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6528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3 328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3 296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4 272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11 625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36 511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18 366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91 089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169266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1 864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1 701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3 024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4 306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5 215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5 791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10 560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46 609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17 461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123 040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3733103"/>
                  </a:ext>
                </a:extLst>
              </a:tr>
              <a:tr h="3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21 685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19 422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23 889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29 298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42 594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49 177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48 312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60 949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87 000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151 851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405 147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134 529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1 073 865</a:t>
                      </a:r>
                    </a:p>
                  </a:txBody>
                  <a:tcPr marL="6534" marR="6534" marT="653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301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Informace COVID-19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9" y="6176963"/>
            <a:ext cx="1343926" cy="681037"/>
          </a:xfrm>
          <a:prstGeom prst="rect">
            <a:avLst/>
          </a:prstGeom>
        </p:spPr>
      </p:pic>
      <p:sp>
        <p:nvSpPr>
          <p:cNvPr id="8" name="Zástupný symbol pro obsah 7">
            <a:extLst>
              <a:ext uri="{FF2B5EF4-FFF2-40B4-BE49-F238E27FC236}">
                <a16:creationId xmlns:a16="http://schemas.microsoft.com/office/drawing/2014/main" id="{70E0F8C5-58C5-4603-9D08-494ED8906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8679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3"/>
              </a:rPr>
              <a:t>COVID-19 | Královéhradecký kraj Onemocnění aktuálně od MZČR (mzcr.cz)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CAE30EED-6FAC-40D9-8115-2583FEB56C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106" y="2121260"/>
            <a:ext cx="8086165" cy="405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437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6947</TotalTime>
  <Words>2184</Words>
  <Application>Microsoft Office PowerPoint</Application>
  <PresentationFormat>Širokoúhlá obrazovka</PresentationFormat>
  <Paragraphs>1026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a stavu očkování v Královéhradeckém kraji</vt:lpstr>
      <vt:lpstr>Aktuální situace v Královéhradeckém kraji k 11. 7. 2021</vt:lpstr>
      <vt:lpstr>Prezentace aplikace PowerPoint</vt:lpstr>
      <vt:lpstr>Celkový počet dodaných a podaných dávek k 11. 7.</vt:lpstr>
      <vt:lpstr>Prezentace aplikace PowerPoint</vt:lpstr>
      <vt:lpstr>Počet podaných dávek k 11. 7. 2021</vt:lpstr>
      <vt:lpstr>Ukončené očkování k 11. 7. 2021</vt:lpstr>
      <vt:lpstr>Praktičtí lékaři – dávky k 11. 7. 2021</vt:lpstr>
      <vt:lpstr>Informace COVID-19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Beata Nováková</cp:lastModifiedBy>
  <cp:revision>366</cp:revision>
  <cp:lastPrinted>2021-07-12T10:57:19Z</cp:lastPrinted>
  <dcterms:created xsi:type="dcterms:W3CDTF">2021-01-14T19:24:21Z</dcterms:created>
  <dcterms:modified xsi:type="dcterms:W3CDTF">2021-07-27T11:19:07Z</dcterms:modified>
</cp:coreProperties>
</file>