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charts/colors6.xml" ContentType="application/vnd.ms-office.chartcolor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5.xml" ContentType="application/vnd.ms-office.chartstyle+xml"/>
  <Override PartName="/ppt/charts/style6.xml" ContentType="application/vnd.ms-office.chart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  <Override PartName="/ppt/charts/style3.xml" ContentType="application/vnd.ms-office.chartstyl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7"/>
  </p:notesMasterIdLst>
  <p:sldIdLst>
    <p:sldId id="256" r:id="rId3"/>
    <p:sldId id="723" r:id="rId4"/>
    <p:sldId id="2274" r:id="rId5"/>
    <p:sldId id="2263" r:id="rId6"/>
    <p:sldId id="2264" r:id="rId7"/>
    <p:sldId id="2276" r:id="rId8"/>
    <p:sldId id="2277" r:id="rId9"/>
    <p:sldId id="2278" r:id="rId10"/>
    <p:sldId id="2224" r:id="rId11"/>
    <p:sldId id="2225" r:id="rId12"/>
    <p:sldId id="2250" r:id="rId13"/>
    <p:sldId id="750" r:id="rId14"/>
    <p:sldId id="2221" r:id="rId15"/>
    <p:sldId id="705" r:id="rId16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20E04"/>
    <a:srgbClr val="B31105"/>
    <a:srgbClr val="CFD5EA"/>
    <a:srgbClr val="E9EBF5"/>
    <a:srgbClr val="2B2B82"/>
    <a:srgbClr val="00002F"/>
    <a:srgbClr val="3E2E7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6" autoAdjust="0"/>
    <p:restoredTop sz="93883" autoAdjust="0"/>
  </p:normalViewPr>
  <p:slideViewPr>
    <p:cSldViewPr snapToGrid="0">
      <p:cViewPr varScale="1">
        <p:scale>
          <a:sx n="109" d="100"/>
          <a:sy n="109" d="100"/>
        </p:scale>
        <p:origin x="-66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List_aplikace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List_aplikace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List_aplikace_Microsoft_Office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List_aplikace_Microsoft_Office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List_aplikace_Microsoft_Office_Excel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List_aplikace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autoTitleDeleted val="1"/>
    <c:plotArea>
      <c:layout>
        <c:manualLayout>
          <c:layoutTarget val="inner"/>
          <c:xMode val="edge"/>
          <c:yMode val="edge"/>
          <c:x val="0.16442818623398411"/>
          <c:y val="0.1528977955114478"/>
          <c:w val="0.73221684886657512"/>
          <c:h val="0.80062826628927952"/>
        </c:manualLayout>
      </c:layout>
      <c:barChart>
        <c:barDir val="bar"/>
        <c:grouping val="stacked"/>
        <c:ser>
          <c:idx val="0"/>
          <c:order val="0"/>
          <c:tx>
            <c:strRef>
              <c:f>List1!$B$1</c:f>
              <c:strCache>
                <c:ptCount val="1"/>
                <c:pt idx="0">
                  <c:v>Očkovaní s ukončovací dávkou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Královéhradecký kraj</c:v>
                </c:pt>
                <c:pt idx="4">
                  <c:v>Jihočeský kraj</c:v>
                </c:pt>
                <c:pt idx="5">
                  <c:v>ČR</c:v>
                </c:pt>
                <c:pt idx="6">
                  <c:v>Plzeňský kraj</c:v>
                </c:pt>
                <c:pt idx="7">
                  <c:v>Pardubický kraj</c:v>
                </c:pt>
                <c:pt idx="8">
                  <c:v>Liberecký kraj</c:v>
                </c:pt>
                <c:pt idx="9">
                  <c:v>Zlínský kraj</c:v>
                </c:pt>
                <c:pt idx="10">
                  <c:v>Ústecký kraj</c:v>
                </c:pt>
                <c:pt idx="11">
                  <c:v>Jihomoravský kraj</c:v>
                </c:pt>
                <c:pt idx="12">
                  <c:v>Karlovarský kraj</c:v>
                </c:pt>
                <c:pt idx="13">
                  <c:v>Moravskoslezský kraj</c:v>
                </c:pt>
                <c:pt idx="14">
                  <c:v>Olomoucký kraj</c:v>
                </c:pt>
              </c:strCache>
            </c:strRef>
          </c:cat>
          <c:val>
            <c:numRef>
              <c:f>List1!$B$2:$B$16</c:f>
              <c:numCache>
                <c:formatCode>General</c:formatCode>
                <c:ptCount val="15"/>
                <c:pt idx="0">
                  <c:v>60.293366200000008</c:v>
                </c:pt>
                <c:pt idx="1">
                  <c:v>59.060927900000003</c:v>
                </c:pt>
                <c:pt idx="2">
                  <c:v>58.813977199999997</c:v>
                </c:pt>
                <c:pt idx="3">
                  <c:v>57.478082000000001</c:v>
                </c:pt>
                <c:pt idx="4">
                  <c:v>57.782677700000001</c:v>
                </c:pt>
                <c:pt idx="5">
                  <c:v>57.305417599999998</c:v>
                </c:pt>
                <c:pt idx="6">
                  <c:v>56.873888599999994</c:v>
                </c:pt>
                <c:pt idx="7">
                  <c:v>55.623728100000008</c:v>
                </c:pt>
                <c:pt idx="8">
                  <c:v>54.723194000000014</c:v>
                </c:pt>
                <c:pt idx="9">
                  <c:v>54.085454900000002</c:v>
                </c:pt>
                <c:pt idx="10">
                  <c:v>55.527145500000003</c:v>
                </c:pt>
                <c:pt idx="11">
                  <c:v>55.404337099999999</c:v>
                </c:pt>
                <c:pt idx="12">
                  <c:v>55.040554200000003</c:v>
                </c:pt>
                <c:pt idx="13">
                  <c:v>53.224673300000006</c:v>
                </c:pt>
                <c:pt idx="14">
                  <c:v>52.714417599999997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B6C-43B5-BDA2-1A9D94418370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Očkovaní 1. dávkou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Královéhradecký kraj</c:v>
                </c:pt>
                <c:pt idx="4">
                  <c:v>Jihočeský kraj</c:v>
                </c:pt>
                <c:pt idx="5">
                  <c:v>ČR</c:v>
                </c:pt>
                <c:pt idx="6">
                  <c:v>Plzeňský kraj</c:v>
                </c:pt>
                <c:pt idx="7">
                  <c:v>Pardubický kraj</c:v>
                </c:pt>
                <c:pt idx="8">
                  <c:v>Liberecký kraj</c:v>
                </c:pt>
                <c:pt idx="9">
                  <c:v>Zlínský kraj</c:v>
                </c:pt>
                <c:pt idx="10">
                  <c:v>Ústecký kraj</c:v>
                </c:pt>
                <c:pt idx="11">
                  <c:v>Jihomoravský kraj</c:v>
                </c:pt>
                <c:pt idx="12">
                  <c:v>Karlovarský kraj</c:v>
                </c:pt>
                <c:pt idx="13">
                  <c:v>Moravskoslezský kraj</c:v>
                </c:pt>
                <c:pt idx="14">
                  <c:v>Olomoucký kraj</c:v>
                </c:pt>
              </c:strCache>
            </c:strRef>
          </c:cat>
          <c:val>
            <c:numRef>
              <c:f>List1!$C$2:$C$16</c:f>
              <c:numCache>
                <c:formatCode>General</c:formatCode>
                <c:ptCount val="15"/>
                <c:pt idx="0">
                  <c:v>1.4456069999999999</c:v>
                </c:pt>
                <c:pt idx="1">
                  <c:v>1.7971426000000001</c:v>
                </c:pt>
                <c:pt idx="2">
                  <c:v>1.8456516999999997</c:v>
                </c:pt>
                <c:pt idx="3">
                  <c:v>1.6623003000000001</c:v>
                </c:pt>
                <c:pt idx="4">
                  <c:v>1.55854</c:v>
                </c:pt>
                <c:pt idx="5">
                  <c:v>1.7572969000000001</c:v>
                </c:pt>
                <c:pt idx="6">
                  <c:v>1.6816091999999998</c:v>
                </c:pt>
                <c:pt idx="7">
                  <c:v>1.6061783999999999</c:v>
                </c:pt>
                <c:pt idx="8">
                  <c:v>1.8224716999999997</c:v>
                </c:pt>
                <c:pt idx="9">
                  <c:v>1.7096491999999999</c:v>
                </c:pt>
                <c:pt idx="10">
                  <c:v>1.7063564000000002</c:v>
                </c:pt>
                <c:pt idx="11">
                  <c:v>1.5290376999999997</c:v>
                </c:pt>
                <c:pt idx="12">
                  <c:v>1.5536409999999998</c:v>
                </c:pt>
                <c:pt idx="13">
                  <c:v>1.5277062999999997</c:v>
                </c:pt>
                <c:pt idx="14">
                  <c:v>1.4746511999999998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B6C-43B5-BDA2-1A9D94418370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Prodělali onemocnění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Královéhradecký kraj</c:v>
                </c:pt>
                <c:pt idx="4">
                  <c:v>Jihočeský kraj</c:v>
                </c:pt>
                <c:pt idx="5">
                  <c:v>ČR</c:v>
                </c:pt>
                <c:pt idx="6">
                  <c:v>Plzeňský kraj</c:v>
                </c:pt>
                <c:pt idx="7">
                  <c:v>Pardubický kraj</c:v>
                </c:pt>
                <c:pt idx="8">
                  <c:v>Liberecký kraj</c:v>
                </c:pt>
                <c:pt idx="9">
                  <c:v>Zlínský kraj</c:v>
                </c:pt>
                <c:pt idx="10">
                  <c:v>Ústecký kraj</c:v>
                </c:pt>
                <c:pt idx="11">
                  <c:v>Jihomoravský kraj</c:v>
                </c:pt>
                <c:pt idx="12">
                  <c:v>Karlovarský kraj</c:v>
                </c:pt>
                <c:pt idx="13">
                  <c:v>Moravskoslezský kraj</c:v>
                </c:pt>
                <c:pt idx="14">
                  <c:v>Olomoucký kraj</c:v>
                </c:pt>
              </c:strCache>
            </c:strRef>
          </c:cat>
          <c:val>
            <c:numRef>
              <c:f>List1!$D$2:$D$16</c:f>
              <c:numCache>
                <c:formatCode>General</c:formatCode>
                <c:ptCount val="15"/>
                <c:pt idx="0">
                  <c:v>5.6711970999999997</c:v>
                </c:pt>
                <c:pt idx="1">
                  <c:v>6.4613873000000002</c:v>
                </c:pt>
                <c:pt idx="2">
                  <c:v>5.8284721999999993</c:v>
                </c:pt>
                <c:pt idx="3">
                  <c:v>7.0714938000000007</c:v>
                </c:pt>
                <c:pt idx="4">
                  <c:v>6.5772564999999998</c:v>
                </c:pt>
                <c:pt idx="5">
                  <c:v>6.5765807000000001</c:v>
                </c:pt>
                <c:pt idx="6">
                  <c:v>6.9917315000000002</c:v>
                </c:pt>
                <c:pt idx="7">
                  <c:v>7.5724482000000002</c:v>
                </c:pt>
                <c:pt idx="8">
                  <c:v>7.3267251</c:v>
                </c:pt>
                <c:pt idx="9">
                  <c:v>7.2295511999999995</c:v>
                </c:pt>
                <c:pt idx="10">
                  <c:v>5.6983808999999992</c:v>
                </c:pt>
                <c:pt idx="11">
                  <c:v>5.948414099999999</c:v>
                </c:pt>
                <c:pt idx="12">
                  <c:v>5.7427099999999998</c:v>
                </c:pt>
                <c:pt idx="13">
                  <c:v>7.0549631999999995</c:v>
                </c:pt>
                <c:pt idx="14">
                  <c:v>7.2606507000000002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B6C-43B5-BDA2-1A9D94418370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Mají rezervaci termínu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Královéhradecký kraj</c:v>
                </c:pt>
                <c:pt idx="4">
                  <c:v>Jihočeský kraj</c:v>
                </c:pt>
                <c:pt idx="5">
                  <c:v>ČR</c:v>
                </c:pt>
                <c:pt idx="6">
                  <c:v>Plzeňský kraj</c:v>
                </c:pt>
                <c:pt idx="7">
                  <c:v>Pardubický kraj</c:v>
                </c:pt>
                <c:pt idx="8">
                  <c:v>Liberecký kraj</c:v>
                </c:pt>
                <c:pt idx="9">
                  <c:v>Zlínský kraj</c:v>
                </c:pt>
                <c:pt idx="10">
                  <c:v>Ústecký kraj</c:v>
                </c:pt>
                <c:pt idx="11">
                  <c:v>Jihomoravský kraj</c:v>
                </c:pt>
                <c:pt idx="12">
                  <c:v>Karlovarský kraj</c:v>
                </c:pt>
                <c:pt idx="13">
                  <c:v>Moravskoslezský kraj</c:v>
                </c:pt>
                <c:pt idx="14">
                  <c:v>Olomoucký kraj</c:v>
                </c:pt>
              </c:strCache>
            </c:strRef>
          </c:cat>
          <c:val>
            <c:numRef>
              <c:f>List1!$E$2:$E$16</c:f>
              <c:numCache>
                <c:formatCode>General</c:formatCode>
                <c:ptCount val="15"/>
                <c:pt idx="0">
                  <c:v>0.47715200000000002</c:v>
                </c:pt>
                <c:pt idx="1">
                  <c:v>0.54492200000000002</c:v>
                </c:pt>
                <c:pt idx="2">
                  <c:v>0.32881800000000011</c:v>
                </c:pt>
                <c:pt idx="3">
                  <c:v>0.47748500000000016</c:v>
                </c:pt>
                <c:pt idx="4">
                  <c:v>0.46616400000000002</c:v>
                </c:pt>
                <c:pt idx="5">
                  <c:v>0.478051</c:v>
                </c:pt>
                <c:pt idx="6">
                  <c:v>0.39489600000000008</c:v>
                </c:pt>
                <c:pt idx="7">
                  <c:v>0.31825200000000003</c:v>
                </c:pt>
                <c:pt idx="8">
                  <c:v>0.48341600000000007</c:v>
                </c:pt>
                <c:pt idx="9">
                  <c:v>0.35923700000000003</c:v>
                </c:pt>
                <c:pt idx="10">
                  <c:v>0.48384100000000002</c:v>
                </c:pt>
                <c:pt idx="11">
                  <c:v>0.3761310000000001</c:v>
                </c:pt>
                <c:pt idx="12">
                  <c:v>0.44082900000000014</c:v>
                </c:pt>
                <c:pt idx="13">
                  <c:v>0.46687100000000009</c:v>
                </c:pt>
                <c:pt idx="14">
                  <c:v>0.62456199999999984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B6C-43B5-BDA2-1A9D94418370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Registrovaní, čekají na termín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Královéhradecký kraj</c:v>
                </c:pt>
                <c:pt idx="4">
                  <c:v>Jihočeský kraj</c:v>
                </c:pt>
                <c:pt idx="5">
                  <c:v>ČR</c:v>
                </c:pt>
                <c:pt idx="6">
                  <c:v>Plzeňský kraj</c:v>
                </c:pt>
                <c:pt idx="7">
                  <c:v>Pardubický kraj</c:v>
                </c:pt>
                <c:pt idx="8">
                  <c:v>Liberecký kraj</c:v>
                </c:pt>
                <c:pt idx="9">
                  <c:v>Zlínský kraj</c:v>
                </c:pt>
                <c:pt idx="10">
                  <c:v>Ústecký kraj</c:v>
                </c:pt>
                <c:pt idx="11">
                  <c:v>Jihomoravský kraj</c:v>
                </c:pt>
                <c:pt idx="12">
                  <c:v>Karlovarský kraj</c:v>
                </c:pt>
                <c:pt idx="13">
                  <c:v>Moravskoslezský kraj</c:v>
                </c:pt>
                <c:pt idx="14">
                  <c:v>Olomoucký kraj</c:v>
                </c:pt>
              </c:strCache>
            </c:strRef>
          </c:cat>
          <c:val>
            <c:numRef>
              <c:f>List1!$F$2:$F$16</c:f>
              <c:numCache>
                <c:formatCode>General</c:formatCode>
                <c:ptCount val="15"/>
                <c:pt idx="0">
                  <c:v>0.27375347</c:v>
                </c:pt>
                <c:pt idx="1">
                  <c:v>0.26895623000000002</c:v>
                </c:pt>
                <c:pt idx="2">
                  <c:v>0.23564060000000001</c:v>
                </c:pt>
                <c:pt idx="3">
                  <c:v>0.20061619000000003</c:v>
                </c:pt>
                <c:pt idx="4">
                  <c:v>0.46989283000000004</c:v>
                </c:pt>
                <c:pt idx="5">
                  <c:v>0.33821486000000012</c:v>
                </c:pt>
                <c:pt idx="6">
                  <c:v>0.24634501000000003</c:v>
                </c:pt>
                <c:pt idx="7">
                  <c:v>0.32322475000000006</c:v>
                </c:pt>
                <c:pt idx="8">
                  <c:v>0.26306512000000004</c:v>
                </c:pt>
                <c:pt idx="9">
                  <c:v>0.15565772</c:v>
                </c:pt>
                <c:pt idx="10">
                  <c:v>0.25471111999999996</c:v>
                </c:pt>
                <c:pt idx="11">
                  <c:v>0.20287336</c:v>
                </c:pt>
                <c:pt idx="12">
                  <c:v>0.20592477000000001</c:v>
                </c:pt>
                <c:pt idx="13">
                  <c:v>0.25049588</c:v>
                </c:pt>
                <c:pt idx="14">
                  <c:v>0.30419240000000003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5B6C-43B5-BDA2-1A9D94418370}"/>
            </c:ext>
          </c:extLst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Královéhradecký kraj</c:v>
                </c:pt>
                <c:pt idx="4">
                  <c:v>Jihočeský kraj</c:v>
                </c:pt>
                <c:pt idx="5">
                  <c:v>ČR</c:v>
                </c:pt>
                <c:pt idx="6">
                  <c:v>Plzeňský kraj</c:v>
                </c:pt>
                <c:pt idx="7">
                  <c:v>Pardubický kraj</c:v>
                </c:pt>
                <c:pt idx="8">
                  <c:v>Liberecký kraj</c:v>
                </c:pt>
                <c:pt idx="9">
                  <c:v>Zlínský kraj</c:v>
                </c:pt>
                <c:pt idx="10">
                  <c:v>Ústecký kraj</c:v>
                </c:pt>
                <c:pt idx="11">
                  <c:v>Jihomoravský kraj</c:v>
                </c:pt>
                <c:pt idx="12">
                  <c:v>Karlovarský kraj</c:v>
                </c:pt>
                <c:pt idx="13">
                  <c:v>Moravskoslezský kraj</c:v>
                </c:pt>
                <c:pt idx="14">
                  <c:v>Olomoucký kraj</c:v>
                </c:pt>
              </c:strCache>
            </c:strRef>
          </c:cat>
          <c:val>
            <c:numRef>
              <c:f>List1!$G$2:$G$16</c:f>
              <c:numCache>
                <c:formatCode>General</c:formatCode>
                <c:ptCount val="15"/>
                <c:pt idx="0">
                  <c:v>31.838923699999999</c:v>
                </c:pt>
                <c:pt idx="1">
                  <c:v>31.866663499999998</c:v>
                </c:pt>
                <c:pt idx="2">
                  <c:v>32.947439999999993</c:v>
                </c:pt>
                <c:pt idx="3">
                  <c:v>33.110023000000005</c:v>
                </c:pt>
                <c:pt idx="4">
                  <c:v>33.145469399999996</c:v>
                </c:pt>
                <c:pt idx="5">
                  <c:v>33.544438499999998</c:v>
                </c:pt>
                <c:pt idx="6">
                  <c:v>33.811529099999994</c:v>
                </c:pt>
                <c:pt idx="7">
                  <c:v>34.556168400000004</c:v>
                </c:pt>
                <c:pt idx="8">
                  <c:v>35.381127999999997</c:v>
                </c:pt>
                <c:pt idx="9">
                  <c:v>36.460450400000006</c:v>
                </c:pt>
                <c:pt idx="10">
                  <c:v>36.329565100000003</c:v>
                </c:pt>
                <c:pt idx="11">
                  <c:v>36.539206400000005</c:v>
                </c:pt>
                <c:pt idx="12">
                  <c:v>37.016341000000004</c:v>
                </c:pt>
                <c:pt idx="13">
                  <c:v>37.4752899</c:v>
                </c:pt>
                <c:pt idx="14">
                  <c:v>37.621526300000006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641-44AB-AAC3-C217D5B4080F}"/>
            </c:ext>
          </c:extLst>
        </c:ser>
        <c:dLbls/>
        <c:gapWidth val="30"/>
        <c:overlap val="100"/>
        <c:axId val="198404736"/>
        <c:axId val="198414720"/>
      </c:barChart>
      <c:catAx>
        <c:axId val="198404736"/>
        <c:scaling>
          <c:orientation val="maxMin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98414720"/>
        <c:crosses val="autoZero"/>
        <c:auto val="1"/>
        <c:lblAlgn val="ctr"/>
        <c:lblOffset val="100"/>
      </c:catAx>
      <c:valAx>
        <c:axId val="198414720"/>
        <c:scaling>
          <c:orientation val="minMax"/>
          <c:max val="100"/>
        </c:scaling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98404736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6.7857537384070805E-3"/>
          <c:y val="5.0081916086988677E-2"/>
          <c:w val="0.98797442151689274"/>
          <c:h val="4.6756224139152237E-2"/>
        </c:manualLayout>
      </c:layout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autoTitleDeleted val="1"/>
    <c:plotArea>
      <c:layout>
        <c:manualLayout>
          <c:layoutTarget val="inner"/>
          <c:xMode val="edge"/>
          <c:yMode val="edge"/>
          <c:x val="0.16442818623398409"/>
          <c:y val="0.1528977955114478"/>
          <c:w val="0.73221684886657512"/>
          <c:h val="0.80062826628927952"/>
        </c:manualLayout>
      </c:layout>
      <c:barChart>
        <c:barDir val="bar"/>
        <c:grouping val="stacked"/>
        <c:ser>
          <c:idx val="0"/>
          <c:order val="0"/>
          <c:tx>
            <c:strRef>
              <c:f>List1!$B$1</c:f>
              <c:strCache>
                <c:ptCount val="1"/>
                <c:pt idx="0">
                  <c:v>Očkovaní s ukončovací dávkou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Jihočeský kraj</c:v>
                </c:pt>
                <c:pt idx="4">
                  <c:v>Královéhradecký kraj</c:v>
                </c:pt>
                <c:pt idx="5">
                  <c:v>Pardubický kraj</c:v>
                </c:pt>
                <c:pt idx="6">
                  <c:v>ČR</c:v>
                </c:pt>
                <c:pt idx="7">
                  <c:v>Plzeňský kraj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Jihomoravský kraj</c:v>
                </c:pt>
                <c:pt idx="11">
                  <c:v>Zlínský kraj</c:v>
                </c:pt>
                <c:pt idx="12">
                  <c:v>Olomoucký kraj</c:v>
                </c:pt>
                <c:pt idx="13">
                  <c:v>Karlovarský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List1!$B$2:$B$16</c:f>
              <c:numCache>
                <c:formatCode>General</c:formatCode>
                <c:ptCount val="15"/>
                <c:pt idx="0">
                  <c:v>85.036049399999982</c:v>
                </c:pt>
                <c:pt idx="1">
                  <c:v>84.12282399999998</c:v>
                </c:pt>
                <c:pt idx="2">
                  <c:v>83.444430199999999</c:v>
                </c:pt>
                <c:pt idx="3">
                  <c:v>83.229287200000002</c:v>
                </c:pt>
                <c:pt idx="4">
                  <c:v>82.476400600000005</c:v>
                </c:pt>
                <c:pt idx="5">
                  <c:v>82.286138699999981</c:v>
                </c:pt>
                <c:pt idx="6">
                  <c:v>81.736246300000005</c:v>
                </c:pt>
                <c:pt idx="7">
                  <c:v>81.741542600000017</c:v>
                </c:pt>
                <c:pt idx="8">
                  <c:v>80.547341099999983</c:v>
                </c:pt>
                <c:pt idx="9">
                  <c:v>80.7904774</c:v>
                </c:pt>
                <c:pt idx="10">
                  <c:v>80.629032399999986</c:v>
                </c:pt>
                <c:pt idx="11">
                  <c:v>79.797251099999997</c:v>
                </c:pt>
                <c:pt idx="12">
                  <c:v>79.032267500000003</c:v>
                </c:pt>
                <c:pt idx="13">
                  <c:v>78.399667300000004</c:v>
                </c:pt>
                <c:pt idx="14">
                  <c:v>77.67478899999999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B6C-43B5-BDA2-1A9D94418370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Očkovaní 1. dávkou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Jihočeský kraj</c:v>
                </c:pt>
                <c:pt idx="4">
                  <c:v>Královéhradecký kraj</c:v>
                </c:pt>
                <c:pt idx="5">
                  <c:v>Pardubický kraj</c:v>
                </c:pt>
                <c:pt idx="6">
                  <c:v>ČR</c:v>
                </c:pt>
                <c:pt idx="7">
                  <c:v>Plzeňský kraj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Jihomoravský kraj</c:v>
                </c:pt>
                <c:pt idx="11">
                  <c:v>Zlínský kraj</c:v>
                </c:pt>
                <c:pt idx="12">
                  <c:v>Olomoucký kraj</c:v>
                </c:pt>
                <c:pt idx="13">
                  <c:v>Karlovarský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List1!$C$2:$C$16</c:f>
              <c:numCache>
                <c:formatCode>General</c:formatCode>
                <c:ptCount val="15"/>
                <c:pt idx="0">
                  <c:v>1.1021339999999999</c:v>
                </c:pt>
                <c:pt idx="1">
                  <c:v>1.3446905</c:v>
                </c:pt>
                <c:pt idx="2">
                  <c:v>1.3294049999999997</c:v>
                </c:pt>
                <c:pt idx="3">
                  <c:v>1.2101808999999999</c:v>
                </c:pt>
                <c:pt idx="4">
                  <c:v>1.3377882999999997</c:v>
                </c:pt>
                <c:pt idx="5">
                  <c:v>1.2812932999999997</c:v>
                </c:pt>
                <c:pt idx="6">
                  <c:v>1.3241674000000001</c:v>
                </c:pt>
                <c:pt idx="7">
                  <c:v>1.2339380999999998</c:v>
                </c:pt>
                <c:pt idx="8">
                  <c:v>1.3514915999999997</c:v>
                </c:pt>
                <c:pt idx="9">
                  <c:v>1.2952961999999997</c:v>
                </c:pt>
                <c:pt idx="10">
                  <c:v>1.2724236999999998</c:v>
                </c:pt>
                <c:pt idx="11">
                  <c:v>1.3876255</c:v>
                </c:pt>
                <c:pt idx="12">
                  <c:v>1.2526132999999997</c:v>
                </c:pt>
                <c:pt idx="13">
                  <c:v>1.4153201999999996</c:v>
                </c:pt>
                <c:pt idx="14">
                  <c:v>1.3596621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B6C-43B5-BDA2-1A9D94418370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Prodělali onemocnění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Jihočeský kraj</c:v>
                </c:pt>
                <c:pt idx="4">
                  <c:v>Královéhradecký kraj</c:v>
                </c:pt>
                <c:pt idx="5">
                  <c:v>Pardubický kraj</c:v>
                </c:pt>
                <c:pt idx="6">
                  <c:v>ČR</c:v>
                </c:pt>
                <c:pt idx="7">
                  <c:v>Plzeňský kraj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Jihomoravský kraj</c:v>
                </c:pt>
                <c:pt idx="11">
                  <c:v>Zlínský kraj</c:v>
                </c:pt>
                <c:pt idx="12">
                  <c:v>Olomoucký kraj</c:v>
                </c:pt>
                <c:pt idx="13">
                  <c:v>Karlovarský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List1!$D$2:$D$16</c:f>
              <c:numCache>
                <c:formatCode>General</c:formatCode>
                <c:ptCount val="15"/>
                <c:pt idx="0">
                  <c:v>2.4832433999999997</c:v>
                </c:pt>
                <c:pt idx="1">
                  <c:v>2.5389781999999994</c:v>
                </c:pt>
                <c:pt idx="2">
                  <c:v>2.3970618999999997</c:v>
                </c:pt>
                <c:pt idx="3">
                  <c:v>2.5400624999999994</c:v>
                </c:pt>
                <c:pt idx="4">
                  <c:v>2.8247963999999999</c:v>
                </c:pt>
                <c:pt idx="5">
                  <c:v>3.0384748999999998</c:v>
                </c:pt>
                <c:pt idx="6">
                  <c:v>2.7972326999999999</c:v>
                </c:pt>
                <c:pt idx="7">
                  <c:v>2.7758823999999995</c:v>
                </c:pt>
                <c:pt idx="8">
                  <c:v>3.0583657999999998</c:v>
                </c:pt>
                <c:pt idx="9">
                  <c:v>2.6803653999999999</c:v>
                </c:pt>
                <c:pt idx="10">
                  <c:v>2.6246543</c:v>
                </c:pt>
                <c:pt idx="11">
                  <c:v>3.0826365</c:v>
                </c:pt>
                <c:pt idx="12">
                  <c:v>3.0450555999999995</c:v>
                </c:pt>
                <c:pt idx="13">
                  <c:v>2.8734907999999999</c:v>
                </c:pt>
                <c:pt idx="14">
                  <c:v>3.2905711000000002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B6C-43B5-BDA2-1A9D94418370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Mají rezervaci termínu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Jihočeský kraj</c:v>
                </c:pt>
                <c:pt idx="4">
                  <c:v>Královéhradecký kraj</c:v>
                </c:pt>
                <c:pt idx="5">
                  <c:v>Pardubický kraj</c:v>
                </c:pt>
                <c:pt idx="6">
                  <c:v>ČR</c:v>
                </c:pt>
                <c:pt idx="7">
                  <c:v>Plzeňský kraj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Jihomoravský kraj</c:v>
                </c:pt>
                <c:pt idx="11">
                  <c:v>Zlínský kraj</c:v>
                </c:pt>
                <c:pt idx="12">
                  <c:v>Olomoucký kraj</c:v>
                </c:pt>
                <c:pt idx="13">
                  <c:v>Karlovarský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List1!$E$2:$E$16</c:f>
              <c:numCache>
                <c:formatCode>General</c:formatCode>
                <c:ptCount val="15"/>
                <c:pt idx="0">
                  <c:v>0.126082</c:v>
                </c:pt>
                <c:pt idx="1">
                  <c:v>0.15129600000000004</c:v>
                </c:pt>
                <c:pt idx="2">
                  <c:v>8.2657000000000036E-2</c:v>
                </c:pt>
                <c:pt idx="3">
                  <c:v>0.10996400000000003</c:v>
                </c:pt>
                <c:pt idx="4">
                  <c:v>9.3425000000000036E-2</c:v>
                </c:pt>
                <c:pt idx="5">
                  <c:v>7.7873000000000012E-2</c:v>
                </c:pt>
                <c:pt idx="6">
                  <c:v>0.13682800000000001</c:v>
                </c:pt>
                <c:pt idx="7">
                  <c:v>0.10585700000000001</c:v>
                </c:pt>
                <c:pt idx="8">
                  <c:v>0.16169500000000001</c:v>
                </c:pt>
                <c:pt idx="9">
                  <c:v>0.136322</c:v>
                </c:pt>
                <c:pt idx="10">
                  <c:v>0.118589</c:v>
                </c:pt>
                <c:pt idx="11">
                  <c:v>8.7824000000000041E-2</c:v>
                </c:pt>
                <c:pt idx="12">
                  <c:v>0.22536600000000001</c:v>
                </c:pt>
                <c:pt idx="13">
                  <c:v>0.134852</c:v>
                </c:pt>
                <c:pt idx="14">
                  <c:v>0.17153099999999999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B6C-43B5-BDA2-1A9D94418370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Registrovaní, čekají na termín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Jihočeský kraj</c:v>
                </c:pt>
                <c:pt idx="4">
                  <c:v>Královéhradecký kraj</c:v>
                </c:pt>
                <c:pt idx="5">
                  <c:v>Pardubický kraj</c:v>
                </c:pt>
                <c:pt idx="6">
                  <c:v>ČR</c:v>
                </c:pt>
                <c:pt idx="7">
                  <c:v>Plzeňský kraj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Jihomoravský kraj</c:v>
                </c:pt>
                <c:pt idx="11">
                  <c:v>Zlínský kraj</c:v>
                </c:pt>
                <c:pt idx="12">
                  <c:v>Olomoucký kraj</c:v>
                </c:pt>
                <c:pt idx="13">
                  <c:v>Karlovarský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List1!$F$2:$F$16</c:f>
              <c:numCache>
                <c:formatCode>General</c:formatCode>
                <c:ptCount val="15"/>
                <c:pt idx="0">
                  <c:v>7.101192000000002E-2</c:v>
                </c:pt>
                <c:pt idx="1">
                  <c:v>9.619823000000001E-2</c:v>
                </c:pt>
                <c:pt idx="2">
                  <c:v>8.9545420000000028E-2</c:v>
                </c:pt>
                <c:pt idx="3">
                  <c:v>0.15005555000000001</c:v>
                </c:pt>
                <c:pt idx="4">
                  <c:v>5.320011999999999E-2</c:v>
                </c:pt>
                <c:pt idx="5">
                  <c:v>8.9409320000000014E-2</c:v>
                </c:pt>
                <c:pt idx="6">
                  <c:v>0.25145602</c:v>
                </c:pt>
                <c:pt idx="7">
                  <c:v>6.9508660000000014E-2</c:v>
                </c:pt>
                <c:pt idx="8">
                  <c:v>7.9550369999999995E-2</c:v>
                </c:pt>
                <c:pt idx="9">
                  <c:v>9.4047910000000026E-2</c:v>
                </c:pt>
                <c:pt idx="10">
                  <c:v>7.4358260000000009E-2</c:v>
                </c:pt>
                <c:pt idx="11">
                  <c:v>4.7048790000000007E-2</c:v>
                </c:pt>
                <c:pt idx="12">
                  <c:v>0.11239161</c:v>
                </c:pt>
                <c:pt idx="13">
                  <c:v>6.0494540000000006E-2</c:v>
                </c:pt>
                <c:pt idx="14">
                  <c:v>8.0257830000000016E-2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5B6C-43B5-BDA2-1A9D94418370}"/>
            </c:ext>
          </c:extLst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Jihočeský kraj</c:v>
                </c:pt>
                <c:pt idx="4">
                  <c:v>Královéhradecký kraj</c:v>
                </c:pt>
                <c:pt idx="5">
                  <c:v>Pardubický kraj</c:v>
                </c:pt>
                <c:pt idx="6">
                  <c:v>ČR</c:v>
                </c:pt>
                <c:pt idx="7">
                  <c:v>Plzeňský kraj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Jihomoravský kraj</c:v>
                </c:pt>
                <c:pt idx="11">
                  <c:v>Zlínský kraj</c:v>
                </c:pt>
                <c:pt idx="12">
                  <c:v>Olomoucký kraj</c:v>
                </c:pt>
                <c:pt idx="13">
                  <c:v>Karlovarský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List1!$G$2:$G$16</c:f>
              <c:numCache>
                <c:formatCode>General</c:formatCode>
                <c:ptCount val="15"/>
                <c:pt idx="0">
                  <c:v>11.181478899999998</c:v>
                </c:pt>
                <c:pt idx="1">
                  <c:v>11.746012800000001</c:v>
                </c:pt>
                <c:pt idx="2">
                  <c:v>12.656900200000003</c:v>
                </c:pt>
                <c:pt idx="3">
                  <c:v>12.760449500000002</c:v>
                </c:pt>
                <c:pt idx="4">
                  <c:v>13.214389999999998</c:v>
                </c:pt>
                <c:pt idx="5">
                  <c:v>13.226811299999998</c:v>
                </c:pt>
                <c:pt idx="6">
                  <c:v>13.7540695</c:v>
                </c:pt>
                <c:pt idx="7">
                  <c:v>14.073271099999999</c:v>
                </c:pt>
                <c:pt idx="8">
                  <c:v>14.801556400000003</c:v>
                </c:pt>
                <c:pt idx="9">
                  <c:v>15.003491200000001</c:v>
                </c:pt>
                <c:pt idx="10">
                  <c:v>15.2809428</c:v>
                </c:pt>
                <c:pt idx="11">
                  <c:v>15.597613699999998</c:v>
                </c:pt>
                <c:pt idx="12">
                  <c:v>16.332306499999998</c:v>
                </c:pt>
                <c:pt idx="13">
                  <c:v>17.116174699999998</c:v>
                </c:pt>
                <c:pt idx="14">
                  <c:v>17.423188499999995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641-44AB-AAC3-C217D5B4080F}"/>
            </c:ext>
          </c:extLst>
        </c:ser>
        <c:dLbls/>
        <c:gapWidth val="30"/>
        <c:overlap val="100"/>
        <c:axId val="198545408"/>
        <c:axId val="198546944"/>
      </c:barChart>
      <c:catAx>
        <c:axId val="198545408"/>
        <c:scaling>
          <c:orientation val="maxMin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98546944"/>
        <c:crosses val="autoZero"/>
        <c:auto val="1"/>
        <c:lblAlgn val="ctr"/>
        <c:lblOffset val="100"/>
      </c:catAx>
      <c:valAx>
        <c:axId val="198546944"/>
        <c:scaling>
          <c:orientation val="minMax"/>
          <c:max val="100"/>
        </c:scaling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98545408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6.7857537384070805E-3"/>
          <c:y val="5.008191608698867E-2"/>
          <c:w val="0.98797442151689274"/>
          <c:h val="4.675622413915223E-2"/>
        </c:manualLayout>
      </c:layout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autoTitleDeleted val="1"/>
    <c:plotArea>
      <c:layout>
        <c:manualLayout>
          <c:layoutTarget val="inner"/>
          <c:xMode val="edge"/>
          <c:yMode val="edge"/>
          <c:x val="0.16442818623398409"/>
          <c:y val="0.1528977955114478"/>
          <c:w val="0.73221684886657512"/>
          <c:h val="0.80062826628927952"/>
        </c:manualLayout>
      </c:layout>
      <c:barChart>
        <c:barDir val="bar"/>
        <c:grouping val="stacked"/>
        <c:ser>
          <c:idx val="0"/>
          <c:order val="0"/>
          <c:tx>
            <c:strRef>
              <c:f>List1!$B$1</c:f>
              <c:strCache>
                <c:ptCount val="1"/>
                <c:pt idx="0">
                  <c:v>Očkovaní s ukončovací dávkou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Jihočeský kraj</c:v>
                </c:pt>
                <c:pt idx="4">
                  <c:v>Pardubický kraj</c:v>
                </c:pt>
                <c:pt idx="5">
                  <c:v>Královéhradecký kraj</c:v>
                </c:pt>
                <c:pt idx="6">
                  <c:v>ČR</c:v>
                </c:pt>
                <c:pt idx="7">
                  <c:v>Plzeňský kraj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Jihomoravský kraj</c:v>
                </c:pt>
                <c:pt idx="11">
                  <c:v>Zlínský kraj</c:v>
                </c:pt>
                <c:pt idx="12">
                  <c:v>Olomoucký kraj</c:v>
                </c:pt>
                <c:pt idx="13">
                  <c:v>Karlovarský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List1!$B$2:$B$16</c:f>
              <c:numCache>
                <c:formatCode>General</c:formatCode>
                <c:ptCount val="15"/>
                <c:pt idx="0">
                  <c:v>86.530241700000005</c:v>
                </c:pt>
                <c:pt idx="1">
                  <c:v>85.853915400000005</c:v>
                </c:pt>
                <c:pt idx="2">
                  <c:v>85.663602099999991</c:v>
                </c:pt>
                <c:pt idx="3">
                  <c:v>85.147628299999994</c:v>
                </c:pt>
                <c:pt idx="4">
                  <c:v>84.197861200000006</c:v>
                </c:pt>
                <c:pt idx="5">
                  <c:v>84.209787899999966</c:v>
                </c:pt>
                <c:pt idx="6">
                  <c:v>83.550230200000001</c:v>
                </c:pt>
                <c:pt idx="7">
                  <c:v>83.689727499999989</c:v>
                </c:pt>
                <c:pt idx="8">
                  <c:v>82.294453800000014</c:v>
                </c:pt>
                <c:pt idx="9">
                  <c:v>82.67046329999998</c:v>
                </c:pt>
                <c:pt idx="10">
                  <c:v>82.494202099999995</c:v>
                </c:pt>
                <c:pt idx="11">
                  <c:v>81.580321900000001</c:v>
                </c:pt>
                <c:pt idx="12">
                  <c:v>81.146064899999999</c:v>
                </c:pt>
                <c:pt idx="13">
                  <c:v>80.524480099999991</c:v>
                </c:pt>
                <c:pt idx="14">
                  <c:v>79.274050900000006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B6C-43B5-BDA2-1A9D94418370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Očkovaní 1. dávkou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Jihočeský kraj</c:v>
                </c:pt>
                <c:pt idx="4">
                  <c:v>Pardubický kraj</c:v>
                </c:pt>
                <c:pt idx="5">
                  <c:v>Královéhradecký kraj</c:v>
                </c:pt>
                <c:pt idx="6">
                  <c:v>ČR</c:v>
                </c:pt>
                <c:pt idx="7">
                  <c:v>Plzeňský kraj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Jihomoravský kraj</c:v>
                </c:pt>
                <c:pt idx="11">
                  <c:v>Zlínský kraj</c:v>
                </c:pt>
                <c:pt idx="12">
                  <c:v>Olomoucký kraj</c:v>
                </c:pt>
                <c:pt idx="13">
                  <c:v>Karlovarský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List1!$C$2:$C$16</c:f>
              <c:numCache>
                <c:formatCode>General</c:formatCode>
                <c:ptCount val="15"/>
                <c:pt idx="0">
                  <c:v>1.1470665999999998</c:v>
                </c:pt>
                <c:pt idx="1">
                  <c:v>1.3959674</c:v>
                </c:pt>
                <c:pt idx="2">
                  <c:v>1.3365678000000001</c:v>
                </c:pt>
                <c:pt idx="3">
                  <c:v>1.2565382999999999</c:v>
                </c:pt>
                <c:pt idx="4">
                  <c:v>1.3276843999999999</c:v>
                </c:pt>
                <c:pt idx="5">
                  <c:v>1.4087644999999998</c:v>
                </c:pt>
                <c:pt idx="6">
                  <c:v>1.361289</c:v>
                </c:pt>
                <c:pt idx="7">
                  <c:v>1.2669051</c:v>
                </c:pt>
                <c:pt idx="8">
                  <c:v>1.4082955999999998</c:v>
                </c:pt>
                <c:pt idx="9">
                  <c:v>1.3108074000000001</c:v>
                </c:pt>
                <c:pt idx="10">
                  <c:v>1.3311451000000001</c:v>
                </c:pt>
                <c:pt idx="11">
                  <c:v>1.4290144999999999</c:v>
                </c:pt>
                <c:pt idx="12">
                  <c:v>1.2824473000000001</c:v>
                </c:pt>
                <c:pt idx="13">
                  <c:v>1.4197814999999998</c:v>
                </c:pt>
                <c:pt idx="14">
                  <c:v>1.4222843999999997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B6C-43B5-BDA2-1A9D94418370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Prodělali onemocnění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Jihočeský kraj</c:v>
                </c:pt>
                <c:pt idx="4">
                  <c:v>Pardubický kraj</c:v>
                </c:pt>
                <c:pt idx="5">
                  <c:v>Královéhradecký kraj</c:v>
                </c:pt>
                <c:pt idx="6">
                  <c:v>ČR</c:v>
                </c:pt>
                <c:pt idx="7">
                  <c:v>Plzeňský kraj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Jihomoravský kraj</c:v>
                </c:pt>
                <c:pt idx="11">
                  <c:v>Zlínský kraj</c:v>
                </c:pt>
                <c:pt idx="12">
                  <c:v>Olomoucký kraj</c:v>
                </c:pt>
                <c:pt idx="13">
                  <c:v>Karlovarský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List1!$D$2:$D$16</c:f>
              <c:numCache>
                <c:formatCode>General</c:formatCode>
                <c:ptCount val="15"/>
                <c:pt idx="0">
                  <c:v>2.4208495999999995</c:v>
                </c:pt>
                <c:pt idx="1">
                  <c:v>2.3330181999999997</c:v>
                </c:pt>
                <c:pt idx="2">
                  <c:v>2.1777006999999999</c:v>
                </c:pt>
                <c:pt idx="3">
                  <c:v>2.3011662999999998</c:v>
                </c:pt>
                <c:pt idx="4">
                  <c:v>2.8123867999999996</c:v>
                </c:pt>
                <c:pt idx="5">
                  <c:v>2.6112073999999996</c:v>
                </c:pt>
                <c:pt idx="6">
                  <c:v>2.5827008</c:v>
                </c:pt>
                <c:pt idx="7">
                  <c:v>2.5214781999999993</c:v>
                </c:pt>
                <c:pt idx="8">
                  <c:v>2.8540282999999995</c:v>
                </c:pt>
                <c:pt idx="9">
                  <c:v>2.5369278</c:v>
                </c:pt>
                <c:pt idx="10">
                  <c:v>2.3923404999999995</c:v>
                </c:pt>
                <c:pt idx="11">
                  <c:v>2.8474193999999997</c:v>
                </c:pt>
                <c:pt idx="12">
                  <c:v>2.7133331000000003</c:v>
                </c:pt>
                <c:pt idx="13">
                  <c:v>2.7540141999999999</c:v>
                </c:pt>
                <c:pt idx="14">
                  <c:v>3.1082136999999999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B6C-43B5-BDA2-1A9D94418370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Mají rezervaci termínu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Jihočeský kraj</c:v>
                </c:pt>
                <c:pt idx="4">
                  <c:v>Pardubický kraj</c:v>
                </c:pt>
                <c:pt idx="5">
                  <c:v>Královéhradecký kraj</c:v>
                </c:pt>
                <c:pt idx="6">
                  <c:v>ČR</c:v>
                </c:pt>
                <c:pt idx="7">
                  <c:v>Plzeňský kraj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Jihomoravský kraj</c:v>
                </c:pt>
                <c:pt idx="11">
                  <c:v>Zlínský kraj</c:v>
                </c:pt>
                <c:pt idx="12">
                  <c:v>Olomoucký kraj</c:v>
                </c:pt>
                <c:pt idx="13">
                  <c:v>Karlovarský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List1!$E$2:$E$16</c:f>
              <c:numCache>
                <c:formatCode>General</c:formatCode>
                <c:ptCount val="15"/>
                <c:pt idx="0">
                  <c:v>0.10118400000000001</c:v>
                </c:pt>
                <c:pt idx="1">
                  <c:v>0.13298599999999999</c:v>
                </c:pt>
                <c:pt idx="2">
                  <c:v>7.3090000000000016E-2</c:v>
                </c:pt>
                <c:pt idx="3">
                  <c:v>8.2078000000000012E-2</c:v>
                </c:pt>
                <c:pt idx="4">
                  <c:v>7.1540999999999993E-2</c:v>
                </c:pt>
                <c:pt idx="5">
                  <c:v>7.9228000000000021E-2</c:v>
                </c:pt>
                <c:pt idx="6">
                  <c:v>0.11861099999999998</c:v>
                </c:pt>
                <c:pt idx="7">
                  <c:v>0.10112200000000002</c:v>
                </c:pt>
                <c:pt idx="8">
                  <c:v>0.15084900000000004</c:v>
                </c:pt>
                <c:pt idx="9">
                  <c:v>0.112302</c:v>
                </c:pt>
                <c:pt idx="10">
                  <c:v>0.10169599999999999</c:v>
                </c:pt>
                <c:pt idx="11">
                  <c:v>7.4265999999999999E-2</c:v>
                </c:pt>
                <c:pt idx="12">
                  <c:v>0.18309900000000004</c:v>
                </c:pt>
                <c:pt idx="13">
                  <c:v>0.11680699999999998</c:v>
                </c:pt>
                <c:pt idx="14">
                  <c:v>0.14889200000000002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B6C-43B5-BDA2-1A9D94418370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Registrovaní, čekají na termín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Jihočeský kraj</c:v>
                </c:pt>
                <c:pt idx="4">
                  <c:v>Pardubický kraj</c:v>
                </c:pt>
                <c:pt idx="5">
                  <c:v>Královéhradecký kraj</c:v>
                </c:pt>
                <c:pt idx="6">
                  <c:v>ČR</c:v>
                </c:pt>
                <c:pt idx="7">
                  <c:v>Plzeňský kraj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Jihomoravský kraj</c:v>
                </c:pt>
                <c:pt idx="11">
                  <c:v>Zlínský kraj</c:v>
                </c:pt>
                <c:pt idx="12">
                  <c:v>Olomoucký kraj</c:v>
                </c:pt>
                <c:pt idx="13">
                  <c:v>Karlovarský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List1!$F$2:$F$16</c:f>
              <c:numCache>
                <c:formatCode>General</c:formatCode>
                <c:ptCount val="15"/>
                <c:pt idx="0">
                  <c:v>6.3358170000000005E-2</c:v>
                </c:pt>
                <c:pt idx="1">
                  <c:v>8.878537000000003E-2</c:v>
                </c:pt>
                <c:pt idx="2">
                  <c:v>9.244956E-2</c:v>
                </c:pt>
                <c:pt idx="3">
                  <c:v>0.13804013000000004</c:v>
                </c:pt>
                <c:pt idx="4">
                  <c:v>9.0122730000000012E-2</c:v>
                </c:pt>
                <c:pt idx="5">
                  <c:v>5.0342490000000004E-2</c:v>
                </c:pt>
                <c:pt idx="6">
                  <c:v>0.29161543000000001</c:v>
                </c:pt>
                <c:pt idx="7">
                  <c:v>6.5770540000000002E-2</c:v>
                </c:pt>
                <c:pt idx="8">
                  <c:v>7.9278570000000007E-2</c:v>
                </c:pt>
                <c:pt idx="9">
                  <c:v>8.591434000000002E-2</c:v>
                </c:pt>
                <c:pt idx="10">
                  <c:v>7.0277850000000003E-2</c:v>
                </c:pt>
                <c:pt idx="11">
                  <c:v>4.3254009999999996E-2</c:v>
                </c:pt>
                <c:pt idx="12">
                  <c:v>9.8707760000000019E-2</c:v>
                </c:pt>
                <c:pt idx="13">
                  <c:v>5.9226109999999998E-2</c:v>
                </c:pt>
                <c:pt idx="14">
                  <c:v>8.1026610000000041E-2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5B6C-43B5-BDA2-1A9D94418370}"/>
            </c:ext>
          </c:extLst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Jihočeský kraj</c:v>
                </c:pt>
                <c:pt idx="4">
                  <c:v>Pardubický kraj</c:v>
                </c:pt>
                <c:pt idx="5">
                  <c:v>Královéhradecký kraj</c:v>
                </c:pt>
                <c:pt idx="6">
                  <c:v>ČR</c:v>
                </c:pt>
                <c:pt idx="7">
                  <c:v>Plzeňský kraj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Jihomoravský kraj</c:v>
                </c:pt>
                <c:pt idx="11">
                  <c:v>Zlínský kraj</c:v>
                </c:pt>
                <c:pt idx="12">
                  <c:v>Olomoucký kraj</c:v>
                </c:pt>
                <c:pt idx="13">
                  <c:v>Karlovarský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List1!$G$2:$G$16</c:f>
              <c:numCache>
                <c:formatCode>General</c:formatCode>
                <c:ptCount val="15"/>
                <c:pt idx="0">
                  <c:v>9.7372999999999994</c:v>
                </c:pt>
                <c:pt idx="1">
                  <c:v>10.195327799999999</c:v>
                </c:pt>
                <c:pt idx="2">
                  <c:v>10.656589400000001</c:v>
                </c:pt>
                <c:pt idx="3">
                  <c:v>11.0745491</c:v>
                </c:pt>
                <c:pt idx="4">
                  <c:v>11.500404200000002</c:v>
                </c:pt>
                <c:pt idx="5">
                  <c:v>11.640670099999999</c:v>
                </c:pt>
                <c:pt idx="6">
                  <c:v>12.095553900000002</c:v>
                </c:pt>
                <c:pt idx="7">
                  <c:v>12.354996500000002</c:v>
                </c:pt>
                <c:pt idx="8">
                  <c:v>13.2130942</c:v>
                </c:pt>
                <c:pt idx="9">
                  <c:v>13.283584800000002</c:v>
                </c:pt>
                <c:pt idx="10">
                  <c:v>13.610338299999999</c:v>
                </c:pt>
                <c:pt idx="11">
                  <c:v>14.025723900000001</c:v>
                </c:pt>
                <c:pt idx="12">
                  <c:v>14.576347800000002</c:v>
                </c:pt>
                <c:pt idx="13">
                  <c:v>15.125691</c:v>
                </c:pt>
                <c:pt idx="14">
                  <c:v>15.965532800000004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641-44AB-AAC3-C217D5B4080F}"/>
            </c:ext>
          </c:extLst>
        </c:ser>
        <c:dLbls/>
        <c:gapWidth val="30"/>
        <c:overlap val="100"/>
        <c:axId val="203963392"/>
        <c:axId val="203977472"/>
      </c:barChart>
      <c:catAx>
        <c:axId val="203963392"/>
        <c:scaling>
          <c:orientation val="maxMin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03977472"/>
        <c:crosses val="autoZero"/>
        <c:auto val="1"/>
        <c:lblAlgn val="ctr"/>
        <c:lblOffset val="100"/>
      </c:catAx>
      <c:valAx>
        <c:axId val="203977472"/>
        <c:scaling>
          <c:orientation val="minMax"/>
          <c:max val="100"/>
        </c:scaling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03963392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6.7857537384070805E-3"/>
          <c:y val="5.008191608698867E-2"/>
          <c:w val="0.98797442151689274"/>
          <c:h val="4.675622413915223E-2"/>
        </c:manualLayout>
      </c:layout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autoTitleDeleted val="1"/>
    <c:plotArea>
      <c:layout>
        <c:manualLayout>
          <c:layoutTarget val="inner"/>
          <c:xMode val="edge"/>
          <c:yMode val="edge"/>
          <c:x val="0.16442818623398409"/>
          <c:y val="0.1528977955114478"/>
          <c:w val="0.73221684886657512"/>
          <c:h val="0.80062826628927952"/>
        </c:manualLayout>
      </c:layout>
      <c:barChart>
        <c:barDir val="bar"/>
        <c:grouping val="stacked"/>
        <c:ser>
          <c:idx val="0"/>
          <c:order val="0"/>
          <c:tx>
            <c:strRef>
              <c:f>List1!$B$1</c:f>
              <c:strCache>
                <c:ptCount val="1"/>
                <c:pt idx="0">
                  <c:v>Očkovaní s ukončovací dávkou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Hlavní město Praha</c:v>
                </c:pt>
                <c:pt idx="1">
                  <c:v>Středočeský kraj</c:v>
                </c:pt>
                <c:pt idx="2">
                  <c:v>Kraj Vysočina</c:v>
                </c:pt>
                <c:pt idx="3">
                  <c:v>Jihočeský kraj</c:v>
                </c:pt>
                <c:pt idx="4">
                  <c:v>Pardubický kraj</c:v>
                </c:pt>
                <c:pt idx="5">
                  <c:v>Královéhradecký kraj</c:v>
                </c:pt>
                <c:pt idx="6">
                  <c:v>Plzeňský kraj</c:v>
                </c:pt>
                <c:pt idx="7">
                  <c:v>ČR</c:v>
                </c:pt>
                <c:pt idx="8">
                  <c:v>Ústecký kraj</c:v>
                </c:pt>
                <c:pt idx="9">
                  <c:v>Liberecký kraj</c:v>
                </c:pt>
                <c:pt idx="10">
                  <c:v>Jihomoravský kraj</c:v>
                </c:pt>
                <c:pt idx="11">
                  <c:v>Olomoucký kraj</c:v>
                </c:pt>
                <c:pt idx="12">
                  <c:v>Zlínský kraj</c:v>
                </c:pt>
                <c:pt idx="13">
                  <c:v>Karlovarský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List1!$B$2:$B$16</c:f>
              <c:numCache>
                <c:formatCode>General</c:formatCode>
                <c:ptCount val="15"/>
                <c:pt idx="0">
                  <c:v>89.526655099999999</c:v>
                </c:pt>
                <c:pt idx="1">
                  <c:v>87.145188899999965</c:v>
                </c:pt>
                <c:pt idx="2">
                  <c:v>87.253442099999987</c:v>
                </c:pt>
                <c:pt idx="3">
                  <c:v>86.933424400000021</c:v>
                </c:pt>
                <c:pt idx="4">
                  <c:v>85.862021099999993</c:v>
                </c:pt>
                <c:pt idx="5">
                  <c:v>85.85598819999997</c:v>
                </c:pt>
                <c:pt idx="6">
                  <c:v>85.583094299999999</c:v>
                </c:pt>
                <c:pt idx="7">
                  <c:v>85.140165600000017</c:v>
                </c:pt>
                <c:pt idx="8">
                  <c:v>85.100778399999953</c:v>
                </c:pt>
                <c:pt idx="9">
                  <c:v>84.213150299999995</c:v>
                </c:pt>
                <c:pt idx="10">
                  <c:v>83.5932411</c:v>
                </c:pt>
                <c:pt idx="11">
                  <c:v>82.552355999999989</c:v>
                </c:pt>
                <c:pt idx="12">
                  <c:v>81.937131600000015</c:v>
                </c:pt>
                <c:pt idx="13">
                  <c:v>81.945715199999981</c:v>
                </c:pt>
                <c:pt idx="14">
                  <c:v>79.446689000000021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B6C-43B5-BDA2-1A9D94418370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Očkovaní 1. dávkou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Hlavní město Praha</c:v>
                </c:pt>
                <c:pt idx="1">
                  <c:v>Středočeský kraj</c:v>
                </c:pt>
                <c:pt idx="2">
                  <c:v>Kraj Vysočina</c:v>
                </c:pt>
                <c:pt idx="3">
                  <c:v>Jihočeský kraj</c:v>
                </c:pt>
                <c:pt idx="4">
                  <c:v>Pardubický kraj</c:v>
                </c:pt>
                <c:pt idx="5">
                  <c:v>Královéhradecký kraj</c:v>
                </c:pt>
                <c:pt idx="6">
                  <c:v>Plzeňský kraj</c:v>
                </c:pt>
                <c:pt idx="7">
                  <c:v>ČR</c:v>
                </c:pt>
                <c:pt idx="8">
                  <c:v>Ústecký kraj</c:v>
                </c:pt>
                <c:pt idx="9">
                  <c:v>Liberecký kraj</c:v>
                </c:pt>
                <c:pt idx="10">
                  <c:v>Jihomoravský kraj</c:v>
                </c:pt>
                <c:pt idx="11">
                  <c:v>Olomoucký kraj</c:v>
                </c:pt>
                <c:pt idx="12">
                  <c:v>Zlínský kraj</c:v>
                </c:pt>
                <c:pt idx="13">
                  <c:v>Karlovarský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List1!$C$2:$C$16</c:f>
              <c:numCache>
                <c:formatCode>General</c:formatCode>
                <c:ptCount val="15"/>
                <c:pt idx="0">
                  <c:v>1.6521281000000001</c:v>
                </c:pt>
                <c:pt idx="1">
                  <c:v>1.8571599000000001</c:v>
                </c:pt>
                <c:pt idx="2">
                  <c:v>1.4615930999999998</c:v>
                </c:pt>
                <c:pt idx="3">
                  <c:v>1.5766407</c:v>
                </c:pt>
                <c:pt idx="4">
                  <c:v>1.7906717999999997</c:v>
                </c:pt>
                <c:pt idx="5">
                  <c:v>1.8532124999999999</c:v>
                </c:pt>
                <c:pt idx="6">
                  <c:v>1.6034835000000001</c:v>
                </c:pt>
                <c:pt idx="7">
                  <c:v>1.7229714999999999</c:v>
                </c:pt>
                <c:pt idx="8">
                  <c:v>1.6212909</c:v>
                </c:pt>
                <c:pt idx="9">
                  <c:v>1.7830957999999997</c:v>
                </c:pt>
                <c:pt idx="10">
                  <c:v>1.6620935999999999</c:v>
                </c:pt>
                <c:pt idx="11">
                  <c:v>1.5781601000000001</c:v>
                </c:pt>
                <c:pt idx="12">
                  <c:v>1.7603142999999999</c:v>
                </c:pt>
                <c:pt idx="13">
                  <c:v>1.6904108000000002</c:v>
                </c:pt>
                <c:pt idx="14">
                  <c:v>1.8118988999999999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B6C-43B5-BDA2-1A9D94418370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Prodělali onemocnění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Hlavní město Praha</c:v>
                </c:pt>
                <c:pt idx="1">
                  <c:v>Středočeský kraj</c:v>
                </c:pt>
                <c:pt idx="2">
                  <c:v>Kraj Vysočina</c:v>
                </c:pt>
                <c:pt idx="3">
                  <c:v>Jihočeský kraj</c:v>
                </c:pt>
                <c:pt idx="4">
                  <c:v>Pardubický kraj</c:v>
                </c:pt>
                <c:pt idx="5">
                  <c:v>Královéhradecký kraj</c:v>
                </c:pt>
                <c:pt idx="6">
                  <c:v>Plzeňský kraj</c:v>
                </c:pt>
                <c:pt idx="7">
                  <c:v>ČR</c:v>
                </c:pt>
                <c:pt idx="8">
                  <c:v>Ústecký kraj</c:v>
                </c:pt>
                <c:pt idx="9">
                  <c:v>Liberecký kraj</c:v>
                </c:pt>
                <c:pt idx="10">
                  <c:v>Jihomoravský kraj</c:v>
                </c:pt>
                <c:pt idx="11">
                  <c:v>Olomoucký kraj</c:v>
                </c:pt>
                <c:pt idx="12">
                  <c:v>Zlínský kraj</c:v>
                </c:pt>
                <c:pt idx="13">
                  <c:v>Karlovarský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List1!$D$2:$D$16</c:f>
              <c:numCache>
                <c:formatCode>General</c:formatCode>
                <c:ptCount val="15"/>
                <c:pt idx="0">
                  <c:v>2.5457203000000002</c:v>
                </c:pt>
                <c:pt idx="1">
                  <c:v>2.9748397999999998</c:v>
                </c:pt>
                <c:pt idx="2">
                  <c:v>3.1958030999999996</c:v>
                </c:pt>
                <c:pt idx="3">
                  <c:v>2.8155652999999994</c:v>
                </c:pt>
                <c:pt idx="4">
                  <c:v>3.5859708000000001</c:v>
                </c:pt>
                <c:pt idx="5">
                  <c:v>3.3186382999999995</c:v>
                </c:pt>
                <c:pt idx="6">
                  <c:v>3.0480632000000001</c:v>
                </c:pt>
                <c:pt idx="7">
                  <c:v>3.1582222</c:v>
                </c:pt>
                <c:pt idx="8">
                  <c:v>3.1423133000000001</c:v>
                </c:pt>
                <c:pt idx="9">
                  <c:v>3.3931608999999998</c:v>
                </c:pt>
                <c:pt idx="10">
                  <c:v>2.8395743999999996</c:v>
                </c:pt>
                <c:pt idx="11">
                  <c:v>2.9936424999999995</c:v>
                </c:pt>
                <c:pt idx="12">
                  <c:v>3.4165028999999993</c:v>
                </c:pt>
                <c:pt idx="13">
                  <c:v>3.4069620999999994</c:v>
                </c:pt>
                <c:pt idx="14">
                  <c:v>3.8452861999999994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B6C-43B5-BDA2-1A9D94418370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Mají rezervaci termínu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strRef>
              <c:f>List1!$A$2:$A$16</c:f>
              <c:strCache>
                <c:ptCount val="15"/>
                <c:pt idx="0">
                  <c:v>Hlavní město Praha</c:v>
                </c:pt>
                <c:pt idx="1">
                  <c:v>Středočeský kraj</c:v>
                </c:pt>
                <c:pt idx="2">
                  <c:v>Kraj Vysočina</c:v>
                </c:pt>
                <c:pt idx="3">
                  <c:v>Jihočeský kraj</c:v>
                </c:pt>
                <c:pt idx="4">
                  <c:v>Pardubický kraj</c:v>
                </c:pt>
                <c:pt idx="5">
                  <c:v>Královéhradecký kraj</c:v>
                </c:pt>
                <c:pt idx="6">
                  <c:v>Plzeňský kraj</c:v>
                </c:pt>
                <c:pt idx="7">
                  <c:v>ČR</c:v>
                </c:pt>
                <c:pt idx="8">
                  <c:v>Ústecký kraj</c:v>
                </c:pt>
                <c:pt idx="9">
                  <c:v>Liberecký kraj</c:v>
                </c:pt>
                <c:pt idx="10">
                  <c:v>Jihomoravský kraj</c:v>
                </c:pt>
                <c:pt idx="11">
                  <c:v>Olomoucký kraj</c:v>
                </c:pt>
                <c:pt idx="12">
                  <c:v>Zlínský kraj</c:v>
                </c:pt>
                <c:pt idx="13">
                  <c:v>Karlovarský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List1!$E$2:$E$16</c:f>
              <c:numCache>
                <c:formatCode>General</c:formatCode>
                <c:ptCount val="15"/>
                <c:pt idx="0">
                  <c:v>6.1053000000000003E-2</c:v>
                </c:pt>
                <c:pt idx="1">
                  <c:v>0.11246500000000001</c:v>
                </c:pt>
                <c:pt idx="2">
                  <c:v>8.0181000000000002E-2</c:v>
                </c:pt>
                <c:pt idx="3">
                  <c:v>7.3994000000000004E-2</c:v>
                </c:pt>
                <c:pt idx="4">
                  <c:v>5.5524999999999998E-2</c:v>
                </c:pt>
                <c:pt idx="5">
                  <c:v>7.7557000000000015E-2</c:v>
                </c:pt>
                <c:pt idx="6">
                  <c:v>8.6675000000000016E-2</c:v>
                </c:pt>
                <c:pt idx="7">
                  <c:v>0.104889</c:v>
                </c:pt>
                <c:pt idx="8">
                  <c:v>6.7978999999999998E-2</c:v>
                </c:pt>
                <c:pt idx="9">
                  <c:v>0.13197300000000001</c:v>
                </c:pt>
                <c:pt idx="10">
                  <c:v>7.8959000000000001E-2</c:v>
                </c:pt>
                <c:pt idx="11">
                  <c:v>0.14023900000000003</c:v>
                </c:pt>
                <c:pt idx="12">
                  <c:v>5.3044999999999995E-2</c:v>
                </c:pt>
                <c:pt idx="13">
                  <c:v>8.7135000000000004E-2</c:v>
                </c:pt>
                <c:pt idx="14">
                  <c:v>0.14048099999999999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B6C-43B5-BDA2-1A9D94418370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Registrovaní, čekají na termín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strRef>
              <c:f>List1!$A$2:$A$16</c:f>
              <c:strCache>
                <c:ptCount val="15"/>
                <c:pt idx="0">
                  <c:v>Hlavní město Praha</c:v>
                </c:pt>
                <c:pt idx="1">
                  <c:v>Středočeský kraj</c:v>
                </c:pt>
                <c:pt idx="2">
                  <c:v>Kraj Vysočina</c:v>
                </c:pt>
                <c:pt idx="3">
                  <c:v>Jihočeský kraj</c:v>
                </c:pt>
                <c:pt idx="4">
                  <c:v>Pardubický kraj</c:v>
                </c:pt>
                <c:pt idx="5">
                  <c:v>Královéhradecký kraj</c:v>
                </c:pt>
                <c:pt idx="6">
                  <c:v>Plzeňský kraj</c:v>
                </c:pt>
                <c:pt idx="7">
                  <c:v>ČR</c:v>
                </c:pt>
                <c:pt idx="8">
                  <c:v>Ústecký kraj</c:v>
                </c:pt>
                <c:pt idx="9">
                  <c:v>Liberecký kraj</c:v>
                </c:pt>
                <c:pt idx="10">
                  <c:v>Jihomoravský kraj</c:v>
                </c:pt>
                <c:pt idx="11">
                  <c:v>Olomoucký kraj</c:v>
                </c:pt>
                <c:pt idx="12">
                  <c:v>Zlínský kraj</c:v>
                </c:pt>
                <c:pt idx="13">
                  <c:v>Karlovarský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List1!$F$2:$F$16</c:f>
              <c:numCache>
                <c:formatCode>General</c:formatCode>
                <c:ptCount val="15"/>
                <c:pt idx="0">
                  <c:v>0.10082976</c:v>
                </c:pt>
                <c:pt idx="1">
                  <c:v>0.10848362000000002</c:v>
                </c:pt>
                <c:pt idx="2">
                  <c:v>7.101784999999998E-2</c:v>
                </c:pt>
                <c:pt idx="3">
                  <c:v>0.13850153000000001</c:v>
                </c:pt>
                <c:pt idx="4">
                  <c:v>8.328706000000001E-2</c:v>
                </c:pt>
                <c:pt idx="5">
                  <c:v>6.5311449999999993E-2</c:v>
                </c:pt>
                <c:pt idx="6">
                  <c:v>7.4292670000000033E-2</c:v>
                </c:pt>
                <c:pt idx="7">
                  <c:v>0.49460697000000009</c:v>
                </c:pt>
                <c:pt idx="8">
                  <c:v>0.10366744999999999</c:v>
                </c:pt>
                <c:pt idx="9">
                  <c:v>9.3847150000000004E-2</c:v>
                </c:pt>
                <c:pt idx="10">
                  <c:v>7.2050379999999997E-2</c:v>
                </c:pt>
                <c:pt idx="11">
                  <c:v>8.4143610000000008E-2</c:v>
                </c:pt>
                <c:pt idx="12">
                  <c:v>3.7328090000000001E-2</c:v>
                </c:pt>
                <c:pt idx="13">
                  <c:v>6.5350930000000015E-2</c:v>
                </c:pt>
                <c:pt idx="14">
                  <c:v>8.9210640000000008E-2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5B6C-43B5-BDA2-1A9D94418370}"/>
            </c:ext>
          </c:extLst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cat>
            <c:strRef>
              <c:f>List1!$A$2:$A$16</c:f>
              <c:strCache>
                <c:ptCount val="15"/>
                <c:pt idx="0">
                  <c:v>Hlavní město Praha</c:v>
                </c:pt>
                <c:pt idx="1">
                  <c:v>Středočeský kraj</c:v>
                </c:pt>
                <c:pt idx="2">
                  <c:v>Kraj Vysočina</c:v>
                </c:pt>
                <c:pt idx="3">
                  <c:v>Jihočeský kraj</c:v>
                </c:pt>
                <c:pt idx="4">
                  <c:v>Pardubický kraj</c:v>
                </c:pt>
                <c:pt idx="5">
                  <c:v>Královéhradecký kraj</c:v>
                </c:pt>
                <c:pt idx="6">
                  <c:v>Plzeňský kraj</c:v>
                </c:pt>
                <c:pt idx="7">
                  <c:v>ČR</c:v>
                </c:pt>
                <c:pt idx="8">
                  <c:v>Ústecký kraj</c:v>
                </c:pt>
                <c:pt idx="9">
                  <c:v>Liberecký kraj</c:v>
                </c:pt>
                <c:pt idx="10">
                  <c:v>Jihomoravský kraj</c:v>
                </c:pt>
                <c:pt idx="11">
                  <c:v>Olomoucký kraj</c:v>
                </c:pt>
                <c:pt idx="12">
                  <c:v>Zlínský kraj</c:v>
                </c:pt>
                <c:pt idx="13">
                  <c:v>Karlovarský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List1!$G$2:$G$16</c:f>
              <c:numCache>
                <c:formatCode>General</c:formatCode>
                <c:ptCount val="15"/>
                <c:pt idx="0">
                  <c:v>6.1136138699999991</c:v>
                </c:pt>
                <c:pt idx="1">
                  <c:v>7.801863130000001</c:v>
                </c:pt>
                <c:pt idx="2">
                  <c:v>7.9379624800000013</c:v>
                </c:pt>
                <c:pt idx="3">
                  <c:v>8.46187413</c:v>
                </c:pt>
                <c:pt idx="4">
                  <c:v>8.6225245200000007</c:v>
                </c:pt>
                <c:pt idx="5">
                  <c:v>8.8292921900000003</c:v>
                </c:pt>
                <c:pt idx="6">
                  <c:v>9.6043915199999983</c:v>
                </c:pt>
                <c:pt idx="7">
                  <c:v>9.3791450900000015</c:v>
                </c:pt>
                <c:pt idx="8">
                  <c:v>9.9639713099999998</c:v>
                </c:pt>
                <c:pt idx="9">
                  <c:v>10.384773300000001</c:v>
                </c:pt>
                <c:pt idx="10">
                  <c:v>11.7540812</c:v>
                </c:pt>
                <c:pt idx="11">
                  <c:v>12.6514585</c:v>
                </c:pt>
                <c:pt idx="12">
                  <c:v>12.7956778</c:v>
                </c:pt>
                <c:pt idx="13">
                  <c:v>12.804426400000002</c:v>
                </c:pt>
                <c:pt idx="14">
                  <c:v>14.666434200000003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641-44AB-AAC3-C217D5B4080F}"/>
            </c:ext>
          </c:extLst>
        </c:ser>
        <c:dLbls/>
        <c:gapWidth val="30"/>
        <c:overlap val="100"/>
        <c:axId val="205217152"/>
        <c:axId val="205235328"/>
      </c:barChart>
      <c:catAx>
        <c:axId val="205217152"/>
        <c:scaling>
          <c:orientation val="maxMin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05235328"/>
        <c:crosses val="autoZero"/>
        <c:auto val="1"/>
        <c:lblAlgn val="ctr"/>
        <c:lblOffset val="100"/>
      </c:catAx>
      <c:valAx>
        <c:axId val="205235328"/>
        <c:scaling>
          <c:orientation val="minMax"/>
          <c:max val="100"/>
        </c:scaling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05217152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6.7857537384070805E-3"/>
          <c:y val="5.008191608698867E-2"/>
          <c:w val="0.98797442151689274"/>
          <c:h val="4.675622413915223E-2"/>
        </c:manualLayout>
      </c:layout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autoTitleDeleted val="1"/>
    <c:plotArea>
      <c:layout>
        <c:manualLayout>
          <c:layoutTarget val="inner"/>
          <c:xMode val="edge"/>
          <c:yMode val="edge"/>
          <c:x val="0.35105486733009045"/>
          <c:y val="6.7225186576531884E-2"/>
          <c:w val="0.58706551135695517"/>
          <c:h val="0.9054811758888357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počet na 1000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Hlavní město Praha</c:v>
                </c:pt>
                <c:pt idx="1">
                  <c:v>Jihomoravský kraj</c:v>
                </c:pt>
                <c:pt idx="2">
                  <c:v>ČR</c:v>
                </c:pt>
                <c:pt idx="3">
                  <c:v>Královéhradecký kraj</c:v>
                </c:pt>
                <c:pt idx="4">
                  <c:v>Jihočeský kraj</c:v>
                </c:pt>
                <c:pt idx="5">
                  <c:v>Plzeňský kraj</c:v>
                </c:pt>
                <c:pt idx="6">
                  <c:v>Kraj Vysočina</c:v>
                </c:pt>
                <c:pt idx="7">
                  <c:v>Karlovarský kraj</c:v>
                </c:pt>
                <c:pt idx="8">
                  <c:v>Liberecký kraj</c:v>
                </c:pt>
                <c:pt idx="9">
                  <c:v>Zlínský kraj</c:v>
                </c:pt>
                <c:pt idx="10">
                  <c:v>Ústecký kraj</c:v>
                </c:pt>
                <c:pt idx="11">
                  <c:v>Moravskoslezský kraj</c:v>
                </c:pt>
                <c:pt idx="12">
                  <c:v>Pardubický kraj</c:v>
                </c:pt>
                <c:pt idx="13">
                  <c:v>Olomoucký kraj</c:v>
                </c:pt>
                <c:pt idx="14">
                  <c:v>Středočeský kraj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87.668940680000006</c:v>
                </c:pt>
                <c:pt idx="1">
                  <c:v>59.580767439999995</c:v>
                </c:pt>
                <c:pt idx="2">
                  <c:v>59.062714540000009</c:v>
                </c:pt>
                <c:pt idx="3">
                  <c:v>58.992779630000008</c:v>
                </c:pt>
                <c:pt idx="4">
                  <c:v>58.753074740000002</c:v>
                </c:pt>
                <c:pt idx="5">
                  <c:v>58.074312950000014</c:v>
                </c:pt>
                <c:pt idx="6">
                  <c:v>56.917728529999998</c:v>
                </c:pt>
                <c:pt idx="7">
                  <c:v>56.494642210000002</c:v>
                </c:pt>
                <c:pt idx="8">
                  <c:v>55.751272390000004</c:v>
                </c:pt>
                <c:pt idx="9">
                  <c:v>54.929592030000009</c:v>
                </c:pt>
                <c:pt idx="10">
                  <c:v>54.83510485</c:v>
                </c:pt>
                <c:pt idx="11">
                  <c:v>54.503811930000005</c:v>
                </c:pt>
                <c:pt idx="12">
                  <c:v>54.020801140000003</c:v>
                </c:pt>
                <c:pt idx="13">
                  <c:v>52.702364070000002</c:v>
                </c:pt>
                <c:pt idx="14">
                  <c:v>47.08643867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B40-436F-97B1-569334F9361F}"/>
            </c:ext>
          </c:extLst>
        </c:ser>
        <c:dLbls/>
        <c:gapWidth val="50"/>
        <c:axId val="205351936"/>
        <c:axId val="205361920"/>
      </c:barChart>
      <c:catAx>
        <c:axId val="205351936"/>
        <c:scaling>
          <c:orientation val="maxMin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05361920"/>
        <c:crosses val="autoZero"/>
        <c:auto val="1"/>
        <c:lblAlgn val="ctr"/>
        <c:lblOffset val="100"/>
      </c:catAx>
      <c:valAx>
        <c:axId val="205361920"/>
        <c:scaling>
          <c:orientation val="minMax"/>
          <c:max val="100"/>
        </c:scaling>
        <c:axPos val="t"/>
        <c:numFmt formatCode="#,##0" sourceLinked="0"/>
        <c:maj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0535193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autoTitleDeleted val="1"/>
    <c:plotArea>
      <c:layout>
        <c:manualLayout>
          <c:layoutTarget val="inner"/>
          <c:xMode val="edge"/>
          <c:yMode val="edge"/>
          <c:x val="0.35105486733009045"/>
          <c:y val="6.7225186576531884E-2"/>
          <c:w val="0.5619672675423385"/>
          <c:h val="0.9054811758888357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počet na 1000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dPt>
            <c:idx val="4"/>
            <c:extLst xmlns:c16r2="http://schemas.microsoft.com/office/drawing/2015/06/chart">
              <c:ext xmlns:c16="http://schemas.microsoft.com/office/drawing/2014/chart" uri="{C3380CC4-5D6E-409C-BE32-E72D297353CC}">
                <c16:uniqueId val="{00000003-14AC-4CC0-8C06-7C983779B817}"/>
              </c:ext>
            </c:extLst>
          </c:dPt>
          <c:dPt>
            <c:idx val="5"/>
            <c:extLst xmlns:c16r2="http://schemas.microsoft.com/office/drawing/2015/06/chart">
              <c:ext xmlns:c16="http://schemas.microsoft.com/office/drawing/2014/chart" uri="{C3380CC4-5D6E-409C-BE32-E72D297353CC}">
                <c16:uniqueId val="{00000005-F770-4302-9DB9-2A40D2C7CF52}"/>
              </c:ext>
            </c:extLst>
          </c:dPt>
          <c:dPt>
            <c:idx val="6"/>
            <c:extLst xmlns:c16r2="http://schemas.microsoft.com/office/drawing/2015/06/chart">
              <c:ext xmlns:c16="http://schemas.microsoft.com/office/drawing/2014/chart" uri="{C3380CC4-5D6E-409C-BE32-E72D297353CC}">
                <c16:uniqueId val="{00000000-F5DF-41AA-A790-347E5AF75114}"/>
              </c:ext>
            </c:extLst>
          </c:dPt>
          <c:dPt>
            <c:idx val="12"/>
            <c:extLst xmlns:c16r2="http://schemas.microsoft.com/office/drawing/2015/06/chart">
              <c:ext xmlns:c16="http://schemas.microsoft.com/office/drawing/2014/chart" uri="{C3380CC4-5D6E-409C-BE32-E72D297353CC}">
                <c16:uniqueId val="{00000000-8B13-47B8-8D55-3C11AB97633A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Jihočeský kraj</c:v>
                </c:pt>
                <c:pt idx="4">
                  <c:v>Královéhradecký kraj</c:v>
                </c:pt>
                <c:pt idx="5">
                  <c:v>ČR</c:v>
                </c:pt>
                <c:pt idx="6">
                  <c:v>Plzeňský kraj</c:v>
                </c:pt>
                <c:pt idx="7">
                  <c:v>Ústecký kraj</c:v>
                </c:pt>
                <c:pt idx="8">
                  <c:v>Pardubický kraj</c:v>
                </c:pt>
                <c:pt idx="9">
                  <c:v>Jihomoravský kraj</c:v>
                </c:pt>
                <c:pt idx="10">
                  <c:v>Karlovarský kraj</c:v>
                </c:pt>
                <c:pt idx="11">
                  <c:v>Liberecký kraj</c:v>
                </c:pt>
                <c:pt idx="12">
                  <c:v>Zlínský kraj</c:v>
                </c:pt>
                <c:pt idx="13">
                  <c:v>Moravskoslezský kraj</c:v>
                </c:pt>
                <c:pt idx="14">
                  <c:v>Olomoucký kraj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61.738973200000011</c:v>
                </c:pt>
                <c:pt idx="1">
                  <c:v>60.858070499999997</c:v>
                </c:pt>
                <c:pt idx="2">
                  <c:v>60.659628900000001</c:v>
                </c:pt>
                <c:pt idx="3">
                  <c:v>59.341217699999994</c:v>
                </c:pt>
                <c:pt idx="4">
                  <c:v>59.140382300000006</c:v>
                </c:pt>
                <c:pt idx="5">
                  <c:v>59.062714500000006</c:v>
                </c:pt>
                <c:pt idx="6">
                  <c:v>58.555497799999998</c:v>
                </c:pt>
                <c:pt idx="7">
                  <c:v>57.233501900000007</c:v>
                </c:pt>
                <c:pt idx="8">
                  <c:v>57.229906500000006</c:v>
                </c:pt>
                <c:pt idx="9">
                  <c:v>56.933374700000002</c:v>
                </c:pt>
                <c:pt idx="10">
                  <c:v>56.594195200000009</c:v>
                </c:pt>
                <c:pt idx="11">
                  <c:v>56.545665800000002</c:v>
                </c:pt>
                <c:pt idx="12">
                  <c:v>55.79510410000001</c:v>
                </c:pt>
                <c:pt idx="13">
                  <c:v>54.752379600000005</c:v>
                </c:pt>
                <c:pt idx="14">
                  <c:v>54.1890687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B40-436F-97B1-569334F9361F}"/>
            </c:ext>
          </c:extLst>
        </c:ser>
        <c:dLbls/>
        <c:gapWidth val="50"/>
        <c:axId val="207581952"/>
        <c:axId val="208296192"/>
      </c:barChart>
      <c:catAx>
        <c:axId val="207581952"/>
        <c:scaling>
          <c:orientation val="maxMin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08296192"/>
        <c:crosses val="autoZero"/>
        <c:auto val="1"/>
        <c:lblAlgn val="ctr"/>
        <c:lblOffset val="100"/>
      </c:catAx>
      <c:valAx>
        <c:axId val="208296192"/>
        <c:scaling>
          <c:orientation val="minMax"/>
          <c:min val="0"/>
        </c:scaling>
        <c:axPos val="t"/>
        <c:numFmt formatCode="#,##0" sourceLinked="0"/>
        <c:maj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0758195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9D1AF-A322-4DDC-936B-94D227551E32}" type="datetimeFigureOut">
              <a:rPr lang="cs-CZ" smtClean="0"/>
              <a:pPr/>
              <a:t>09.11.2021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7612"/>
            <a:ext cx="5438775" cy="3907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D6F62-5E63-4E8B-AA69-5851462FB01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31700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0188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139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1CEB9BA-4054-4603-945D-A1EF09634E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6505C839-E938-4833-8347-D2CB82AB40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9B36554E-B24E-4BD8-875E-1AA52DD4F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pPr/>
              <a:t>09.11.2021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77B3AD2A-FC6B-4131-B7A3-74333693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BC13D6EC-72FC-4948-BFDF-DE48ABB0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01150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B115B94-F3C5-40F8-9AC5-07811EACC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11B2EFD8-520F-4B08-9270-723635A682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BA419C64-73DA-4ED7-92EF-564A16F1D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pPr/>
              <a:t>09.11.2021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900023CF-E4B0-41C6-8BF3-D03CF130D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B6A99045-F4B1-46A5-A039-E453F3A55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05471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8912A6FA-536F-405B-B543-8ED88E2DD2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FD6EEEBB-33A3-455F-98BB-29374C003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823FB4AB-B0E8-4C0A-BAB9-20B80C605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pPr/>
              <a:t>09.11.2021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9ADAF440-D292-45A2-967D-738537C0D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C02F2DB0-D97B-4684-BB8D-7642619F1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34904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xmlns="" id="{4EC56048-479B-4CB1-B677-16A8618B9DB7}"/>
              </a:ext>
            </a:extLst>
          </p:cNvPr>
          <p:cNvSpPr/>
          <p:nvPr userDrawn="1"/>
        </p:nvSpPr>
        <p:spPr>
          <a:xfrm>
            <a:off x="0" y="0"/>
            <a:ext cx="12192000" cy="36931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xmlns="" id="{675FD825-1F31-4493-889C-46F3B206D7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13566" y="5951561"/>
            <a:ext cx="964869" cy="639860"/>
          </a:xfrm>
          <a:prstGeom prst="rect">
            <a:avLst/>
          </a:prstGeom>
        </p:spPr>
      </p:pic>
      <p:sp>
        <p:nvSpPr>
          <p:cNvPr id="19" name="Nadpis 1">
            <a:extLst>
              <a:ext uri="{FF2B5EF4-FFF2-40B4-BE49-F238E27FC236}">
                <a16:creationId xmlns:a16="http://schemas.microsoft.com/office/drawing/2014/main" xmlns="" id="{52EB2EA6-5A78-4E85-AE4C-221CA83B81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189622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Hlavní nadpis prezentace</a:t>
            </a:r>
          </a:p>
        </p:txBody>
      </p:sp>
      <p:sp>
        <p:nvSpPr>
          <p:cNvPr id="20" name="Podnadpis 2">
            <a:extLst>
              <a:ext uri="{FF2B5EF4-FFF2-40B4-BE49-F238E27FC236}">
                <a16:creationId xmlns:a16="http://schemas.microsoft.com/office/drawing/2014/main" xmlns="" id="{070F9525-D336-4269-AB65-F312FD83E2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 prezentace</a:t>
            </a:r>
          </a:p>
        </p:txBody>
      </p:sp>
      <p:grpSp>
        <p:nvGrpSpPr>
          <p:cNvPr id="24" name="Skupina 23">
            <a:extLst>
              <a:ext uri="{FF2B5EF4-FFF2-40B4-BE49-F238E27FC236}">
                <a16:creationId xmlns:a16="http://schemas.microsoft.com/office/drawing/2014/main" xmlns="" id="{A68D80B2-804E-48C4-917F-364953F04117}"/>
              </a:ext>
            </a:extLst>
          </p:cNvPr>
          <p:cNvGrpSpPr/>
          <p:nvPr userDrawn="1"/>
        </p:nvGrpSpPr>
        <p:grpSpPr>
          <a:xfrm>
            <a:off x="2907576" y="929325"/>
            <a:ext cx="6376849" cy="627081"/>
            <a:chOff x="3150227" y="929325"/>
            <a:chExt cx="6376849" cy="627081"/>
          </a:xfrm>
        </p:grpSpPr>
        <p:pic>
          <p:nvPicPr>
            <p:cNvPr id="13" name="Grafický objekt 12">
              <a:extLst>
                <a:ext uri="{FF2B5EF4-FFF2-40B4-BE49-F238E27FC236}">
                  <a16:creationId xmlns:a16="http://schemas.microsoft.com/office/drawing/2014/main" xmlns="" id="{6AD8391B-BFA6-420F-8E95-DE146CE7E6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3150227" y="929325"/>
              <a:ext cx="2211887" cy="627081"/>
            </a:xfrm>
            <a:prstGeom prst="rect">
              <a:avLst/>
            </a:prstGeom>
          </p:spPr>
        </p:pic>
        <p:pic>
          <p:nvPicPr>
            <p:cNvPr id="16" name="Grafický objekt 15">
              <a:extLst>
                <a:ext uri="{FF2B5EF4-FFF2-40B4-BE49-F238E27FC236}">
                  <a16:creationId xmlns:a16="http://schemas.microsoft.com/office/drawing/2014/main" xmlns="" id="{2E38FE36-8704-4B15-B3ED-B5C034568E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755612" y="1091418"/>
              <a:ext cx="3771464" cy="320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95718260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77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xmlns="" id="{9644885F-7E6F-4C35-9C4B-32A83531A1CB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xmlns="" id="{74A8D0C3-8828-4945-AE3F-F718697470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xmlns="" id="{CC8B3D67-369B-4F24-8897-F0919A3E5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39" y="1376037"/>
            <a:ext cx="11487705" cy="5152017"/>
          </a:xfrm>
        </p:spPr>
        <p:txBody>
          <a:bodyPr/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xmlns="" id="{EDB0FC9C-CAD2-4DA3-81D9-FE9D2BAA5F0C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5" name="Skupina 24">
              <a:extLst>
                <a:ext uri="{FF2B5EF4-FFF2-40B4-BE49-F238E27FC236}">
                  <a16:creationId xmlns:a16="http://schemas.microsoft.com/office/drawing/2014/main" xmlns="" id="{812BEB90-324A-4A2D-9EF7-4E5CCD4362D6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6" name="Grafický objekt 25">
                <a:extLst>
                  <a:ext uri="{FF2B5EF4-FFF2-40B4-BE49-F238E27FC236}">
                    <a16:creationId xmlns:a16="http://schemas.microsoft.com/office/drawing/2014/main" xmlns="" id="{DA398F1A-CD3A-4447-AD94-A2C8AA7D3ED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7" name="Grafický objekt 26">
                <a:extLst>
                  <a:ext uri="{FF2B5EF4-FFF2-40B4-BE49-F238E27FC236}">
                    <a16:creationId xmlns:a16="http://schemas.microsoft.com/office/drawing/2014/main" xmlns="" id="{B44E7B5D-0A2A-4E37-9366-E7DA6249045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10" name="Obrázek 9" descr="Obsah obrázku kreslení&#10;&#10;Popis byl vytvořen automaticky">
              <a:extLst>
                <a:ext uri="{FF2B5EF4-FFF2-40B4-BE49-F238E27FC236}">
                  <a16:creationId xmlns:a16="http://schemas.microsoft.com/office/drawing/2014/main" xmlns="" id="{79993D16-A750-49F0-840D-E154F50060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53789300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346">
          <p15:clr>
            <a:srgbClr val="FBAE40"/>
          </p15:clr>
        </p15:guide>
        <p15:guide id="2" pos="758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text,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xmlns="" id="{9644885F-7E6F-4C35-9C4B-32A83531A1CB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3" name="Zástupný symbol obrázku 12">
            <a:extLst>
              <a:ext uri="{FF2B5EF4-FFF2-40B4-BE49-F238E27FC236}">
                <a16:creationId xmlns:a16="http://schemas.microsoft.com/office/drawing/2014/main" xmlns="" id="{9DA90696-1068-45DC-844C-39D2648EE4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31686" y="1376036"/>
            <a:ext cx="6378575" cy="515201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Zde vložte obrázek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xmlns="" id="{1470E0D0-A2AB-409D-829F-DB124986B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9" name="Skupina 18">
            <a:extLst>
              <a:ext uri="{FF2B5EF4-FFF2-40B4-BE49-F238E27FC236}">
                <a16:creationId xmlns:a16="http://schemas.microsoft.com/office/drawing/2014/main" xmlns="" id="{827422E6-1939-4D22-82CF-00821A158B63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0" name="Skupina 19">
              <a:extLst>
                <a:ext uri="{FF2B5EF4-FFF2-40B4-BE49-F238E27FC236}">
                  <a16:creationId xmlns:a16="http://schemas.microsoft.com/office/drawing/2014/main" xmlns="" id="{EBDF3FB1-1F98-4150-A8F1-0D74F99C8837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3" name="Grafický objekt 22">
                <a:extLst>
                  <a:ext uri="{FF2B5EF4-FFF2-40B4-BE49-F238E27FC236}">
                    <a16:creationId xmlns:a16="http://schemas.microsoft.com/office/drawing/2014/main" xmlns="" id="{DCF8E799-50DF-4E6B-ACA9-136D7EC0450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4" name="Grafický objekt 23">
                <a:extLst>
                  <a:ext uri="{FF2B5EF4-FFF2-40B4-BE49-F238E27FC236}">
                    <a16:creationId xmlns:a16="http://schemas.microsoft.com/office/drawing/2014/main" xmlns="" id="{85FD9467-D507-4558-9FAC-72B0B20404D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22" name="Obrázek 21" descr="Obsah obrázku kreslení&#10;&#10;Popis byl vytvořen automaticky">
              <a:extLst>
                <a:ext uri="{FF2B5EF4-FFF2-40B4-BE49-F238E27FC236}">
                  <a16:creationId xmlns:a16="http://schemas.microsoft.com/office/drawing/2014/main" xmlns="" id="{0641DDD1-9D04-47D2-A445-158BCC0416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  <p:sp>
        <p:nvSpPr>
          <p:cNvPr id="26" name="Zástupný obsah 2">
            <a:extLst>
              <a:ext uri="{FF2B5EF4-FFF2-40B4-BE49-F238E27FC236}">
                <a16:creationId xmlns:a16="http://schemas.microsoft.com/office/drawing/2014/main" xmlns="" id="{04ACDA81-8751-49AB-97FB-4BF8241EFBB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81740" y="1376037"/>
            <a:ext cx="4927108" cy="5152017"/>
          </a:xfrm>
        </p:spPr>
        <p:txBody>
          <a:bodyPr>
            <a:normAutofit/>
          </a:bodyPr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xmlns="" val="262572655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xmlns="" id="{65D34D94-04F9-4E00-B5C8-BA240CAA9819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6" name="Nadpis 1">
            <a:extLst>
              <a:ext uri="{FF2B5EF4-FFF2-40B4-BE49-F238E27FC236}">
                <a16:creationId xmlns:a16="http://schemas.microsoft.com/office/drawing/2014/main" xmlns="" id="{5E3B3E7F-FC75-4C4E-B4B1-9B56B7FC22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21" name="Skupina 20">
            <a:extLst>
              <a:ext uri="{FF2B5EF4-FFF2-40B4-BE49-F238E27FC236}">
                <a16:creationId xmlns:a16="http://schemas.microsoft.com/office/drawing/2014/main" xmlns="" id="{68F80365-EAA4-451F-AF73-86DCFE8AB83A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2" name="Skupina 21">
              <a:extLst>
                <a:ext uri="{FF2B5EF4-FFF2-40B4-BE49-F238E27FC236}">
                  <a16:creationId xmlns:a16="http://schemas.microsoft.com/office/drawing/2014/main" xmlns="" id="{7BB3E92E-B74E-48A9-9E5E-5CA3884CB64E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4" name="Grafický objekt 23">
                <a:extLst>
                  <a:ext uri="{FF2B5EF4-FFF2-40B4-BE49-F238E27FC236}">
                    <a16:creationId xmlns:a16="http://schemas.microsoft.com/office/drawing/2014/main" xmlns="" id="{E8A2959C-9C38-4FE1-857B-E5CE286D30A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5" name="Grafický objekt 24">
                <a:extLst>
                  <a:ext uri="{FF2B5EF4-FFF2-40B4-BE49-F238E27FC236}">
                    <a16:creationId xmlns:a16="http://schemas.microsoft.com/office/drawing/2014/main" xmlns="" id="{BAA2F625-C665-422E-9490-CD15682AFEC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23" name="Obrázek 22" descr="Obsah obrázku kreslení&#10;&#10;Popis byl vytvořen automaticky">
              <a:extLst>
                <a:ext uri="{FF2B5EF4-FFF2-40B4-BE49-F238E27FC236}">
                  <a16:creationId xmlns:a16="http://schemas.microsoft.com/office/drawing/2014/main" xmlns="" id="{4A334F60-C769-4877-A470-32CC5F3F7F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5540365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 minim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xmlns="" id="{4F31B8D1-4DDF-4FB2-AC58-4A1374AC35A4}"/>
              </a:ext>
            </a:extLst>
          </p:cNvPr>
          <p:cNvSpPr/>
          <p:nvPr userDrawn="1"/>
        </p:nvSpPr>
        <p:spPr>
          <a:xfrm>
            <a:off x="1" y="1"/>
            <a:ext cx="12192000" cy="576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xmlns="" id="{4DAA469B-B863-447B-ABF4-3B7AFDB736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740" y="2"/>
            <a:ext cx="5396696" cy="576000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xmlns="" id="{0CE82392-F9A7-4797-B789-543297A3131F}"/>
              </a:ext>
            </a:extLst>
          </p:cNvPr>
          <p:cNvGrpSpPr/>
          <p:nvPr userDrawn="1"/>
        </p:nvGrpSpPr>
        <p:grpSpPr>
          <a:xfrm>
            <a:off x="9532058" y="94004"/>
            <a:ext cx="2587791" cy="308285"/>
            <a:chOff x="8214317" y="331276"/>
            <a:chExt cx="3881688" cy="450808"/>
          </a:xfrm>
        </p:grpSpPr>
        <p:pic>
          <p:nvPicPr>
            <p:cNvPr id="14" name="Grafický objekt 13">
              <a:extLst>
                <a:ext uri="{FF2B5EF4-FFF2-40B4-BE49-F238E27FC236}">
                  <a16:creationId xmlns:a16="http://schemas.microsoft.com/office/drawing/2014/main" xmlns="" id="{D518AFD1-5C76-435F-900F-DCD0490895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214317" y="471177"/>
              <a:ext cx="2963998" cy="252000"/>
            </a:xfrm>
            <a:prstGeom prst="rect">
              <a:avLst/>
            </a:prstGeom>
          </p:spPr>
        </p:pic>
        <p:pic>
          <p:nvPicPr>
            <p:cNvPr id="15" name="Obrázek 14" descr="Obsah obrázku kreslení&#10;&#10;Popis byl vytvořen automaticky">
              <a:extLst>
                <a:ext uri="{FF2B5EF4-FFF2-40B4-BE49-F238E27FC236}">
                  <a16:creationId xmlns:a16="http://schemas.microsoft.com/office/drawing/2014/main" xmlns="" id="{54C0D6F4-44CD-4848-AE87-029AA0E55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430075" y="331276"/>
              <a:ext cx="665930" cy="450808"/>
            </a:xfrm>
            <a:prstGeom prst="rect">
              <a:avLst/>
            </a:prstGeom>
          </p:spPr>
        </p:pic>
      </p:grpSp>
      <p:pic>
        <p:nvPicPr>
          <p:cNvPr id="2" name="Grafický objekt 1">
            <a:extLst>
              <a:ext uri="{FF2B5EF4-FFF2-40B4-BE49-F238E27FC236}">
                <a16:creationId xmlns:a16="http://schemas.microsoft.com/office/drawing/2014/main" xmlns="" id="{000A9CFE-29F8-4983-92E5-1DE4851C89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135853" y="101942"/>
            <a:ext cx="1258641" cy="35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96234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9734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, obrázek - inverzní">
    <p:bg>
      <p:bgPr>
        <a:solidFill>
          <a:srgbClr val="D311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obsah 2">
            <a:extLst>
              <a:ext uri="{FF2B5EF4-FFF2-40B4-BE49-F238E27FC236}">
                <a16:creationId xmlns:a16="http://schemas.microsoft.com/office/drawing/2014/main" xmlns="" id="{DD6A7890-1F20-4DA7-AA89-7E104719D3C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1376362"/>
            <a:ext cx="11617349" cy="5132669"/>
          </a:xfrm>
        </p:spPr>
        <p:txBody>
          <a:bodyPr>
            <a:normAutofit/>
          </a:bodyPr>
          <a:lstStyle>
            <a:lvl1pPr marL="228600" indent="-228600">
              <a:buClr>
                <a:schemeClr val="bg1"/>
              </a:buClr>
              <a:buFont typeface="Arial" panose="020B0604020202020204" pitchFamily="34" charset="0"/>
              <a:buChar char="̶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bg1"/>
              </a:buClr>
              <a:buFont typeface="Arial" panose="020B0604020202020204" pitchFamily="34" charset="0"/>
              <a:buChar char="̶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První úroveň textu</a:t>
            </a:r>
          </a:p>
          <a:p>
            <a:pPr lvl="1"/>
            <a:r>
              <a:rPr lang="cs-CZ" dirty="0"/>
              <a:t>Druhá úroveň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xmlns="" id="{66B19D25-1138-4220-A44A-0D4B63C96D9E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13" name="Skupina 12">
              <a:extLst>
                <a:ext uri="{FF2B5EF4-FFF2-40B4-BE49-F238E27FC236}">
                  <a16:creationId xmlns:a16="http://schemas.microsoft.com/office/drawing/2014/main" xmlns="" id="{0039C8DB-5008-4E21-B098-C6CD2E7B851C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18" name="Grafický objekt 17">
                <a:extLst>
                  <a:ext uri="{FF2B5EF4-FFF2-40B4-BE49-F238E27FC236}">
                    <a16:creationId xmlns:a16="http://schemas.microsoft.com/office/drawing/2014/main" xmlns="" id="{9B900898-BE86-488C-8A9B-61767CCBF73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19" name="Grafický objekt 18">
                <a:extLst>
                  <a:ext uri="{FF2B5EF4-FFF2-40B4-BE49-F238E27FC236}">
                    <a16:creationId xmlns:a16="http://schemas.microsoft.com/office/drawing/2014/main" xmlns="" id="{ED01BC9A-8599-4D60-8836-E630D56FCE4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17" name="Obrázek 16" descr="Obsah obrázku kreslení&#10;&#10;Popis byl vytvořen automaticky">
              <a:extLst>
                <a:ext uri="{FF2B5EF4-FFF2-40B4-BE49-F238E27FC236}">
                  <a16:creationId xmlns:a16="http://schemas.microsoft.com/office/drawing/2014/main" xmlns="" id="{7ECBA0B5-8E5C-4967-8167-2D88E70CA7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  <p:sp>
        <p:nvSpPr>
          <p:cNvPr id="20" name="Nadpis 1">
            <a:extLst>
              <a:ext uri="{FF2B5EF4-FFF2-40B4-BE49-F238E27FC236}">
                <a16:creationId xmlns:a16="http://schemas.microsoft.com/office/drawing/2014/main" xmlns="" id="{42724F13-0F34-4D06-9D65-59247B61D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xmlns="" val="54577366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ac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xmlns="" id="{B6EE3335-4CFA-4F78-ACC9-DCDA0C61E0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xmlns="" id="{B4AA1ACA-170D-42E8-8323-B664F9958C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189622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xmlns="" id="{3E1FB666-EF45-45A1-80A5-B759B741F8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</a:t>
            </a:r>
          </a:p>
        </p:txBody>
      </p:sp>
      <p:pic>
        <p:nvPicPr>
          <p:cNvPr id="20" name="Obrázek 19" descr="Obsah obrázku kreslení&#10;&#10;Popis byl vytvořen automaticky">
            <a:extLst>
              <a:ext uri="{FF2B5EF4-FFF2-40B4-BE49-F238E27FC236}">
                <a16:creationId xmlns:a16="http://schemas.microsoft.com/office/drawing/2014/main" xmlns="" id="{EA3783B6-FC2A-454B-9F4B-560372C1E0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8748" y="5989948"/>
            <a:ext cx="914504" cy="619083"/>
          </a:xfrm>
          <a:prstGeom prst="rect">
            <a:avLst/>
          </a:prstGeom>
        </p:spPr>
      </p:pic>
      <p:grpSp>
        <p:nvGrpSpPr>
          <p:cNvPr id="15" name="Skupina 14">
            <a:extLst>
              <a:ext uri="{FF2B5EF4-FFF2-40B4-BE49-F238E27FC236}">
                <a16:creationId xmlns:a16="http://schemas.microsoft.com/office/drawing/2014/main" xmlns="" id="{92CD7EB7-A771-4FBB-B8C7-DB5D59BBB75F}"/>
              </a:ext>
            </a:extLst>
          </p:cNvPr>
          <p:cNvGrpSpPr/>
          <p:nvPr userDrawn="1"/>
        </p:nvGrpSpPr>
        <p:grpSpPr>
          <a:xfrm>
            <a:off x="2907576" y="929325"/>
            <a:ext cx="6376849" cy="627081"/>
            <a:chOff x="3150227" y="929325"/>
            <a:chExt cx="6376849" cy="627081"/>
          </a:xfrm>
        </p:grpSpPr>
        <p:pic>
          <p:nvPicPr>
            <p:cNvPr id="16" name="Grafický objekt 15">
              <a:extLst>
                <a:ext uri="{FF2B5EF4-FFF2-40B4-BE49-F238E27FC236}">
                  <a16:creationId xmlns:a16="http://schemas.microsoft.com/office/drawing/2014/main" xmlns="" id="{F450C9B7-74DB-41E6-BE50-75396E9C66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3150227" y="929325"/>
              <a:ext cx="2211887" cy="627081"/>
            </a:xfrm>
            <a:prstGeom prst="rect">
              <a:avLst/>
            </a:prstGeom>
          </p:spPr>
        </p:pic>
        <p:pic>
          <p:nvPicPr>
            <p:cNvPr id="17" name="Grafický objekt 16">
              <a:extLst>
                <a:ext uri="{FF2B5EF4-FFF2-40B4-BE49-F238E27FC236}">
                  <a16:creationId xmlns:a16="http://schemas.microsoft.com/office/drawing/2014/main" xmlns="" id="{857E4D19-AD77-4999-B9C4-830DAE3D80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755612" y="1091418"/>
              <a:ext cx="3771464" cy="320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156424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CBF504D-1307-4C38-B3E6-C41FDB92C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EDB08F05-F28F-460B-94F3-EBE4A23D0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A78C62A6-7E82-492E-B6B1-6C8637FEF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pPr/>
              <a:t>09.11.2021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E93DA0D5-56CE-4DD6-8C1A-7CCA94416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D95B101A-E5C5-4136-A56C-7FEE87AB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600301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xmlns="" id="{CCA52EFB-82F9-447B-B7F3-826EC4CD9CBF}"/>
              </a:ext>
            </a:extLst>
          </p:cNvPr>
          <p:cNvSpPr/>
          <p:nvPr userDrawn="1"/>
        </p:nvSpPr>
        <p:spPr>
          <a:xfrm>
            <a:off x="0" y="0"/>
            <a:ext cx="12192000" cy="36931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1BE36A2-70AC-4C89-89C4-238AB82AA6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03487"/>
            <a:ext cx="12192000" cy="1189622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DC3DEF16-12AD-4266-89B6-935870F017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xmlns="" id="{6CF3A5FA-C42D-4E34-9D77-74D10308ACF3}"/>
              </a:ext>
            </a:extLst>
          </p:cNvPr>
          <p:cNvGrpSpPr/>
          <p:nvPr userDrawn="1"/>
        </p:nvGrpSpPr>
        <p:grpSpPr>
          <a:xfrm>
            <a:off x="2325580" y="790894"/>
            <a:ext cx="7540840" cy="921700"/>
            <a:chOff x="2441360" y="790894"/>
            <a:chExt cx="7540840" cy="921700"/>
          </a:xfrm>
        </p:grpSpPr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xmlns="" id="{B198CE6B-E463-4B26-AD17-D57305EBAE8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71893"/>
            <a:stretch/>
          </p:blipFill>
          <p:spPr>
            <a:xfrm>
              <a:off x="2441360" y="790894"/>
              <a:ext cx="3426781" cy="921700"/>
            </a:xfrm>
            <a:prstGeom prst="rect">
              <a:avLst/>
            </a:prstGeom>
          </p:spPr>
        </p:pic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xmlns="" id="{911BFECC-788F-4A5A-B297-6CA8846F017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5698"/>
            <a:stretch/>
          </p:blipFill>
          <p:spPr>
            <a:xfrm>
              <a:off x="5800078" y="790894"/>
              <a:ext cx="4182122" cy="921700"/>
            </a:xfrm>
            <a:prstGeom prst="rect">
              <a:avLst/>
            </a:prstGeom>
          </p:spPr>
        </p:pic>
      </p:grpSp>
      <p:pic>
        <p:nvPicPr>
          <p:cNvPr id="12" name="Obrázek 11">
            <a:extLst>
              <a:ext uri="{FF2B5EF4-FFF2-40B4-BE49-F238E27FC236}">
                <a16:creationId xmlns:a16="http://schemas.microsoft.com/office/drawing/2014/main" xmlns="" id="{9EE90BA2-9181-43A3-8D17-C7D721FC34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13566" y="6040340"/>
            <a:ext cx="964869" cy="63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7718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16462A3-4614-4CCF-B066-ED14F7851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3A9A065F-A4AE-46CD-8CA4-E86C2C9DB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FEC95BD3-67F6-4B1B-804E-C48336310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pPr/>
              <a:t>09.11.2021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12264C30-9A4B-4261-B882-CAF7C9861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49E76F8A-A8AC-4D9D-AA5B-7917B3B10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577345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5CC1D3C-3C45-4CDE-8C50-E9B54531E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CDDE7F67-DFE1-4955-A5EC-578B6D2345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07BCCAA2-482E-417A-BB45-47228BCC1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0403773A-C9D4-4C39-95F3-76F9E89A5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pPr/>
              <a:t>09.11.2021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B20B03AC-2A32-4470-A086-A921220A2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1D0128CD-27B6-4FCF-BE55-E570B38A6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16463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9EC43F7-4CE4-4D42-941A-E4BC3241B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7423597C-D66C-416D-B6BF-FA406C61F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7EE5280B-A5BD-4A51-A5D9-249AE953D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0CF8BFCA-090B-4561-8E1A-D7426A78FC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xmlns="" id="{213BB2F4-F03D-4261-A0C3-78AE02EE7F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69DEA5A8-9BE9-4937-B95A-6EEFDCB2A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pPr/>
              <a:t>09.11.2021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72FA513E-9142-45F3-B525-297A1B230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9174F380-EE16-43EA-811B-17EB29DAC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88449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A04B422-81D7-481C-903D-BAB87D09B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DA47B207-6EE8-4462-841C-55EFF3CD1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pPr/>
              <a:t>09.11.2021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AC25E343-B5B8-4B55-9DDE-AB5AA4FB4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4F32F3F1-C931-4867-B21E-9D323C88B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99220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7DBEC7E7-E04C-46DC-A7DC-C606EB4E6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pPr/>
              <a:t>09.11.2021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A1DC139F-B21F-418A-854A-1F23CEB31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72DF6473-2FF0-4356-A485-8BE066305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46475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CD7083E-BB5E-4816-B292-BBBDFBD99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2EA17A9C-449F-44C2-8F73-5D77D797A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xmlns="" id="{02D037AE-C6BA-4F6B-B05A-098AA7B13A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7AB0551D-E99B-40EB-BCE7-60FE25B05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pPr/>
              <a:t>09.11.2021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6A31DD6C-30D4-4D32-B96B-50000C03B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C28D9CD2-70DE-4358-954A-E3FCA9314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18329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E753F86-29A7-45C4-B836-9DDBEE813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9AB6EFE1-3019-4953-A852-8F1E784A6C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xmlns="" id="{320AF383-0FAC-428D-B633-F2C750B26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3407AD49-78D1-4875-97D4-7193EB1C1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pPr/>
              <a:t>09.11.2021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ACBFD1B3-EFC4-46BD-A519-B1292B648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4A87929F-8265-44A8-8A44-7EE299BBA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57633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FDE04B09-BE14-4E60-8073-0F7D5FCB1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F7DE8703-4F80-40B2-8893-EE8D971F7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D7BB1138-4576-4962-887C-561E9A6F62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C2186-01DB-4510-8A05-784FE9AA5AD3}" type="datetimeFigureOut">
              <a:rPr lang="cs-CZ" smtClean="0"/>
              <a:pPr/>
              <a:t>09.11.2021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19C2005D-17A7-4B07-8A8E-9351123D30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F39EDCC0-E801-427D-BD3F-073A1A68E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31652-2832-49F1-8AF9-C7F8AB69E47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16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9E29F1E6-ED0B-46BA-8E34-71ED3EB59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7438496F-B824-41C1-AA93-D9881432A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xmlns="" val="2735092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nemocneni-aktualne.mzcr.cz/covid-19/kraje/HKK" TargetMode="Externa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xmlns="" id="{89742A18-5492-4B4E-B61F-49006AF7E37A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12BC6F6-7BA8-4F55-8619-68E4F90A1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78800"/>
            <a:ext cx="9144000" cy="2250291"/>
          </a:xfrm>
        </p:spPr>
        <p:txBody>
          <a:bodyPr>
            <a:noAutofit/>
          </a:bodyPr>
          <a:lstStyle/>
          <a:p>
            <a: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Přehled epidemické situace a stavu očkování</a:t>
            </a:r>
            <a:b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v Královéhradeckém kraji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6D649B9A-D1EE-41AE-A9D4-4B276E1A9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6500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Ukončené očkování k 7. 11.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xmlns="" id="{1F783B83-3AD1-4960-BF86-D9FA889F57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86972945"/>
              </p:ext>
            </p:extLst>
          </p:nvPr>
        </p:nvGraphicFramePr>
        <p:xfrm>
          <a:off x="838198" y="1308847"/>
          <a:ext cx="10515604" cy="4868112"/>
        </p:xfrm>
        <a:graphic>
          <a:graphicData uri="http://schemas.openxmlformats.org/drawingml/2006/table">
            <a:tbl>
              <a:tblPr/>
              <a:tblGrid>
                <a:gridCol w="1236105">
                  <a:extLst>
                    <a:ext uri="{9D8B030D-6E8A-4147-A177-3AD203B41FA5}">
                      <a16:colId xmlns:a16="http://schemas.microsoft.com/office/drawing/2014/main" xmlns="" val="1143935015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xmlns="" val="2493413460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xmlns="" val="3601366912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xmlns="" val="3246170706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xmlns="" val="61367834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xmlns="" val="184197744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xmlns="" val="1252926959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xmlns="" val="995188478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xmlns="" val="2183321956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xmlns="" val="4119956499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xmlns="" val="1954120170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xmlns="" val="808685796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xmlns="" val="1020611459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xmlns="" val="4119346690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xmlns="" val="2772401413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xmlns="" val="2096854692"/>
                    </a:ext>
                  </a:extLst>
                </a:gridCol>
              </a:tblGrid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vakcinace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45-49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55-59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83631825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30 626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108 119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88 691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103 347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103 209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120 762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111 751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80 224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73 842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61 856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70 630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121 449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57 866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1 132 372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76531649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17 645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41 905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23 772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31 591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39 767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57 806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66 597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52 965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52 668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51 778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62 508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101 671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36 616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637 289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50663033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10 079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27 640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14 639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18 805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22 531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31 645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35 721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29 741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30 387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31 340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35 857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56 181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23 541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368 107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95700582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8 450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25 477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15 434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19 339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22 369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29 295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33 166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26 477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26 463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26 174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30 920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49 399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20 333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333 296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04214816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12 579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6 376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8 207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9 551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13 435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16 632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13 939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13 948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13 273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15 269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24 128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9 423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161 020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75280216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 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11 748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33 853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17 369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21 796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26 523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37 967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46 218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36 647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36 379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34 331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40 727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67 130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22 952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433 640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25045781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6 452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18 306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9 901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12 769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14 971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20 629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24 382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18 916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18 829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18 380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22 682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38 320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14 068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238 605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69866331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7 894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23 331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12 445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15 279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18 539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26 605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31 621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25 827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25 620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25 347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30 477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50 683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22 007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315 675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55651674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20 955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11 232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14 127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16 668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23 723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27 366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22 220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22 453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22 942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27 334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42 646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17 816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275 526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77077984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7 327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20 824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10 722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14 041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17 282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23 530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27 593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23 323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24 375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24 727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27 000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43 085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18 778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282 607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19165795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13 891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57 168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40 523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45 745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49 950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62 071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65 453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53 056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53 742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52 428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58 600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97 826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41 554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692 007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54653545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6 328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22 796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13 070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15 759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18 874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26 887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31 616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25 938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27 046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27 606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32 213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52 430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23 079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323 642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61517574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6 220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22 767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11 159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14 856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18 195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25 728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30 121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25 523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26 800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27 693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30 800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48 051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22 007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309 920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96384478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12 355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45 892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25 798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33 154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38 382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52 784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62 109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54 346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57 147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54 283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59 964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95 266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40 140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631 620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38971693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149 319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481 612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301 131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368 815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416 811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552 867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610 346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489 142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489 699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472 158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544 981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888 265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370 180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6 135 326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030269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71259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Posilující očkování k 7. 11.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xmlns="" id="{1A2D910C-7112-4EFA-84EC-5EA2ED209A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0589867"/>
              </p:ext>
            </p:extLst>
          </p:nvPr>
        </p:nvGraphicFramePr>
        <p:xfrm>
          <a:off x="838198" y="1308847"/>
          <a:ext cx="10515604" cy="4868112"/>
        </p:xfrm>
        <a:graphic>
          <a:graphicData uri="http://schemas.openxmlformats.org/drawingml/2006/table">
            <a:tbl>
              <a:tblPr/>
              <a:tblGrid>
                <a:gridCol w="1236105">
                  <a:extLst>
                    <a:ext uri="{9D8B030D-6E8A-4147-A177-3AD203B41FA5}">
                      <a16:colId xmlns:a16="http://schemas.microsoft.com/office/drawing/2014/main" xmlns="" val="2942738119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xmlns="" val="2400026908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xmlns="" val="1768759662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xmlns="" val="4020161014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xmlns="" val="3831388673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xmlns="" val="2559301655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xmlns="" val="2341739629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xmlns="" val="3415509778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xmlns="" val="3013615580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xmlns="" val="3087246663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xmlns="" val="3301380030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xmlns="" val="2735952468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xmlns="" val="1652889344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xmlns="" val="2391912214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xmlns="" val="3439826449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xmlns="" val="514229884"/>
                    </a:ext>
                  </a:extLst>
                </a:gridCol>
              </a:tblGrid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vakcinace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45-49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55-59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53930346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1 494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4 128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4 110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28 555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21 266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79 627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91269559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1 605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13 329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7 943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34 686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37081480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9 041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7 603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23 900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67416106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7 299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5 404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20 417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25405658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10 054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30533025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 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7 882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5 977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23 692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17287948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6 339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15 394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95840321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6 493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5 451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18 487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04687980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5 185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15 812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76061131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12 944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24561460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11 680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10 463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37 281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16669084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6 433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17 906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84100490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6 233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16 872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40096945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1 883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13 110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9 411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35 372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03475237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6 250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9 177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14 821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19 511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17 776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20 245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18 906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18 533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130 344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99 342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362 444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92889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59075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Praktičtí lékaři – dávky k 7. 11.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xmlns="" id="{ABCBFFA2-0E7E-49C7-853D-2F636ABE0F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01725564"/>
              </p:ext>
            </p:extLst>
          </p:nvPr>
        </p:nvGraphicFramePr>
        <p:xfrm>
          <a:off x="838198" y="1299881"/>
          <a:ext cx="10515604" cy="4877088"/>
        </p:xfrm>
        <a:graphic>
          <a:graphicData uri="http://schemas.openxmlformats.org/drawingml/2006/table">
            <a:tbl>
              <a:tblPr/>
              <a:tblGrid>
                <a:gridCol w="1236105">
                  <a:extLst>
                    <a:ext uri="{9D8B030D-6E8A-4147-A177-3AD203B41FA5}">
                      <a16:colId xmlns:a16="http://schemas.microsoft.com/office/drawing/2014/main" xmlns="" val="1284477093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xmlns="" val="3505938954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xmlns="" val="3161629271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xmlns="" val="2351632021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xmlns="" val="1569639917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xmlns="" val="1247583618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xmlns="" val="18568272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xmlns="" val="3686020746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xmlns="" val="997241810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xmlns="" val="104060993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xmlns="" val="2801086407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xmlns="" val="2652259676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xmlns="" val="2997475322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xmlns="" val="48407596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xmlns="" val="145878586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xmlns="" val="1693777884"/>
                    </a:ext>
                  </a:extLst>
                </a:gridCol>
              </a:tblGrid>
              <a:tr h="30481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vakcinace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45-49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55-59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4717451"/>
                  </a:ext>
                </a:extLst>
              </a:tr>
              <a:tr h="30481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8 070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7 690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8 518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8 397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10 306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10 483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9 444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10 690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12 293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19 252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43 787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16 741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165 900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37977907"/>
                  </a:ext>
                </a:extLst>
              </a:tr>
              <a:tr h="30481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5 760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5 175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7 891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8 765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8 063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9 091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11 677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19 388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45 221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13 870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146 042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05625771"/>
                  </a:ext>
                </a:extLst>
              </a:tr>
              <a:tr h="30481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5 642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8 882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21 834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9 856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71 399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6577986"/>
                  </a:ext>
                </a:extLst>
              </a:tr>
              <a:tr h="30481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1 605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4 704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7 538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17 192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5 741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53 187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6808662"/>
                  </a:ext>
                </a:extLst>
              </a:tr>
              <a:tr h="30481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8 719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16 786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47 581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90882735"/>
                  </a:ext>
                </a:extLst>
              </a:tr>
              <a:tr h="30481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 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5 852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9 925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25 273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7 055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72 036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46597229"/>
                  </a:ext>
                </a:extLst>
              </a:tr>
              <a:tr h="30481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3 694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4 097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4 969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8 511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18 878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8 019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62 406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3248284"/>
                  </a:ext>
                </a:extLst>
              </a:tr>
              <a:tr h="30481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5 760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5 344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7 596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12 684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31 074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9 732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94 997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0122932"/>
                  </a:ext>
                </a:extLst>
              </a:tr>
              <a:tr h="30481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4 959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4 139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10 019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28 471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10 512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83 717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84008760"/>
                  </a:ext>
                </a:extLst>
              </a:tr>
              <a:tr h="30481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4 975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7 302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19 194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6 937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58 809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60469671"/>
                  </a:ext>
                </a:extLst>
              </a:tr>
              <a:tr h="30481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6 124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7 501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8 875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8 986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11 683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16 308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27 555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68 043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21 036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190 564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67054202"/>
                  </a:ext>
                </a:extLst>
              </a:tr>
              <a:tr h="30481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4 083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4 728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4 787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6 406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9 565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16 744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38 642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11 271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103 468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6200310"/>
                  </a:ext>
                </a:extLst>
              </a:tr>
              <a:tr h="30481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4 718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5 928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8 292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14 498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41 280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20 368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112 374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87313117"/>
                  </a:ext>
                </a:extLst>
              </a:tr>
              <a:tr h="30481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7 299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7 874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10 183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13 363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19 896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52 275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20 449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151 960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14447804"/>
                  </a:ext>
                </a:extLst>
              </a:tr>
              <a:tr h="30481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43 438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35 480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42 017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49 286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66 220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76 030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72 227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87 119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116 092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190 913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467 950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165 810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1 414 440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241438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04038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Informace COVID-19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xmlns="" id="{70E0F8C5-58C5-4603-9D08-494ED8906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8679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cs-CZ" dirty="0">
                <a:hlinkClick r:id="rId3"/>
              </a:rPr>
              <a:t>COVID-19 | Královéhradecký kraj Onemocnění aktuálně od MZČR (mzcr.cz)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77D31E22-876D-47BA-BC67-CC6E61220C6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5999" y="1864659"/>
            <a:ext cx="7548283" cy="431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1437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20F01F22-7C8C-41CF-8FA4-176EFCF9E56F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9E88F4AC-3EB6-4648-BF73-4809860F23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1E5C570B-BD7E-4700-B8B2-B4829E54E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4725" y="2091108"/>
            <a:ext cx="5981700" cy="26757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8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Děkuji za pozornost.</a:t>
            </a:r>
          </a:p>
          <a:p>
            <a:pPr marL="0" indent="0" algn="ctr">
              <a:buNone/>
            </a:pPr>
            <a:endParaRPr lang="cs-CZ" sz="4800" dirty="0">
              <a:solidFill>
                <a:srgbClr val="2B2B82"/>
              </a:solidFill>
              <a:latin typeface="Franklin Gothic Demi" panose="020B0703020102020204" pitchFamily="34" charset="0"/>
            </a:endParaRPr>
          </a:p>
          <a:p>
            <a:pPr marL="0" indent="0" algn="ctr">
              <a:buNone/>
            </a:pPr>
            <a:r>
              <a:rPr lang="cs-CZ" dirty="0">
                <a:solidFill>
                  <a:srgbClr val="2B2B82"/>
                </a:solidFill>
                <a:latin typeface="Franklin Gothic Demi" panose="020B0703020102020204" pitchFamily="34" charset="0"/>
              </a:rPr>
              <a:t>Martin Červíček</a:t>
            </a:r>
          </a:p>
          <a:p>
            <a:pPr marL="0" indent="0" algn="ctr">
              <a:buNone/>
            </a:pPr>
            <a:r>
              <a:rPr lang="cs-CZ" dirty="0">
                <a:solidFill>
                  <a:srgbClr val="2B2B82"/>
                </a:solidFill>
                <a:latin typeface="Franklin Gothic Book" panose="020B0503020102020204" pitchFamily="34" charset="0"/>
              </a:rPr>
              <a:t>hejtman</a:t>
            </a:r>
          </a:p>
        </p:txBody>
      </p:sp>
    </p:spTree>
    <p:extLst>
      <p:ext uri="{BB962C8B-B14F-4D97-AF65-F5344CB8AC3E}">
        <p14:creationId xmlns:p14="http://schemas.microsoft.com/office/powerpoint/2010/main" xmlns="" val="3534925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xmlns="" id="{E1AF99DF-D06C-4C73-BF26-4E9AF1A21579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24660F8-03CA-481C-908C-915B3ECB3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Aktuální situace v Královéhradeckém kraji</a:t>
            </a:r>
            <a:b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k 7. 11.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10AA7D64-5EAA-49B0-B00E-523C82CEC8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graphicFrame>
        <p:nvGraphicFramePr>
          <p:cNvPr id="9" name="Zástupný symbol pro obsah 8">
            <a:extLst>
              <a:ext uri="{FF2B5EF4-FFF2-40B4-BE49-F238E27FC236}">
                <a16:creationId xmlns:a16="http://schemas.microsoft.com/office/drawing/2014/main" xmlns="" id="{D9F05816-7F1A-447B-B97C-D529FFB350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78713266"/>
              </p:ext>
            </p:extLst>
          </p:nvPr>
        </p:nvGraphicFramePr>
        <p:xfrm>
          <a:off x="1656121" y="2126697"/>
          <a:ext cx="9564329" cy="3054077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6372036">
                  <a:extLst>
                    <a:ext uri="{9D8B030D-6E8A-4147-A177-3AD203B41FA5}">
                      <a16:colId xmlns:a16="http://schemas.microsoft.com/office/drawing/2014/main" xmlns="" val="3144458843"/>
                    </a:ext>
                  </a:extLst>
                </a:gridCol>
                <a:gridCol w="3192293">
                  <a:extLst>
                    <a:ext uri="{9D8B030D-6E8A-4147-A177-3AD203B41FA5}">
                      <a16:colId xmlns:a16="http://schemas.microsoft.com/office/drawing/2014/main" xmlns="" val="4163980221"/>
                    </a:ext>
                  </a:extLst>
                </a:gridCol>
              </a:tblGrid>
              <a:tr h="710113">
                <a:tc>
                  <a:txBody>
                    <a:bodyPr/>
                    <a:lstStyle/>
                    <a:p>
                      <a:r>
                        <a:rPr lang="cs-CZ" dirty="0"/>
                        <a:t>Počet nově zjištěných případů za týden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1529 (</a:t>
                      </a:r>
                      <a:r>
                        <a:rPr lang="cs-CZ" dirty="0" err="1"/>
                        <a:t>prům</a:t>
                      </a:r>
                      <a:r>
                        <a:rPr lang="cs-CZ" dirty="0"/>
                        <a:t>. 218,4/den)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056676527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7denní počet nových případů na 100 tis. obyv.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277,6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621232409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potvrzených případů od 1.3.2020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108.342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114498099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vyléčených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104.167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006556811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úmrtí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1.833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23192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78640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5FC0918-448C-4034-B0A1-65B8C6FA0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40" y="2"/>
            <a:ext cx="6590560" cy="576000"/>
          </a:xfrm>
        </p:spPr>
        <p:txBody>
          <a:bodyPr/>
          <a:lstStyle/>
          <a:p>
            <a:r>
              <a:rPr lang="cs-CZ" dirty="0"/>
              <a:t>Stav očkování obyvatel v ČR k 6. 11. 2021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xmlns="" id="{43DEB4E0-C2B7-4E1B-8422-D7FAF9E7D74B}"/>
              </a:ext>
            </a:extLst>
          </p:cNvPr>
          <p:cNvSpPr/>
          <p:nvPr/>
        </p:nvSpPr>
        <p:spPr>
          <a:xfrm>
            <a:off x="3190753" y="6554824"/>
            <a:ext cx="59763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 dat: Centrální rezervační systém; ISIN / COVID-19 - Informační systém infekční nemoci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xmlns="" id="{8EE952BB-7354-4D89-8CC6-6BC3309A3CEC}"/>
              </a:ext>
            </a:extLst>
          </p:cNvPr>
          <p:cNvGraphicFramePr/>
          <p:nvPr>
            <p:extLst/>
          </p:nvPr>
        </p:nvGraphicFramePr>
        <p:xfrm>
          <a:off x="220972" y="596438"/>
          <a:ext cx="11750058" cy="5830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Obdélník 8">
            <a:extLst>
              <a:ext uri="{FF2B5EF4-FFF2-40B4-BE49-F238E27FC236}">
                <a16:creationId xmlns:a16="http://schemas.microsoft.com/office/drawing/2014/main" xmlns="" id="{A16925BD-8B42-4997-8EF2-01B33424556B}"/>
              </a:ext>
            </a:extLst>
          </p:cNvPr>
          <p:cNvSpPr/>
          <p:nvPr/>
        </p:nvSpPr>
        <p:spPr>
          <a:xfrm>
            <a:off x="1928241" y="560619"/>
            <a:ext cx="8650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Osoby na 100 obyvatel (% populace)</a:t>
            </a:r>
          </a:p>
        </p:txBody>
      </p:sp>
      <p:graphicFrame>
        <p:nvGraphicFramePr>
          <p:cNvPr id="12" name="Tabulka 11">
            <a:extLst>
              <a:ext uri="{FF2B5EF4-FFF2-40B4-BE49-F238E27FC236}">
                <a16:creationId xmlns:a16="http://schemas.microsoft.com/office/drawing/2014/main" xmlns="" id="{ACF933FC-AC8B-4DCF-85AE-AB663C33441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917014" y="1476376"/>
          <a:ext cx="975360" cy="4684335"/>
        </p:xfrm>
        <a:graphic>
          <a:graphicData uri="http://schemas.openxmlformats.org/drawingml/2006/table">
            <a:tbl>
              <a:tblPr/>
              <a:tblGrid>
                <a:gridCol w="975360">
                  <a:extLst>
                    <a:ext uri="{9D8B030D-6E8A-4147-A177-3AD203B41FA5}">
                      <a16:colId xmlns:a16="http://schemas.microsoft.com/office/drawing/2014/main" xmlns="" val="2643709246"/>
                    </a:ext>
                  </a:extLst>
                </a:gridCol>
              </a:tblGrid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508 852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98468862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1 397 997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51730508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1 335 084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72547789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550 803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8706972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643 551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94968834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10 701 777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4260546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591 041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03168544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522 856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97991601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442 476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44096052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580 119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43069691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817 004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13041063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1 195 327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23574411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293 311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4437837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1 192 834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67364134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630 522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81223415"/>
                  </a:ext>
                </a:extLst>
              </a:tr>
            </a:tbl>
          </a:graphicData>
        </a:graphic>
      </p:graphicFrame>
      <p:sp>
        <p:nvSpPr>
          <p:cNvPr id="14" name="Obdélník 13">
            <a:extLst>
              <a:ext uri="{FF2B5EF4-FFF2-40B4-BE49-F238E27FC236}">
                <a16:creationId xmlns:a16="http://schemas.microsoft.com/office/drawing/2014/main" xmlns="" id="{1C4DBC00-ABAA-47B0-8261-8DCC80EB334A}"/>
              </a:ext>
            </a:extLst>
          </p:cNvPr>
          <p:cNvSpPr/>
          <p:nvPr/>
        </p:nvSpPr>
        <p:spPr>
          <a:xfrm>
            <a:off x="10907728" y="1056852"/>
            <a:ext cx="10296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Obyvatelstvo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 1. 1. 2021</a:t>
            </a:r>
            <a:endParaRPr kumimoji="0" lang="cs-CZ" sz="2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xmlns="" id="{E7A57465-528B-4053-B85D-89AD1321B541}"/>
              </a:ext>
            </a:extLst>
          </p:cNvPr>
          <p:cNvSpPr/>
          <p:nvPr/>
        </p:nvSpPr>
        <p:spPr>
          <a:xfrm>
            <a:off x="240021" y="6160718"/>
            <a:ext cx="1171639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Poznámka: Registrovaní, čekají na termín = provedli registraci na OČM nejdéle před dvěma měsíci; Mají rezervaci termínu = nejdéle před měsícem získali termín pro očkování;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Prodělali onemocnění = osoby, které nebyly očkovány a ani nejsou přihlášeny k očkování a kdykoliv v minulosti prodělaly onemocnění COVID-19 podle dat ISIN.</a:t>
            </a:r>
          </a:p>
        </p:txBody>
      </p:sp>
    </p:spTree>
    <p:extLst>
      <p:ext uri="{BB962C8B-B14F-4D97-AF65-F5344CB8AC3E}">
        <p14:creationId xmlns:p14="http://schemas.microsoft.com/office/powerpoint/2010/main" xmlns="" val="1962992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5FC0918-448C-4034-B0A1-65B8C6FA0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40" y="2"/>
            <a:ext cx="6590560" cy="576000"/>
          </a:xfrm>
        </p:spPr>
        <p:txBody>
          <a:bodyPr/>
          <a:lstStyle/>
          <a:p>
            <a:r>
              <a:rPr lang="cs-CZ" dirty="0"/>
              <a:t>Stav očkování obyvatel ve věku 60+ k 6. 11. 2021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xmlns="" id="{43DEB4E0-C2B7-4E1B-8422-D7FAF9E7D74B}"/>
              </a:ext>
            </a:extLst>
          </p:cNvPr>
          <p:cNvSpPr/>
          <p:nvPr/>
        </p:nvSpPr>
        <p:spPr>
          <a:xfrm>
            <a:off x="3190753" y="6554824"/>
            <a:ext cx="59763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 dat: Centrální rezervační systém; ISIN / COVID-19 - Informační systém infekční nemoci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xmlns="" id="{8EE952BB-7354-4D89-8CC6-6BC3309A3CEC}"/>
              </a:ext>
            </a:extLst>
          </p:cNvPr>
          <p:cNvGraphicFramePr/>
          <p:nvPr>
            <p:extLst/>
          </p:nvPr>
        </p:nvGraphicFramePr>
        <p:xfrm>
          <a:off x="220972" y="596438"/>
          <a:ext cx="11750058" cy="5830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Obdélník 8">
            <a:extLst>
              <a:ext uri="{FF2B5EF4-FFF2-40B4-BE49-F238E27FC236}">
                <a16:creationId xmlns:a16="http://schemas.microsoft.com/office/drawing/2014/main" xmlns="" id="{A16925BD-8B42-4997-8EF2-01B33424556B}"/>
              </a:ext>
            </a:extLst>
          </p:cNvPr>
          <p:cNvSpPr/>
          <p:nvPr/>
        </p:nvSpPr>
        <p:spPr>
          <a:xfrm>
            <a:off x="1928241" y="560619"/>
            <a:ext cx="8650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Osoby na 100 obyvatel (% populace)</a:t>
            </a:r>
          </a:p>
        </p:txBody>
      </p:sp>
      <p:graphicFrame>
        <p:nvGraphicFramePr>
          <p:cNvPr id="12" name="Tabulka 11">
            <a:extLst>
              <a:ext uri="{FF2B5EF4-FFF2-40B4-BE49-F238E27FC236}">
                <a16:creationId xmlns:a16="http://schemas.microsoft.com/office/drawing/2014/main" xmlns="" id="{ACF933FC-AC8B-4DCF-85AE-AB663C33441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917014" y="1476376"/>
          <a:ext cx="975360" cy="4684335"/>
        </p:xfrm>
        <a:graphic>
          <a:graphicData uri="http://schemas.openxmlformats.org/drawingml/2006/table">
            <a:tbl>
              <a:tblPr/>
              <a:tblGrid>
                <a:gridCol w="975360">
                  <a:extLst>
                    <a:ext uri="{9D8B030D-6E8A-4147-A177-3AD203B41FA5}">
                      <a16:colId xmlns:a16="http://schemas.microsoft.com/office/drawing/2014/main" xmlns="" val="2643709246"/>
                    </a:ext>
                  </a:extLst>
                </a:gridCol>
              </a:tblGrid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138 005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98468862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335 765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51730508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319 391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72547789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174 602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8706972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154 135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94968834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138 688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4260546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2 783 787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03168544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156 815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97991601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115 650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44096052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210 531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43069691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312 003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13041063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159 409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23574411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171 721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4437837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79 346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67364134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317 726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81223415"/>
                  </a:ext>
                </a:extLst>
              </a:tr>
            </a:tbl>
          </a:graphicData>
        </a:graphic>
      </p:graphicFrame>
      <p:sp>
        <p:nvSpPr>
          <p:cNvPr id="14" name="Obdélník 13">
            <a:extLst>
              <a:ext uri="{FF2B5EF4-FFF2-40B4-BE49-F238E27FC236}">
                <a16:creationId xmlns:a16="http://schemas.microsoft.com/office/drawing/2014/main" xmlns="" id="{1C4DBC00-ABAA-47B0-8261-8DCC80EB334A}"/>
              </a:ext>
            </a:extLst>
          </p:cNvPr>
          <p:cNvSpPr/>
          <p:nvPr/>
        </p:nvSpPr>
        <p:spPr>
          <a:xfrm>
            <a:off x="10907728" y="1056852"/>
            <a:ext cx="10296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Obyvatelstvo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 1. 1. 2021</a:t>
            </a:r>
            <a:endParaRPr kumimoji="0" lang="cs-CZ" sz="2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xmlns="" id="{E7A57465-528B-4053-B85D-89AD1321B541}"/>
              </a:ext>
            </a:extLst>
          </p:cNvPr>
          <p:cNvSpPr/>
          <p:nvPr/>
        </p:nvSpPr>
        <p:spPr>
          <a:xfrm>
            <a:off x="240021" y="6160718"/>
            <a:ext cx="1171639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Poznámka: Registrovaní, čekají na termín = provedli registraci na OČM nejdéle před dvěma měsíci; Mají rezervaci termínu = nejdéle před měsícem získali termín pro očkování;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Prodělali onemocnění = osoby, které nebyly očkovány a ani nejsou přihlášeny k očkování a kdykoliv v minulosti prodělaly onemocnění COVID-19 podle dat ISIN.</a:t>
            </a:r>
          </a:p>
        </p:txBody>
      </p:sp>
    </p:spTree>
    <p:extLst>
      <p:ext uri="{BB962C8B-B14F-4D97-AF65-F5344CB8AC3E}">
        <p14:creationId xmlns:p14="http://schemas.microsoft.com/office/powerpoint/2010/main" xmlns="" val="3153044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5FC0918-448C-4034-B0A1-65B8C6FA0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40" y="2"/>
            <a:ext cx="6590560" cy="576000"/>
          </a:xfrm>
        </p:spPr>
        <p:txBody>
          <a:bodyPr/>
          <a:lstStyle/>
          <a:p>
            <a:r>
              <a:rPr lang="cs-CZ" dirty="0"/>
              <a:t>Stav očkování obyvatel ve věku 65+ k 6. 11. 2021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xmlns="" id="{43DEB4E0-C2B7-4E1B-8422-D7FAF9E7D74B}"/>
              </a:ext>
            </a:extLst>
          </p:cNvPr>
          <p:cNvSpPr/>
          <p:nvPr/>
        </p:nvSpPr>
        <p:spPr>
          <a:xfrm>
            <a:off x="3190753" y="6554824"/>
            <a:ext cx="59763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 dat: Centrální rezervační systém; ISIN / COVID-19 - Informační systém infekční nemoci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xmlns="" id="{8EE952BB-7354-4D89-8CC6-6BC3309A3CEC}"/>
              </a:ext>
            </a:extLst>
          </p:cNvPr>
          <p:cNvGraphicFramePr/>
          <p:nvPr>
            <p:extLst/>
          </p:nvPr>
        </p:nvGraphicFramePr>
        <p:xfrm>
          <a:off x="220972" y="596438"/>
          <a:ext cx="11750058" cy="5830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Obdélník 8">
            <a:extLst>
              <a:ext uri="{FF2B5EF4-FFF2-40B4-BE49-F238E27FC236}">
                <a16:creationId xmlns:a16="http://schemas.microsoft.com/office/drawing/2014/main" xmlns="" id="{A16925BD-8B42-4997-8EF2-01B33424556B}"/>
              </a:ext>
            </a:extLst>
          </p:cNvPr>
          <p:cNvSpPr/>
          <p:nvPr/>
        </p:nvSpPr>
        <p:spPr>
          <a:xfrm>
            <a:off x="1928241" y="560619"/>
            <a:ext cx="8650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Osoby na 100 obyvatel (% populace)</a:t>
            </a:r>
          </a:p>
        </p:txBody>
      </p:sp>
      <p:graphicFrame>
        <p:nvGraphicFramePr>
          <p:cNvPr id="12" name="Tabulka 11">
            <a:extLst>
              <a:ext uri="{FF2B5EF4-FFF2-40B4-BE49-F238E27FC236}">
                <a16:creationId xmlns:a16="http://schemas.microsoft.com/office/drawing/2014/main" xmlns="" id="{ACF933FC-AC8B-4DCF-85AE-AB663C33441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917014" y="1476376"/>
          <a:ext cx="975360" cy="4684335"/>
        </p:xfrm>
        <a:graphic>
          <a:graphicData uri="http://schemas.openxmlformats.org/drawingml/2006/table">
            <a:tbl>
              <a:tblPr/>
              <a:tblGrid>
                <a:gridCol w="975360">
                  <a:extLst>
                    <a:ext uri="{9D8B030D-6E8A-4147-A177-3AD203B41FA5}">
                      <a16:colId xmlns:a16="http://schemas.microsoft.com/office/drawing/2014/main" xmlns="" val="2643709246"/>
                    </a:ext>
                  </a:extLst>
                </a:gridCol>
              </a:tblGrid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105 748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98468862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260 178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51730508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253 111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72547789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134 019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8706972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107 631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94968834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121 170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4260546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2 158 322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03168544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121 635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97991601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90 819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44096052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162 953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43069691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241 897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13041063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122 532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23574411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132 715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4437837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60 784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67364134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243 130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81223415"/>
                  </a:ext>
                </a:extLst>
              </a:tr>
            </a:tbl>
          </a:graphicData>
        </a:graphic>
      </p:graphicFrame>
      <p:sp>
        <p:nvSpPr>
          <p:cNvPr id="14" name="Obdélník 13">
            <a:extLst>
              <a:ext uri="{FF2B5EF4-FFF2-40B4-BE49-F238E27FC236}">
                <a16:creationId xmlns:a16="http://schemas.microsoft.com/office/drawing/2014/main" xmlns="" id="{1C4DBC00-ABAA-47B0-8261-8DCC80EB334A}"/>
              </a:ext>
            </a:extLst>
          </p:cNvPr>
          <p:cNvSpPr/>
          <p:nvPr/>
        </p:nvSpPr>
        <p:spPr>
          <a:xfrm>
            <a:off x="10907728" y="1056852"/>
            <a:ext cx="10296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Obyvatelstvo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 1. 1. 2021</a:t>
            </a:r>
            <a:endParaRPr kumimoji="0" lang="cs-CZ" sz="2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xmlns="" id="{E7A57465-528B-4053-B85D-89AD1321B541}"/>
              </a:ext>
            </a:extLst>
          </p:cNvPr>
          <p:cNvSpPr/>
          <p:nvPr/>
        </p:nvSpPr>
        <p:spPr>
          <a:xfrm>
            <a:off x="240021" y="6160718"/>
            <a:ext cx="1171639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Poznámka: Registrovaní, čekají na termín = provedli registraci na OČM nejdéle před dvěma měsíci; Mají rezervaci termínu = nejdéle před měsícem získali termín pro očkování;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Prodělali onemocnění = osoby, které nebyly očkovány a ani nejsou přihlášeny k očkování a kdykoliv v minulosti prodělaly onemocnění COVID-19 podle dat ISIN.</a:t>
            </a:r>
          </a:p>
        </p:txBody>
      </p:sp>
    </p:spTree>
    <p:extLst>
      <p:ext uri="{BB962C8B-B14F-4D97-AF65-F5344CB8AC3E}">
        <p14:creationId xmlns:p14="http://schemas.microsoft.com/office/powerpoint/2010/main" xmlns="" val="3465444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5FC0918-448C-4034-B0A1-65B8C6FA0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40" y="2"/>
            <a:ext cx="6590560" cy="576000"/>
          </a:xfrm>
        </p:spPr>
        <p:txBody>
          <a:bodyPr/>
          <a:lstStyle/>
          <a:p>
            <a:r>
              <a:rPr lang="cs-CZ" dirty="0"/>
              <a:t>Stav očkování obyvatel ve věku 75+ k 6. 11. 2021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xmlns="" id="{43DEB4E0-C2B7-4E1B-8422-D7FAF9E7D74B}"/>
              </a:ext>
            </a:extLst>
          </p:cNvPr>
          <p:cNvSpPr/>
          <p:nvPr/>
        </p:nvSpPr>
        <p:spPr>
          <a:xfrm>
            <a:off x="3190753" y="6554824"/>
            <a:ext cx="59763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 dat: Centrální rezervační systém; ISIN / COVID-19 - Informační systém infekční nemoci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xmlns="" id="{8EE952BB-7354-4D89-8CC6-6BC3309A3CEC}"/>
              </a:ext>
            </a:extLst>
          </p:cNvPr>
          <p:cNvGraphicFramePr/>
          <p:nvPr>
            <p:extLst/>
          </p:nvPr>
        </p:nvGraphicFramePr>
        <p:xfrm>
          <a:off x="220972" y="596438"/>
          <a:ext cx="11750058" cy="5830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Obdélník 8">
            <a:extLst>
              <a:ext uri="{FF2B5EF4-FFF2-40B4-BE49-F238E27FC236}">
                <a16:creationId xmlns:a16="http://schemas.microsoft.com/office/drawing/2014/main" xmlns="" id="{A16925BD-8B42-4997-8EF2-01B33424556B}"/>
              </a:ext>
            </a:extLst>
          </p:cNvPr>
          <p:cNvSpPr/>
          <p:nvPr/>
        </p:nvSpPr>
        <p:spPr>
          <a:xfrm>
            <a:off x="1928241" y="560619"/>
            <a:ext cx="8650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Osoby na 100 obyvatel (% populace)</a:t>
            </a:r>
          </a:p>
        </p:txBody>
      </p:sp>
      <p:graphicFrame>
        <p:nvGraphicFramePr>
          <p:cNvPr id="12" name="Tabulka 11">
            <a:extLst>
              <a:ext uri="{FF2B5EF4-FFF2-40B4-BE49-F238E27FC236}">
                <a16:creationId xmlns:a16="http://schemas.microsoft.com/office/drawing/2014/main" xmlns="" id="{ACF933FC-AC8B-4DCF-85AE-AB663C33441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917014" y="1476376"/>
          <a:ext cx="975360" cy="4684335"/>
        </p:xfrm>
        <a:graphic>
          <a:graphicData uri="http://schemas.openxmlformats.org/drawingml/2006/table">
            <a:tbl>
              <a:tblPr/>
              <a:tblGrid>
                <a:gridCol w="975360">
                  <a:extLst>
                    <a:ext uri="{9D8B030D-6E8A-4147-A177-3AD203B41FA5}">
                      <a16:colId xmlns:a16="http://schemas.microsoft.com/office/drawing/2014/main" xmlns="" val="2643709246"/>
                    </a:ext>
                  </a:extLst>
                </a:gridCol>
              </a:tblGrid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108 103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98468862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100 476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51730508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43 651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72547789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52 707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8706972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43 224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94968834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48 996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4260546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48 457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03168544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864 727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97991601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58 842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44096052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34 098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43069691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101 318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13041063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53 480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23574411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50 900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4437837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22 953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67364134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97 522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81223415"/>
                  </a:ext>
                </a:extLst>
              </a:tr>
            </a:tbl>
          </a:graphicData>
        </a:graphic>
      </p:graphicFrame>
      <p:sp>
        <p:nvSpPr>
          <p:cNvPr id="14" name="Obdélník 13">
            <a:extLst>
              <a:ext uri="{FF2B5EF4-FFF2-40B4-BE49-F238E27FC236}">
                <a16:creationId xmlns:a16="http://schemas.microsoft.com/office/drawing/2014/main" xmlns="" id="{1C4DBC00-ABAA-47B0-8261-8DCC80EB334A}"/>
              </a:ext>
            </a:extLst>
          </p:cNvPr>
          <p:cNvSpPr/>
          <p:nvPr/>
        </p:nvSpPr>
        <p:spPr>
          <a:xfrm>
            <a:off x="10907728" y="1056852"/>
            <a:ext cx="10296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Obyvatelstvo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 1. 1. 2021</a:t>
            </a:r>
            <a:endParaRPr kumimoji="0" lang="cs-CZ" sz="2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xmlns="" id="{E7A57465-528B-4053-B85D-89AD1321B541}"/>
              </a:ext>
            </a:extLst>
          </p:cNvPr>
          <p:cNvSpPr/>
          <p:nvPr/>
        </p:nvSpPr>
        <p:spPr>
          <a:xfrm>
            <a:off x="240021" y="6160718"/>
            <a:ext cx="1171639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Poznámka: Registrovaní, čekají na termín = provedli registraci na OČM nejdéle před dvěma měsíci; Mají rezervaci termínu = nejdéle před měsícem získali termín pro očkování;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Prodělali onemocnění = osoby, které nebyly očkovány a ani nejsou přihlášeny k očkování a kdykoliv v minulosti prodělaly onemocnění COVID-19 podle dat ISIN.</a:t>
            </a:r>
          </a:p>
        </p:txBody>
      </p:sp>
    </p:spTree>
    <p:extLst>
      <p:ext uri="{BB962C8B-B14F-4D97-AF65-F5344CB8AC3E}">
        <p14:creationId xmlns:p14="http://schemas.microsoft.com/office/powerpoint/2010/main" xmlns="" val="343954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D7972E5-0CCD-46CA-80F9-F819739D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85" y="0"/>
            <a:ext cx="7434501" cy="576000"/>
          </a:xfrm>
        </p:spPr>
        <p:txBody>
          <a:bodyPr/>
          <a:lstStyle/>
          <a:p>
            <a:r>
              <a:rPr lang="cs-CZ" dirty="0"/>
              <a:t>Očkovaní v krajích (</a:t>
            </a:r>
            <a:r>
              <a:rPr lang="cs-CZ" u="sng" dirty="0"/>
              <a:t>podle místa podání</a:t>
            </a:r>
            <a:r>
              <a:rPr lang="cs-CZ" dirty="0"/>
              <a:t>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A329223D-04DC-459A-A7C2-69EB1368F112}"/>
              </a:ext>
            </a:extLst>
          </p:cNvPr>
          <p:cNvGraphicFramePr/>
          <p:nvPr>
            <p:extLst/>
          </p:nvPr>
        </p:nvGraphicFramePr>
        <p:xfrm>
          <a:off x="172061" y="1443642"/>
          <a:ext cx="5060115" cy="5118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7D7DAEF-8678-4239-947C-9AB224285FDF}"/>
              </a:ext>
            </a:extLst>
          </p:cNvPr>
          <p:cNvSpPr txBox="1"/>
          <p:nvPr/>
        </p:nvSpPr>
        <p:spPr>
          <a:xfrm>
            <a:off x="6890411" y="1117535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sp>
        <p:nvSpPr>
          <p:cNvPr id="181" name="Freeform 224">
            <a:extLst>
              <a:ext uri="{FF2B5EF4-FFF2-40B4-BE49-F238E27FC236}">
                <a16:creationId xmlns:a16="http://schemas.microsoft.com/office/drawing/2014/main" xmlns="" id="{0B6A9104-1908-4D50-B347-AA4A8A6EBA01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Freeform 225">
            <a:extLst>
              <a:ext uri="{FF2B5EF4-FFF2-40B4-BE49-F238E27FC236}">
                <a16:creationId xmlns:a16="http://schemas.microsoft.com/office/drawing/2014/main" xmlns="" id="{77651468-2EC0-4490-8E58-577A93E48F00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Freeform 226">
            <a:extLst>
              <a:ext uri="{FF2B5EF4-FFF2-40B4-BE49-F238E27FC236}">
                <a16:creationId xmlns:a16="http://schemas.microsoft.com/office/drawing/2014/main" xmlns="" id="{89D248F1-C874-4693-9ECE-731FEE2F3933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Freeform 227">
            <a:extLst>
              <a:ext uri="{FF2B5EF4-FFF2-40B4-BE49-F238E27FC236}">
                <a16:creationId xmlns:a16="http://schemas.microsoft.com/office/drawing/2014/main" xmlns="" id="{F4059F66-8CD6-44A2-880D-54A4AF5B720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Freeform 228">
            <a:extLst>
              <a:ext uri="{FF2B5EF4-FFF2-40B4-BE49-F238E27FC236}">
                <a16:creationId xmlns:a16="http://schemas.microsoft.com/office/drawing/2014/main" xmlns="" id="{2FFAD3F4-E4A8-49E8-91E8-164670E05B62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Freeform 229">
            <a:extLst>
              <a:ext uri="{FF2B5EF4-FFF2-40B4-BE49-F238E27FC236}">
                <a16:creationId xmlns:a16="http://schemas.microsoft.com/office/drawing/2014/main" xmlns="" id="{F77812FB-07FC-4658-AAE3-6766400F404F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Freeform 230">
            <a:extLst>
              <a:ext uri="{FF2B5EF4-FFF2-40B4-BE49-F238E27FC236}">
                <a16:creationId xmlns:a16="http://schemas.microsoft.com/office/drawing/2014/main" xmlns="" id="{52034A59-76D4-4593-977D-1D3C86D03EFB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Freeform 231">
            <a:extLst>
              <a:ext uri="{FF2B5EF4-FFF2-40B4-BE49-F238E27FC236}">
                <a16:creationId xmlns:a16="http://schemas.microsoft.com/office/drawing/2014/main" xmlns="" id="{5F428FC3-BD8F-4155-97CC-6C212AD56DC2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Freeform 232">
            <a:extLst>
              <a:ext uri="{FF2B5EF4-FFF2-40B4-BE49-F238E27FC236}">
                <a16:creationId xmlns:a16="http://schemas.microsoft.com/office/drawing/2014/main" xmlns="" id="{D4AFB935-819F-4021-9924-80004082D57E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Freeform 233">
            <a:extLst>
              <a:ext uri="{FF2B5EF4-FFF2-40B4-BE49-F238E27FC236}">
                <a16:creationId xmlns:a16="http://schemas.microsoft.com/office/drawing/2014/main" xmlns="" id="{9B0D2B55-1D79-418A-8909-34CA805DA69B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Freeform 234">
            <a:extLst>
              <a:ext uri="{FF2B5EF4-FFF2-40B4-BE49-F238E27FC236}">
                <a16:creationId xmlns:a16="http://schemas.microsoft.com/office/drawing/2014/main" xmlns="" id="{FE3E5A4D-1D4D-4BE7-9CE5-352DBCB67048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Freeform 235">
            <a:extLst>
              <a:ext uri="{FF2B5EF4-FFF2-40B4-BE49-F238E27FC236}">
                <a16:creationId xmlns:a16="http://schemas.microsoft.com/office/drawing/2014/main" xmlns="" id="{F0F529E0-BFD8-4154-8424-09F78282855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Freeform 236">
            <a:extLst>
              <a:ext uri="{FF2B5EF4-FFF2-40B4-BE49-F238E27FC236}">
                <a16:creationId xmlns:a16="http://schemas.microsoft.com/office/drawing/2014/main" xmlns="" id="{63C9A6B6-36AF-4D4F-B558-44F17C080A27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Freeform 237">
            <a:extLst>
              <a:ext uri="{FF2B5EF4-FFF2-40B4-BE49-F238E27FC236}">
                <a16:creationId xmlns:a16="http://schemas.microsoft.com/office/drawing/2014/main" xmlns="" id="{A6E4D3FA-AEE9-418F-B92C-A9C8B8891741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Freeform 238">
            <a:extLst>
              <a:ext uri="{FF2B5EF4-FFF2-40B4-BE49-F238E27FC236}">
                <a16:creationId xmlns:a16="http://schemas.microsoft.com/office/drawing/2014/main" xmlns="" id="{9382DC58-EC6D-4D0B-B194-441D40F06CBB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Freeform 239">
            <a:extLst>
              <a:ext uri="{FF2B5EF4-FFF2-40B4-BE49-F238E27FC236}">
                <a16:creationId xmlns:a16="http://schemas.microsoft.com/office/drawing/2014/main" xmlns="" id="{4B18921B-7A82-42F4-848C-9E01EE238E41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Freeform 240">
            <a:extLst>
              <a:ext uri="{FF2B5EF4-FFF2-40B4-BE49-F238E27FC236}">
                <a16:creationId xmlns:a16="http://schemas.microsoft.com/office/drawing/2014/main" xmlns="" id="{6AE03ECD-B257-4DB3-8854-CB10B1856F26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Freeform 241">
            <a:extLst>
              <a:ext uri="{FF2B5EF4-FFF2-40B4-BE49-F238E27FC236}">
                <a16:creationId xmlns:a16="http://schemas.microsoft.com/office/drawing/2014/main" xmlns="" id="{F849C224-45A7-40C4-9452-50C219A8820E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Freeform 242">
            <a:extLst>
              <a:ext uri="{FF2B5EF4-FFF2-40B4-BE49-F238E27FC236}">
                <a16:creationId xmlns:a16="http://schemas.microsoft.com/office/drawing/2014/main" xmlns="" id="{F2D9EA48-20C4-4926-B1A0-FB290B6713B4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Freeform 243">
            <a:extLst>
              <a:ext uri="{FF2B5EF4-FFF2-40B4-BE49-F238E27FC236}">
                <a16:creationId xmlns:a16="http://schemas.microsoft.com/office/drawing/2014/main" xmlns="" id="{6C759338-5D7D-414F-B4D0-ABB9CAEA73CE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Freeform 244">
            <a:extLst>
              <a:ext uri="{FF2B5EF4-FFF2-40B4-BE49-F238E27FC236}">
                <a16:creationId xmlns:a16="http://schemas.microsoft.com/office/drawing/2014/main" xmlns="" id="{E9CF9EC8-B0FA-426A-A878-8DF7D8A389D6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Freeform 245">
            <a:extLst>
              <a:ext uri="{FF2B5EF4-FFF2-40B4-BE49-F238E27FC236}">
                <a16:creationId xmlns:a16="http://schemas.microsoft.com/office/drawing/2014/main" xmlns="" id="{7A416F64-A9C2-4D59-A4FB-D6B4E471835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Freeform 246">
            <a:extLst>
              <a:ext uri="{FF2B5EF4-FFF2-40B4-BE49-F238E27FC236}">
                <a16:creationId xmlns:a16="http://schemas.microsoft.com/office/drawing/2014/main" xmlns="" id="{2B87EEA1-2F57-4D64-BD19-1514A9AA6441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Freeform 247">
            <a:extLst>
              <a:ext uri="{FF2B5EF4-FFF2-40B4-BE49-F238E27FC236}">
                <a16:creationId xmlns:a16="http://schemas.microsoft.com/office/drawing/2014/main" xmlns="" id="{0206BF93-4D86-4FC5-B5A1-F4D646721936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Freeform 248">
            <a:extLst>
              <a:ext uri="{FF2B5EF4-FFF2-40B4-BE49-F238E27FC236}">
                <a16:creationId xmlns:a16="http://schemas.microsoft.com/office/drawing/2014/main" xmlns="" id="{7448FBF9-927B-4132-9C60-EF56D0333FA5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Freeform 249">
            <a:extLst>
              <a:ext uri="{FF2B5EF4-FFF2-40B4-BE49-F238E27FC236}">
                <a16:creationId xmlns:a16="http://schemas.microsoft.com/office/drawing/2014/main" xmlns="" id="{3FA0F636-FFAB-441D-9062-3180FBFF6EBA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Freeform 250">
            <a:extLst>
              <a:ext uri="{FF2B5EF4-FFF2-40B4-BE49-F238E27FC236}">
                <a16:creationId xmlns:a16="http://schemas.microsoft.com/office/drawing/2014/main" xmlns="" id="{2728568C-3436-4C9D-B9C1-825D9E567A5D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Freeform 251">
            <a:extLst>
              <a:ext uri="{FF2B5EF4-FFF2-40B4-BE49-F238E27FC236}">
                <a16:creationId xmlns:a16="http://schemas.microsoft.com/office/drawing/2014/main" xmlns="" id="{E6CF9038-2C80-41A6-94BC-50BBD1CAA881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Freeform 252">
            <a:extLst>
              <a:ext uri="{FF2B5EF4-FFF2-40B4-BE49-F238E27FC236}">
                <a16:creationId xmlns:a16="http://schemas.microsoft.com/office/drawing/2014/main" xmlns="" id="{2DD733FA-38B9-4BA2-B9E6-82EBEE85F868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Freeform 253">
            <a:extLst>
              <a:ext uri="{FF2B5EF4-FFF2-40B4-BE49-F238E27FC236}">
                <a16:creationId xmlns:a16="http://schemas.microsoft.com/office/drawing/2014/main" xmlns="" id="{3C9B9565-D3E8-4174-A913-091D9A1C451B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Freeform 254">
            <a:extLst>
              <a:ext uri="{FF2B5EF4-FFF2-40B4-BE49-F238E27FC236}">
                <a16:creationId xmlns:a16="http://schemas.microsoft.com/office/drawing/2014/main" xmlns="" id="{CE1082C9-C35F-408D-9C85-62A4117AF5BB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Freeform 255">
            <a:extLst>
              <a:ext uri="{FF2B5EF4-FFF2-40B4-BE49-F238E27FC236}">
                <a16:creationId xmlns:a16="http://schemas.microsoft.com/office/drawing/2014/main" xmlns="" id="{8CF1A89A-D5E4-44D1-A81E-39325787283C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Freeform 256">
            <a:extLst>
              <a:ext uri="{FF2B5EF4-FFF2-40B4-BE49-F238E27FC236}">
                <a16:creationId xmlns:a16="http://schemas.microsoft.com/office/drawing/2014/main" xmlns="" id="{8B0CA435-ACC7-4FD5-9C9C-FA1262A2C323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Freeform 257">
            <a:extLst>
              <a:ext uri="{FF2B5EF4-FFF2-40B4-BE49-F238E27FC236}">
                <a16:creationId xmlns:a16="http://schemas.microsoft.com/office/drawing/2014/main" xmlns="" id="{BC216BD6-3964-4876-A107-C006F84112DA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Freeform 258">
            <a:extLst>
              <a:ext uri="{FF2B5EF4-FFF2-40B4-BE49-F238E27FC236}">
                <a16:creationId xmlns:a16="http://schemas.microsoft.com/office/drawing/2014/main" xmlns="" id="{0AEB6FB7-3F4A-451A-8820-3832459A130A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Freeform 259">
            <a:extLst>
              <a:ext uri="{FF2B5EF4-FFF2-40B4-BE49-F238E27FC236}">
                <a16:creationId xmlns:a16="http://schemas.microsoft.com/office/drawing/2014/main" xmlns="" id="{6FAEF2CB-4523-46E6-BF8A-1E7545E30549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Freeform 260">
            <a:extLst>
              <a:ext uri="{FF2B5EF4-FFF2-40B4-BE49-F238E27FC236}">
                <a16:creationId xmlns:a16="http://schemas.microsoft.com/office/drawing/2014/main" xmlns="" id="{0239DF2D-150D-47F7-81D0-C02ADFCCC09E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Freeform 261">
            <a:extLst>
              <a:ext uri="{FF2B5EF4-FFF2-40B4-BE49-F238E27FC236}">
                <a16:creationId xmlns:a16="http://schemas.microsoft.com/office/drawing/2014/main" xmlns="" id="{A6B15975-9BF5-497B-8828-F7F96DDB9678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Freeform 262">
            <a:extLst>
              <a:ext uri="{FF2B5EF4-FFF2-40B4-BE49-F238E27FC236}">
                <a16:creationId xmlns:a16="http://schemas.microsoft.com/office/drawing/2014/main" xmlns="" id="{D6FE1D06-324E-4538-B42F-50E43DF47E8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 263">
            <a:extLst>
              <a:ext uri="{FF2B5EF4-FFF2-40B4-BE49-F238E27FC236}">
                <a16:creationId xmlns:a16="http://schemas.microsoft.com/office/drawing/2014/main" xmlns="" id="{0E85BB07-8A3B-42F3-BF00-734A1D005C45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solidFill>
            <a:srgbClr val="315397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Freeform 264">
            <a:extLst>
              <a:ext uri="{FF2B5EF4-FFF2-40B4-BE49-F238E27FC236}">
                <a16:creationId xmlns:a16="http://schemas.microsoft.com/office/drawing/2014/main" xmlns="" id="{72E897BA-5AC2-4D2A-8023-EE4F9FBC9327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Freeform 265">
            <a:extLst>
              <a:ext uri="{FF2B5EF4-FFF2-40B4-BE49-F238E27FC236}">
                <a16:creationId xmlns:a16="http://schemas.microsoft.com/office/drawing/2014/main" xmlns="" id="{8FB11F28-B0D8-47C1-938F-A2AE9BC0E266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Freeform 266">
            <a:extLst>
              <a:ext uri="{FF2B5EF4-FFF2-40B4-BE49-F238E27FC236}">
                <a16:creationId xmlns:a16="http://schemas.microsoft.com/office/drawing/2014/main" xmlns="" id="{A8EA0E96-2F9D-4E52-8268-591498E5BC7D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Freeform 267">
            <a:extLst>
              <a:ext uri="{FF2B5EF4-FFF2-40B4-BE49-F238E27FC236}">
                <a16:creationId xmlns:a16="http://schemas.microsoft.com/office/drawing/2014/main" xmlns="" id="{F25634BD-D69E-473C-B079-44087595D35B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Freeform 268">
            <a:extLst>
              <a:ext uri="{FF2B5EF4-FFF2-40B4-BE49-F238E27FC236}">
                <a16:creationId xmlns:a16="http://schemas.microsoft.com/office/drawing/2014/main" xmlns="" id="{A703C9E0-01E8-404E-9DA1-698768E29AC9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Freeform 269">
            <a:extLst>
              <a:ext uri="{FF2B5EF4-FFF2-40B4-BE49-F238E27FC236}">
                <a16:creationId xmlns:a16="http://schemas.microsoft.com/office/drawing/2014/main" xmlns="" id="{A61F8EFC-E525-41A8-8291-BFAB76324FAA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Freeform 270">
            <a:extLst>
              <a:ext uri="{FF2B5EF4-FFF2-40B4-BE49-F238E27FC236}">
                <a16:creationId xmlns:a16="http://schemas.microsoft.com/office/drawing/2014/main" xmlns="" id="{9E37A2F5-BFCC-451E-9C36-41F9544A97D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Freeform 271">
            <a:extLst>
              <a:ext uri="{FF2B5EF4-FFF2-40B4-BE49-F238E27FC236}">
                <a16:creationId xmlns:a16="http://schemas.microsoft.com/office/drawing/2014/main" xmlns="" id="{74AF8986-15FE-4DEA-AD57-6011920532E4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Freeform 272">
            <a:extLst>
              <a:ext uri="{FF2B5EF4-FFF2-40B4-BE49-F238E27FC236}">
                <a16:creationId xmlns:a16="http://schemas.microsoft.com/office/drawing/2014/main" xmlns="" id="{082990D4-F3F4-4E1F-A3DD-DF4D8F30C26D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Freeform 273">
            <a:extLst>
              <a:ext uri="{FF2B5EF4-FFF2-40B4-BE49-F238E27FC236}">
                <a16:creationId xmlns:a16="http://schemas.microsoft.com/office/drawing/2014/main" xmlns="" id="{A4F6EA75-4F6B-4787-B71F-E5878E3A0297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Freeform 274">
            <a:extLst>
              <a:ext uri="{FF2B5EF4-FFF2-40B4-BE49-F238E27FC236}">
                <a16:creationId xmlns:a16="http://schemas.microsoft.com/office/drawing/2014/main" xmlns="" id="{5EA7C0AA-55AE-4DBA-81B1-D0BA181F55DA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Freeform 275">
            <a:extLst>
              <a:ext uri="{FF2B5EF4-FFF2-40B4-BE49-F238E27FC236}">
                <a16:creationId xmlns:a16="http://schemas.microsoft.com/office/drawing/2014/main" xmlns="" id="{9CF13C67-4633-4241-AA47-4298CC15437A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Freeform 276">
            <a:extLst>
              <a:ext uri="{FF2B5EF4-FFF2-40B4-BE49-F238E27FC236}">
                <a16:creationId xmlns:a16="http://schemas.microsoft.com/office/drawing/2014/main" xmlns="" id="{4A155FF8-F79B-47E2-9E26-92BA2E00F991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Freeform 277">
            <a:extLst>
              <a:ext uri="{FF2B5EF4-FFF2-40B4-BE49-F238E27FC236}">
                <a16:creationId xmlns:a16="http://schemas.microsoft.com/office/drawing/2014/main" xmlns="" id="{1F8935AB-3A30-41C8-96CC-C7D71B9DD30F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Freeform 278">
            <a:extLst>
              <a:ext uri="{FF2B5EF4-FFF2-40B4-BE49-F238E27FC236}">
                <a16:creationId xmlns:a16="http://schemas.microsoft.com/office/drawing/2014/main" xmlns="" id="{F86E65A0-0A2C-4CC7-B2F3-947E0D4242C2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Freeform 279">
            <a:extLst>
              <a:ext uri="{FF2B5EF4-FFF2-40B4-BE49-F238E27FC236}">
                <a16:creationId xmlns:a16="http://schemas.microsoft.com/office/drawing/2014/main" xmlns="" id="{44EFCD4A-45DE-410A-A3C4-B972FAF93F0A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Freeform 280">
            <a:extLst>
              <a:ext uri="{FF2B5EF4-FFF2-40B4-BE49-F238E27FC236}">
                <a16:creationId xmlns:a16="http://schemas.microsoft.com/office/drawing/2014/main" xmlns="" id="{54478A0B-92C7-4C7C-985F-89EBB8B53B8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8" name="Freeform 281">
            <a:extLst>
              <a:ext uri="{FF2B5EF4-FFF2-40B4-BE49-F238E27FC236}">
                <a16:creationId xmlns:a16="http://schemas.microsoft.com/office/drawing/2014/main" xmlns="" id="{9F5AD7C4-6623-4CB5-A55F-4B6DDFA9337C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Freeform 282">
            <a:extLst>
              <a:ext uri="{FF2B5EF4-FFF2-40B4-BE49-F238E27FC236}">
                <a16:creationId xmlns:a16="http://schemas.microsoft.com/office/drawing/2014/main" xmlns="" id="{9A809131-3D8C-4483-8E72-095B1A36DDEA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Freeform 283">
            <a:extLst>
              <a:ext uri="{FF2B5EF4-FFF2-40B4-BE49-F238E27FC236}">
                <a16:creationId xmlns:a16="http://schemas.microsoft.com/office/drawing/2014/main" xmlns="" id="{05D02C98-11ED-443F-93A8-3C18DAF8E1F0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Freeform 284">
            <a:extLst>
              <a:ext uri="{FF2B5EF4-FFF2-40B4-BE49-F238E27FC236}">
                <a16:creationId xmlns:a16="http://schemas.microsoft.com/office/drawing/2014/main" xmlns="" id="{1CB6C04B-6EE9-4766-AAD1-94E024D85B73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Freeform 285">
            <a:extLst>
              <a:ext uri="{FF2B5EF4-FFF2-40B4-BE49-F238E27FC236}">
                <a16:creationId xmlns:a16="http://schemas.microsoft.com/office/drawing/2014/main" xmlns="" id="{08A93988-5B41-411B-A655-B945FFA7C986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Freeform 286">
            <a:extLst>
              <a:ext uri="{FF2B5EF4-FFF2-40B4-BE49-F238E27FC236}">
                <a16:creationId xmlns:a16="http://schemas.microsoft.com/office/drawing/2014/main" xmlns="" id="{8724B12F-6731-4838-ACEE-65D95324E650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Freeform 287">
            <a:extLst>
              <a:ext uri="{FF2B5EF4-FFF2-40B4-BE49-F238E27FC236}">
                <a16:creationId xmlns:a16="http://schemas.microsoft.com/office/drawing/2014/main" xmlns="" id="{F94AEE6A-2E40-4982-BABA-35028205E985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Freeform 288">
            <a:extLst>
              <a:ext uri="{FF2B5EF4-FFF2-40B4-BE49-F238E27FC236}">
                <a16:creationId xmlns:a16="http://schemas.microsoft.com/office/drawing/2014/main" xmlns="" id="{F5124FB5-1020-4708-90B7-B38F35C8A667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Freeform 289">
            <a:extLst>
              <a:ext uri="{FF2B5EF4-FFF2-40B4-BE49-F238E27FC236}">
                <a16:creationId xmlns:a16="http://schemas.microsoft.com/office/drawing/2014/main" xmlns="" id="{463EE6D5-0306-436E-9E9F-1BE32A367BFC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7" name="Freeform 290">
            <a:extLst>
              <a:ext uri="{FF2B5EF4-FFF2-40B4-BE49-F238E27FC236}">
                <a16:creationId xmlns:a16="http://schemas.microsoft.com/office/drawing/2014/main" xmlns="" id="{B2DAB78F-F125-437E-9EFA-DC3D3F09042B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8" name="Freeform 291">
            <a:extLst>
              <a:ext uri="{FF2B5EF4-FFF2-40B4-BE49-F238E27FC236}">
                <a16:creationId xmlns:a16="http://schemas.microsoft.com/office/drawing/2014/main" xmlns="" id="{A4DFD73F-B4C1-4923-A898-65A921BAE8A9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Freeform 292">
            <a:extLst>
              <a:ext uri="{FF2B5EF4-FFF2-40B4-BE49-F238E27FC236}">
                <a16:creationId xmlns:a16="http://schemas.microsoft.com/office/drawing/2014/main" xmlns="" id="{0BFB0321-78B8-4AFC-B7BC-51A36D2A18F9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0" name="Freeform 293">
            <a:extLst>
              <a:ext uri="{FF2B5EF4-FFF2-40B4-BE49-F238E27FC236}">
                <a16:creationId xmlns:a16="http://schemas.microsoft.com/office/drawing/2014/main" xmlns="" id="{0162E864-9FAE-47BE-9CB3-0153C4C77351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Rectangle 294">
            <a:extLst>
              <a:ext uri="{FF2B5EF4-FFF2-40B4-BE49-F238E27FC236}">
                <a16:creationId xmlns:a16="http://schemas.microsoft.com/office/drawing/2014/main" xmlns="" id="{C28D643E-EE62-4E3C-8116-CD34AA13B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743" y="4658674"/>
            <a:ext cx="3342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STC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2" name="Rectangle 295">
            <a:extLst>
              <a:ext uri="{FF2B5EF4-FFF2-40B4-BE49-F238E27FC236}">
                <a16:creationId xmlns:a16="http://schemas.microsoft.com/office/drawing/2014/main" xmlns="" id="{D32E63CA-123B-424D-8D10-1741A98CE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1844" y="5609045"/>
            <a:ext cx="326653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JHC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3" name="Rectangle 296">
            <a:extLst>
              <a:ext uri="{FF2B5EF4-FFF2-40B4-BE49-F238E27FC236}">
                <a16:creationId xmlns:a16="http://schemas.microsoft.com/office/drawing/2014/main" xmlns="" id="{BA08BA65-FA7B-4BE3-B75B-C40EBD178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1615" y="4929613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4" name="Rectangle 297">
            <a:extLst>
              <a:ext uri="{FF2B5EF4-FFF2-40B4-BE49-F238E27FC236}">
                <a16:creationId xmlns:a16="http://schemas.microsoft.com/office/drawing/2014/main" xmlns="" id="{879AE9DB-9E6F-465B-81C7-754B6797D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7548" y="5586119"/>
            <a:ext cx="324960" cy="19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JMK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5" name="Rectangle 298">
            <a:extLst>
              <a:ext uri="{FF2B5EF4-FFF2-40B4-BE49-F238E27FC236}">
                <a16:creationId xmlns:a16="http://schemas.microsoft.com/office/drawing/2014/main" xmlns="" id="{943662ED-FDBA-4F9B-8CA5-9CA452771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5453" y="5146365"/>
            <a:ext cx="3304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VYS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" name="Rectangle 299">
            <a:extLst>
              <a:ext uri="{FF2B5EF4-FFF2-40B4-BE49-F238E27FC236}">
                <a16:creationId xmlns:a16="http://schemas.microsoft.com/office/drawing/2014/main" xmlns="" id="{1CAD1657-3C71-431E-8EEB-C76D9638C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5071" y="5367284"/>
            <a:ext cx="226000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7" name="Rectangle 300">
            <a:extLst>
              <a:ext uri="{FF2B5EF4-FFF2-40B4-BE49-F238E27FC236}">
                <a16:creationId xmlns:a16="http://schemas.microsoft.com/office/drawing/2014/main" xmlns="" id="{40D68B8A-61C7-45E5-88C6-8D5059947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184" y="3674956"/>
            <a:ext cx="239292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8" name="Rectangle 301">
            <a:extLst>
              <a:ext uri="{FF2B5EF4-FFF2-40B4-BE49-F238E27FC236}">
                <a16:creationId xmlns:a16="http://schemas.microsoft.com/office/drawing/2014/main" xmlns="" id="{A7934045-FC72-49D0-848D-9FFC3A977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6262" y="4539877"/>
            <a:ext cx="35324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MSK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9" name="Rectangle 302">
            <a:extLst>
              <a:ext uri="{FF2B5EF4-FFF2-40B4-BE49-F238E27FC236}">
                <a16:creationId xmlns:a16="http://schemas.microsoft.com/office/drawing/2014/main" xmlns="" id="{62583F7F-B66A-4E21-8F46-70740F68C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3225" y="4917108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0" name="Rectangle 303">
            <a:extLst>
              <a:ext uri="{FF2B5EF4-FFF2-40B4-BE49-F238E27FC236}">
                <a16:creationId xmlns:a16="http://schemas.microsoft.com/office/drawing/2014/main" xmlns="" id="{9B850361-0A99-41C5-9F6A-992542928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2256" y="447318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1" name="Rectangle 304">
            <a:extLst>
              <a:ext uri="{FF2B5EF4-FFF2-40B4-BE49-F238E27FC236}">
                <a16:creationId xmlns:a16="http://schemas.microsoft.com/office/drawing/2014/main" xmlns="" id="{2729B6C3-6722-4756-80EF-C4E3381A0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0524" y="3847923"/>
            <a:ext cx="252588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HKK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2" name="Rectangle 305">
            <a:extLst>
              <a:ext uri="{FF2B5EF4-FFF2-40B4-BE49-F238E27FC236}">
                <a16:creationId xmlns:a16="http://schemas.microsoft.com/office/drawing/2014/main" xmlns="" id="{5529669F-886B-4D6A-ABB4-DC5297C09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1614" y="3373340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LBK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3" name="Rectangle 306">
            <a:extLst>
              <a:ext uri="{FF2B5EF4-FFF2-40B4-BE49-F238E27FC236}">
                <a16:creationId xmlns:a16="http://schemas.microsoft.com/office/drawing/2014/main" xmlns="" id="{178AB1FC-887A-4690-A016-B3D384B42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660" y="407094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KVK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4" name="Rectangle 307">
            <a:extLst>
              <a:ext uri="{FF2B5EF4-FFF2-40B4-BE49-F238E27FC236}">
                <a16:creationId xmlns:a16="http://schemas.microsoft.com/office/drawing/2014/main" xmlns="" id="{8DAABAA8-62E8-4559-8C30-5D6C13A94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2852" y="4256433"/>
            <a:ext cx="341846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PHA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" name="TextBox 7">
            <a:extLst>
              <a:ext uri="{FF2B5EF4-FFF2-40B4-BE49-F238E27FC236}">
                <a16:creationId xmlns:a16="http://schemas.microsoft.com/office/drawing/2014/main" xmlns="" id="{26B45494-8F6C-4C0C-ACA6-ADCA4E105859}"/>
              </a:ext>
            </a:extLst>
          </p:cNvPr>
          <p:cNvSpPr txBox="1"/>
          <p:nvPr/>
        </p:nvSpPr>
        <p:spPr>
          <a:xfrm>
            <a:off x="1319629" y="1136585"/>
            <a:ext cx="3958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xmlns="" id="{C7EB195F-BFA8-4945-B916-741F39DC621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133680" y="1223938"/>
          <a:ext cx="730372" cy="5192955"/>
        </p:xfrm>
        <a:graphic>
          <a:graphicData uri="http://schemas.openxmlformats.org/drawingml/2006/table">
            <a:tbl>
              <a:tblPr/>
              <a:tblGrid>
                <a:gridCol w="730372">
                  <a:extLst>
                    <a:ext uri="{9D8B030D-6E8A-4147-A177-3AD203B41FA5}">
                      <a16:colId xmlns:a16="http://schemas.microsoft.com/office/drawing/2014/main" xmlns="" val="1754736106"/>
                    </a:ext>
                  </a:extLst>
                </a:gridCol>
              </a:tblGrid>
              <a:tr h="2972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vakcino-vaných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978743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1 170 454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7136238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712 185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38109056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6 320 760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9019969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324 934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4621748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378 106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6534323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343 243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9053104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289 627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0588264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165 705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10276534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246 686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881722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318 657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0247165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448 005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0265956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650 140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99396529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282 451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936740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332 300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2782957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658 267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77793540"/>
                  </a:ext>
                </a:extLst>
              </a:tr>
            </a:tbl>
          </a:graphicData>
        </a:graphic>
      </p:graphicFrame>
      <p:sp>
        <p:nvSpPr>
          <p:cNvPr id="108" name="TextovéPole 107"/>
          <p:cNvSpPr txBox="1"/>
          <p:nvPr/>
        </p:nvSpPr>
        <p:spPr>
          <a:xfrm>
            <a:off x="783996" y="692518"/>
            <a:ext cx="332156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Počty unikátních osob (nikoli dávek)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" name="Rectangle 4">
            <a:extLst>
              <a:ext uri="{FF2B5EF4-FFF2-40B4-BE49-F238E27FC236}">
                <a16:creationId xmlns:a16="http://schemas.microsoft.com/office/drawing/2014/main" xmlns="" id="{B5311BF1-5ED9-41AC-B92C-E95A673A93F0}"/>
              </a:ext>
            </a:extLst>
          </p:cNvPr>
          <p:cNvSpPr/>
          <p:nvPr/>
        </p:nvSpPr>
        <p:spPr>
          <a:xfrm>
            <a:off x="9916369" y="1937440"/>
            <a:ext cx="203210" cy="203210"/>
          </a:xfrm>
          <a:prstGeom prst="rect">
            <a:avLst/>
          </a:prstGeom>
          <a:solidFill>
            <a:srgbClr val="3153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7" name="Rectangle 99">
            <a:extLst>
              <a:ext uri="{FF2B5EF4-FFF2-40B4-BE49-F238E27FC236}">
                <a16:creationId xmlns:a16="http://schemas.microsoft.com/office/drawing/2014/main" xmlns="" id="{799246A8-1EE1-4A4D-B48B-91BA6E17A535}"/>
              </a:ext>
            </a:extLst>
          </p:cNvPr>
          <p:cNvSpPr/>
          <p:nvPr/>
        </p:nvSpPr>
        <p:spPr>
          <a:xfrm>
            <a:off x="9916369" y="2285148"/>
            <a:ext cx="203210" cy="203210"/>
          </a:xfrm>
          <a:prstGeom prst="rect">
            <a:avLst/>
          </a:prstGeom>
          <a:solidFill>
            <a:srgbClr val="7191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8" name="Rectangle 100">
            <a:extLst>
              <a:ext uri="{FF2B5EF4-FFF2-40B4-BE49-F238E27FC236}">
                <a16:creationId xmlns:a16="http://schemas.microsoft.com/office/drawing/2014/main" xmlns="" id="{C67230FF-6DD9-4760-85BE-4FDD4D9517B1}"/>
              </a:ext>
            </a:extLst>
          </p:cNvPr>
          <p:cNvSpPr/>
          <p:nvPr/>
        </p:nvSpPr>
        <p:spPr>
          <a:xfrm>
            <a:off x="9916369" y="2632856"/>
            <a:ext cx="203210" cy="203210"/>
          </a:xfrm>
          <a:prstGeom prst="rect">
            <a:avLst/>
          </a:prstGeom>
          <a:solidFill>
            <a:srgbClr val="B0C2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9" name="Rectangle 101">
            <a:extLst>
              <a:ext uri="{FF2B5EF4-FFF2-40B4-BE49-F238E27FC236}">
                <a16:creationId xmlns:a16="http://schemas.microsoft.com/office/drawing/2014/main" xmlns="" id="{763E2ECD-5C44-46EF-819F-F5018A03A639}"/>
              </a:ext>
            </a:extLst>
          </p:cNvPr>
          <p:cNvSpPr/>
          <p:nvPr/>
        </p:nvSpPr>
        <p:spPr>
          <a:xfrm>
            <a:off x="9916369" y="2980564"/>
            <a:ext cx="203210" cy="20321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0" name="TextBox 103">
            <a:extLst>
              <a:ext uri="{FF2B5EF4-FFF2-40B4-BE49-F238E27FC236}">
                <a16:creationId xmlns:a16="http://schemas.microsoft.com/office/drawing/2014/main" xmlns="" id="{70E915B1-6478-48E4-BC21-9CFED2EFEE84}"/>
              </a:ext>
            </a:extLst>
          </p:cNvPr>
          <p:cNvSpPr txBox="1"/>
          <p:nvPr/>
        </p:nvSpPr>
        <p:spPr>
          <a:xfrm>
            <a:off x="10178905" y="2904051"/>
            <a:ext cx="875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&lt;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52,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1" name="TextBox 104">
            <a:extLst>
              <a:ext uri="{FF2B5EF4-FFF2-40B4-BE49-F238E27FC236}">
                <a16:creationId xmlns:a16="http://schemas.microsoft.com/office/drawing/2014/main" xmlns="" id="{5BAE935E-F72F-4C15-BC63-2D6B6878BE37}"/>
              </a:ext>
            </a:extLst>
          </p:cNvPr>
          <p:cNvSpPr txBox="1"/>
          <p:nvPr/>
        </p:nvSpPr>
        <p:spPr>
          <a:xfrm>
            <a:off x="10192137" y="2569570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52,00–55,99</a:t>
            </a:r>
          </a:p>
        </p:txBody>
      </p:sp>
      <p:sp>
        <p:nvSpPr>
          <p:cNvPr id="122" name="TextBox 105">
            <a:extLst>
              <a:ext uri="{FF2B5EF4-FFF2-40B4-BE49-F238E27FC236}">
                <a16:creationId xmlns:a16="http://schemas.microsoft.com/office/drawing/2014/main" xmlns="" id="{A2AE923E-B0B2-4B49-96E8-D6CC366A2C88}"/>
              </a:ext>
            </a:extLst>
          </p:cNvPr>
          <p:cNvSpPr txBox="1"/>
          <p:nvPr/>
        </p:nvSpPr>
        <p:spPr>
          <a:xfrm>
            <a:off x="10178451" y="2219187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56,00–59,99</a:t>
            </a:r>
          </a:p>
        </p:txBody>
      </p:sp>
      <p:sp>
        <p:nvSpPr>
          <p:cNvPr id="123" name="TextBox 106">
            <a:extLst>
              <a:ext uri="{FF2B5EF4-FFF2-40B4-BE49-F238E27FC236}">
                <a16:creationId xmlns:a16="http://schemas.microsoft.com/office/drawing/2014/main" xmlns="" id="{34BA619D-FA91-4782-9BC5-4373585B8F99}"/>
              </a:ext>
            </a:extLst>
          </p:cNvPr>
          <p:cNvSpPr txBox="1"/>
          <p:nvPr/>
        </p:nvSpPr>
        <p:spPr>
          <a:xfrm>
            <a:off x="10159693" y="1858889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≥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60,0</a:t>
            </a:r>
          </a:p>
        </p:txBody>
      </p:sp>
      <p:sp>
        <p:nvSpPr>
          <p:cNvPr id="101" name="Obdélník 100">
            <a:extLst>
              <a:ext uri="{FF2B5EF4-FFF2-40B4-BE49-F238E27FC236}">
                <a16:creationId xmlns:a16="http://schemas.microsoft.com/office/drawing/2014/main" xmlns="" id="{A0FABA55-A6D6-4F85-8AFF-63C0F85B3134}"/>
              </a:ext>
            </a:extLst>
          </p:cNvPr>
          <p:cNvSpPr/>
          <p:nvPr/>
        </p:nvSpPr>
        <p:spPr>
          <a:xfrm>
            <a:off x="4010285" y="6574393"/>
            <a:ext cx="42979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Zdroj: Informační systém infekční nemoci (ISIN) – modul očkování</a:t>
            </a:r>
          </a:p>
        </p:txBody>
      </p:sp>
      <p:sp>
        <p:nvSpPr>
          <p:cNvPr id="102" name="TextBox 6">
            <a:extLst>
              <a:ext uri="{FF2B5EF4-FFF2-40B4-BE49-F238E27FC236}">
                <a16:creationId xmlns:a16="http://schemas.microsoft.com/office/drawing/2014/main" xmlns="" id="{472CBAC0-5946-4465-9EE6-68C518EFE2ED}"/>
              </a:ext>
            </a:extLst>
          </p:cNvPr>
          <p:cNvSpPr txBox="1"/>
          <p:nvPr/>
        </p:nvSpPr>
        <p:spPr>
          <a:xfrm>
            <a:off x="5686425" y="103334"/>
            <a:ext cx="2371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Stav k 6. 11. 2021</a:t>
            </a:r>
          </a:p>
        </p:txBody>
      </p:sp>
    </p:spTree>
    <p:extLst>
      <p:ext uri="{BB962C8B-B14F-4D97-AF65-F5344CB8AC3E}">
        <p14:creationId xmlns:p14="http://schemas.microsoft.com/office/powerpoint/2010/main" xmlns="" val="1230831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D7972E5-0CCD-46CA-80F9-F819739D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85" y="0"/>
            <a:ext cx="7434501" cy="576000"/>
          </a:xfrm>
        </p:spPr>
        <p:txBody>
          <a:bodyPr/>
          <a:lstStyle/>
          <a:p>
            <a:r>
              <a:rPr lang="cs-CZ" dirty="0"/>
              <a:t>Očkovaní v krajích (</a:t>
            </a:r>
            <a:r>
              <a:rPr lang="cs-CZ" u="sng" dirty="0"/>
              <a:t>podle místa bydliště</a:t>
            </a:r>
            <a:r>
              <a:rPr lang="cs-CZ" dirty="0"/>
              <a:t>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A329223D-04DC-459A-A7C2-69EB1368F112}"/>
              </a:ext>
            </a:extLst>
          </p:cNvPr>
          <p:cNvGraphicFramePr/>
          <p:nvPr>
            <p:extLst/>
          </p:nvPr>
        </p:nvGraphicFramePr>
        <p:xfrm>
          <a:off x="172061" y="1443642"/>
          <a:ext cx="5060115" cy="5118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7D7DAEF-8678-4239-947C-9AB224285FDF}"/>
              </a:ext>
            </a:extLst>
          </p:cNvPr>
          <p:cNvSpPr txBox="1"/>
          <p:nvPr/>
        </p:nvSpPr>
        <p:spPr>
          <a:xfrm>
            <a:off x="6890411" y="1117535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12E392B-240E-4C0F-AD74-974F8D3293FC}"/>
              </a:ext>
            </a:extLst>
          </p:cNvPr>
          <p:cNvSpPr/>
          <p:nvPr/>
        </p:nvSpPr>
        <p:spPr>
          <a:xfrm>
            <a:off x="9916369" y="1937440"/>
            <a:ext cx="203210" cy="203210"/>
          </a:xfrm>
          <a:prstGeom prst="rect">
            <a:avLst/>
          </a:prstGeom>
          <a:solidFill>
            <a:srgbClr val="3153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xmlns="" id="{473343B1-38DB-4454-BEC7-7D783C80D202}"/>
              </a:ext>
            </a:extLst>
          </p:cNvPr>
          <p:cNvSpPr/>
          <p:nvPr/>
        </p:nvSpPr>
        <p:spPr>
          <a:xfrm>
            <a:off x="9916369" y="2285148"/>
            <a:ext cx="203210" cy="203210"/>
          </a:xfrm>
          <a:prstGeom prst="rect">
            <a:avLst/>
          </a:prstGeom>
          <a:solidFill>
            <a:srgbClr val="7191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xmlns="" id="{3400BFFE-C06B-4B17-AE74-5D4CCABA1F19}"/>
              </a:ext>
            </a:extLst>
          </p:cNvPr>
          <p:cNvSpPr/>
          <p:nvPr/>
        </p:nvSpPr>
        <p:spPr>
          <a:xfrm>
            <a:off x="9916369" y="2632856"/>
            <a:ext cx="203210" cy="203210"/>
          </a:xfrm>
          <a:prstGeom prst="rect">
            <a:avLst/>
          </a:prstGeom>
          <a:solidFill>
            <a:srgbClr val="B0C2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xmlns="" id="{00607D2D-10F6-4550-A76A-3631C17394BF}"/>
              </a:ext>
            </a:extLst>
          </p:cNvPr>
          <p:cNvSpPr/>
          <p:nvPr/>
        </p:nvSpPr>
        <p:spPr>
          <a:xfrm>
            <a:off x="9916369" y="2980564"/>
            <a:ext cx="203210" cy="20321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416C5501-0A0D-483E-9980-85832796A62C}"/>
              </a:ext>
            </a:extLst>
          </p:cNvPr>
          <p:cNvSpPr txBox="1"/>
          <p:nvPr/>
        </p:nvSpPr>
        <p:spPr>
          <a:xfrm>
            <a:off x="10178905" y="2904051"/>
            <a:ext cx="875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&lt;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55,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9824DF73-D1DC-4B67-9B05-DA2B841A6A02}"/>
              </a:ext>
            </a:extLst>
          </p:cNvPr>
          <p:cNvSpPr txBox="1"/>
          <p:nvPr/>
        </p:nvSpPr>
        <p:spPr>
          <a:xfrm>
            <a:off x="10192137" y="2569570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55,00–57,99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2234E8BA-E79D-46F8-95EB-7AB2E601299E}"/>
              </a:ext>
            </a:extLst>
          </p:cNvPr>
          <p:cNvSpPr txBox="1"/>
          <p:nvPr/>
        </p:nvSpPr>
        <p:spPr>
          <a:xfrm>
            <a:off x="10178451" y="2219187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58,00–59,99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077F0896-A4D3-4EE1-86C6-EACE5FA93733}"/>
              </a:ext>
            </a:extLst>
          </p:cNvPr>
          <p:cNvSpPr txBox="1"/>
          <p:nvPr/>
        </p:nvSpPr>
        <p:spPr>
          <a:xfrm>
            <a:off x="10159693" y="1858889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≥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60,0</a:t>
            </a:r>
          </a:p>
        </p:txBody>
      </p:sp>
      <p:sp>
        <p:nvSpPr>
          <p:cNvPr id="181" name="Freeform 224">
            <a:extLst>
              <a:ext uri="{FF2B5EF4-FFF2-40B4-BE49-F238E27FC236}">
                <a16:creationId xmlns:a16="http://schemas.microsoft.com/office/drawing/2014/main" xmlns="" id="{0B6A9104-1908-4D50-B347-AA4A8A6EBA01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Freeform 225">
            <a:extLst>
              <a:ext uri="{FF2B5EF4-FFF2-40B4-BE49-F238E27FC236}">
                <a16:creationId xmlns:a16="http://schemas.microsoft.com/office/drawing/2014/main" xmlns="" id="{77651468-2EC0-4490-8E58-577A93E48F00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Freeform 226">
            <a:extLst>
              <a:ext uri="{FF2B5EF4-FFF2-40B4-BE49-F238E27FC236}">
                <a16:creationId xmlns:a16="http://schemas.microsoft.com/office/drawing/2014/main" xmlns="" id="{89D248F1-C874-4693-9ECE-731FEE2F3933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Freeform 227">
            <a:extLst>
              <a:ext uri="{FF2B5EF4-FFF2-40B4-BE49-F238E27FC236}">
                <a16:creationId xmlns:a16="http://schemas.microsoft.com/office/drawing/2014/main" xmlns="" id="{F4059F66-8CD6-44A2-880D-54A4AF5B720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Freeform 228">
            <a:extLst>
              <a:ext uri="{FF2B5EF4-FFF2-40B4-BE49-F238E27FC236}">
                <a16:creationId xmlns:a16="http://schemas.microsoft.com/office/drawing/2014/main" xmlns="" id="{2FFAD3F4-E4A8-49E8-91E8-164670E05B62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Freeform 229">
            <a:extLst>
              <a:ext uri="{FF2B5EF4-FFF2-40B4-BE49-F238E27FC236}">
                <a16:creationId xmlns:a16="http://schemas.microsoft.com/office/drawing/2014/main" xmlns="" id="{F77812FB-07FC-4658-AAE3-6766400F404F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Freeform 230">
            <a:extLst>
              <a:ext uri="{FF2B5EF4-FFF2-40B4-BE49-F238E27FC236}">
                <a16:creationId xmlns:a16="http://schemas.microsoft.com/office/drawing/2014/main" xmlns="" id="{52034A59-76D4-4593-977D-1D3C86D03EFB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Freeform 231">
            <a:extLst>
              <a:ext uri="{FF2B5EF4-FFF2-40B4-BE49-F238E27FC236}">
                <a16:creationId xmlns:a16="http://schemas.microsoft.com/office/drawing/2014/main" xmlns="" id="{5F428FC3-BD8F-4155-97CC-6C212AD56DC2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Freeform 232">
            <a:extLst>
              <a:ext uri="{FF2B5EF4-FFF2-40B4-BE49-F238E27FC236}">
                <a16:creationId xmlns:a16="http://schemas.microsoft.com/office/drawing/2014/main" xmlns="" id="{D4AFB935-819F-4021-9924-80004082D57E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Freeform 233">
            <a:extLst>
              <a:ext uri="{FF2B5EF4-FFF2-40B4-BE49-F238E27FC236}">
                <a16:creationId xmlns:a16="http://schemas.microsoft.com/office/drawing/2014/main" xmlns="" id="{9B0D2B55-1D79-418A-8909-34CA805DA69B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Freeform 234">
            <a:extLst>
              <a:ext uri="{FF2B5EF4-FFF2-40B4-BE49-F238E27FC236}">
                <a16:creationId xmlns:a16="http://schemas.microsoft.com/office/drawing/2014/main" xmlns="" id="{FE3E5A4D-1D4D-4BE7-9CE5-352DBCB67048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Freeform 235">
            <a:extLst>
              <a:ext uri="{FF2B5EF4-FFF2-40B4-BE49-F238E27FC236}">
                <a16:creationId xmlns:a16="http://schemas.microsoft.com/office/drawing/2014/main" xmlns="" id="{F0F529E0-BFD8-4154-8424-09F78282855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Freeform 236">
            <a:extLst>
              <a:ext uri="{FF2B5EF4-FFF2-40B4-BE49-F238E27FC236}">
                <a16:creationId xmlns:a16="http://schemas.microsoft.com/office/drawing/2014/main" xmlns="" id="{63C9A6B6-36AF-4D4F-B558-44F17C080A27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Freeform 237">
            <a:extLst>
              <a:ext uri="{FF2B5EF4-FFF2-40B4-BE49-F238E27FC236}">
                <a16:creationId xmlns:a16="http://schemas.microsoft.com/office/drawing/2014/main" xmlns="" id="{A6E4D3FA-AEE9-418F-B92C-A9C8B8891741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Freeform 238">
            <a:extLst>
              <a:ext uri="{FF2B5EF4-FFF2-40B4-BE49-F238E27FC236}">
                <a16:creationId xmlns:a16="http://schemas.microsoft.com/office/drawing/2014/main" xmlns="" id="{9382DC58-EC6D-4D0B-B194-441D40F06CBB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Freeform 239">
            <a:extLst>
              <a:ext uri="{FF2B5EF4-FFF2-40B4-BE49-F238E27FC236}">
                <a16:creationId xmlns:a16="http://schemas.microsoft.com/office/drawing/2014/main" xmlns="" id="{4B18921B-7A82-42F4-848C-9E01EE238E41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Freeform 240">
            <a:extLst>
              <a:ext uri="{FF2B5EF4-FFF2-40B4-BE49-F238E27FC236}">
                <a16:creationId xmlns:a16="http://schemas.microsoft.com/office/drawing/2014/main" xmlns="" id="{6AE03ECD-B257-4DB3-8854-CB10B1856F26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Freeform 241">
            <a:extLst>
              <a:ext uri="{FF2B5EF4-FFF2-40B4-BE49-F238E27FC236}">
                <a16:creationId xmlns:a16="http://schemas.microsoft.com/office/drawing/2014/main" xmlns="" id="{F849C224-45A7-40C4-9452-50C219A8820E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Freeform 242">
            <a:extLst>
              <a:ext uri="{FF2B5EF4-FFF2-40B4-BE49-F238E27FC236}">
                <a16:creationId xmlns:a16="http://schemas.microsoft.com/office/drawing/2014/main" xmlns="" id="{F2D9EA48-20C4-4926-B1A0-FB290B6713B4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Freeform 243">
            <a:extLst>
              <a:ext uri="{FF2B5EF4-FFF2-40B4-BE49-F238E27FC236}">
                <a16:creationId xmlns:a16="http://schemas.microsoft.com/office/drawing/2014/main" xmlns="" id="{6C759338-5D7D-414F-B4D0-ABB9CAEA73CE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Freeform 244">
            <a:extLst>
              <a:ext uri="{FF2B5EF4-FFF2-40B4-BE49-F238E27FC236}">
                <a16:creationId xmlns:a16="http://schemas.microsoft.com/office/drawing/2014/main" xmlns="" id="{E9CF9EC8-B0FA-426A-A878-8DF7D8A389D6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Freeform 245">
            <a:extLst>
              <a:ext uri="{FF2B5EF4-FFF2-40B4-BE49-F238E27FC236}">
                <a16:creationId xmlns:a16="http://schemas.microsoft.com/office/drawing/2014/main" xmlns="" id="{7A416F64-A9C2-4D59-A4FB-D6B4E471835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Freeform 246">
            <a:extLst>
              <a:ext uri="{FF2B5EF4-FFF2-40B4-BE49-F238E27FC236}">
                <a16:creationId xmlns:a16="http://schemas.microsoft.com/office/drawing/2014/main" xmlns="" id="{2B87EEA1-2F57-4D64-BD19-1514A9AA6441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Freeform 247">
            <a:extLst>
              <a:ext uri="{FF2B5EF4-FFF2-40B4-BE49-F238E27FC236}">
                <a16:creationId xmlns:a16="http://schemas.microsoft.com/office/drawing/2014/main" xmlns="" id="{0206BF93-4D86-4FC5-B5A1-F4D646721936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Freeform 248">
            <a:extLst>
              <a:ext uri="{FF2B5EF4-FFF2-40B4-BE49-F238E27FC236}">
                <a16:creationId xmlns:a16="http://schemas.microsoft.com/office/drawing/2014/main" xmlns="" id="{7448FBF9-927B-4132-9C60-EF56D0333FA5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Freeform 249">
            <a:extLst>
              <a:ext uri="{FF2B5EF4-FFF2-40B4-BE49-F238E27FC236}">
                <a16:creationId xmlns:a16="http://schemas.microsoft.com/office/drawing/2014/main" xmlns="" id="{3FA0F636-FFAB-441D-9062-3180FBFF6EBA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Freeform 250">
            <a:extLst>
              <a:ext uri="{FF2B5EF4-FFF2-40B4-BE49-F238E27FC236}">
                <a16:creationId xmlns:a16="http://schemas.microsoft.com/office/drawing/2014/main" xmlns="" id="{2728568C-3436-4C9D-B9C1-825D9E567A5D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Freeform 251">
            <a:extLst>
              <a:ext uri="{FF2B5EF4-FFF2-40B4-BE49-F238E27FC236}">
                <a16:creationId xmlns:a16="http://schemas.microsoft.com/office/drawing/2014/main" xmlns="" id="{E6CF9038-2C80-41A6-94BC-50BBD1CAA881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Freeform 252">
            <a:extLst>
              <a:ext uri="{FF2B5EF4-FFF2-40B4-BE49-F238E27FC236}">
                <a16:creationId xmlns:a16="http://schemas.microsoft.com/office/drawing/2014/main" xmlns="" id="{2DD733FA-38B9-4BA2-B9E6-82EBEE85F868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Freeform 253">
            <a:extLst>
              <a:ext uri="{FF2B5EF4-FFF2-40B4-BE49-F238E27FC236}">
                <a16:creationId xmlns:a16="http://schemas.microsoft.com/office/drawing/2014/main" xmlns="" id="{3C9B9565-D3E8-4174-A913-091D9A1C451B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Freeform 254">
            <a:extLst>
              <a:ext uri="{FF2B5EF4-FFF2-40B4-BE49-F238E27FC236}">
                <a16:creationId xmlns:a16="http://schemas.microsoft.com/office/drawing/2014/main" xmlns="" id="{CE1082C9-C35F-408D-9C85-62A4117AF5BB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Freeform 255">
            <a:extLst>
              <a:ext uri="{FF2B5EF4-FFF2-40B4-BE49-F238E27FC236}">
                <a16:creationId xmlns:a16="http://schemas.microsoft.com/office/drawing/2014/main" xmlns="" id="{8CF1A89A-D5E4-44D1-A81E-39325787283C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Freeform 256">
            <a:extLst>
              <a:ext uri="{FF2B5EF4-FFF2-40B4-BE49-F238E27FC236}">
                <a16:creationId xmlns:a16="http://schemas.microsoft.com/office/drawing/2014/main" xmlns="" id="{8B0CA435-ACC7-4FD5-9C9C-FA1262A2C323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Freeform 257">
            <a:extLst>
              <a:ext uri="{FF2B5EF4-FFF2-40B4-BE49-F238E27FC236}">
                <a16:creationId xmlns:a16="http://schemas.microsoft.com/office/drawing/2014/main" xmlns="" id="{BC216BD6-3964-4876-A107-C006F84112DA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Freeform 258">
            <a:extLst>
              <a:ext uri="{FF2B5EF4-FFF2-40B4-BE49-F238E27FC236}">
                <a16:creationId xmlns:a16="http://schemas.microsoft.com/office/drawing/2014/main" xmlns="" id="{0AEB6FB7-3F4A-451A-8820-3832459A130A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Freeform 259">
            <a:extLst>
              <a:ext uri="{FF2B5EF4-FFF2-40B4-BE49-F238E27FC236}">
                <a16:creationId xmlns:a16="http://schemas.microsoft.com/office/drawing/2014/main" xmlns="" id="{6FAEF2CB-4523-46E6-BF8A-1E7545E30549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Freeform 260">
            <a:extLst>
              <a:ext uri="{FF2B5EF4-FFF2-40B4-BE49-F238E27FC236}">
                <a16:creationId xmlns:a16="http://schemas.microsoft.com/office/drawing/2014/main" xmlns="" id="{0239DF2D-150D-47F7-81D0-C02ADFCCC09E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31539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Freeform 261">
            <a:extLst>
              <a:ext uri="{FF2B5EF4-FFF2-40B4-BE49-F238E27FC236}">
                <a16:creationId xmlns:a16="http://schemas.microsoft.com/office/drawing/2014/main" xmlns="" id="{A6B15975-9BF5-497B-8828-F7F96DDB9678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Freeform 262">
            <a:extLst>
              <a:ext uri="{FF2B5EF4-FFF2-40B4-BE49-F238E27FC236}">
                <a16:creationId xmlns:a16="http://schemas.microsoft.com/office/drawing/2014/main" xmlns="" id="{D6FE1D06-324E-4538-B42F-50E43DF47E8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 263">
            <a:extLst>
              <a:ext uri="{FF2B5EF4-FFF2-40B4-BE49-F238E27FC236}">
                <a16:creationId xmlns:a16="http://schemas.microsoft.com/office/drawing/2014/main" xmlns="" id="{0E85BB07-8A3B-42F3-BF00-734A1D005C45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solidFill>
            <a:srgbClr val="315397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Freeform 264">
            <a:extLst>
              <a:ext uri="{FF2B5EF4-FFF2-40B4-BE49-F238E27FC236}">
                <a16:creationId xmlns:a16="http://schemas.microsoft.com/office/drawing/2014/main" xmlns="" id="{72E897BA-5AC2-4D2A-8023-EE4F9FBC9327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Freeform 265">
            <a:extLst>
              <a:ext uri="{FF2B5EF4-FFF2-40B4-BE49-F238E27FC236}">
                <a16:creationId xmlns:a16="http://schemas.microsoft.com/office/drawing/2014/main" xmlns="" id="{8FB11F28-B0D8-47C1-938F-A2AE9BC0E266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Freeform 266">
            <a:extLst>
              <a:ext uri="{FF2B5EF4-FFF2-40B4-BE49-F238E27FC236}">
                <a16:creationId xmlns:a16="http://schemas.microsoft.com/office/drawing/2014/main" xmlns="" id="{A8EA0E96-2F9D-4E52-8268-591498E5BC7D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Freeform 267">
            <a:extLst>
              <a:ext uri="{FF2B5EF4-FFF2-40B4-BE49-F238E27FC236}">
                <a16:creationId xmlns:a16="http://schemas.microsoft.com/office/drawing/2014/main" xmlns="" id="{F25634BD-D69E-473C-B079-44087595D35B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Freeform 268">
            <a:extLst>
              <a:ext uri="{FF2B5EF4-FFF2-40B4-BE49-F238E27FC236}">
                <a16:creationId xmlns:a16="http://schemas.microsoft.com/office/drawing/2014/main" xmlns="" id="{A703C9E0-01E8-404E-9DA1-698768E29AC9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Freeform 269">
            <a:extLst>
              <a:ext uri="{FF2B5EF4-FFF2-40B4-BE49-F238E27FC236}">
                <a16:creationId xmlns:a16="http://schemas.microsoft.com/office/drawing/2014/main" xmlns="" id="{A61F8EFC-E525-41A8-8291-BFAB76324FAA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Freeform 270">
            <a:extLst>
              <a:ext uri="{FF2B5EF4-FFF2-40B4-BE49-F238E27FC236}">
                <a16:creationId xmlns:a16="http://schemas.microsoft.com/office/drawing/2014/main" xmlns="" id="{9E37A2F5-BFCC-451E-9C36-41F9544A97D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Freeform 271">
            <a:extLst>
              <a:ext uri="{FF2B5EF4-FFF2-40B4-BE49-F238E27FC236}">
                <a16:creationId xmlns:a16="http://schemas.microsoft.com/office/drawing/2014/main" xmlns="" id="{74AF8986-15FE-4DEA-AD57-6011920532E4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Freeform 272">
            <a:extLst>
              <a:ext uri="{FF2B5EF4-FFF2-40B4-BE49-F238E27FC236}">
                <a16:creationId xmlns:a16="http://schemas.microsoft.com/office/drawing/2014/main" xmlns="" id="{082990D4-F3F4-4E1F-A3DD-DF4D8F30C26D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Freeform 273">
            <a:extLst>
              <a:ext uri="{FF2B5EF4-FFF2-40B4-BE49-F238E27FC236}">
                <a16:creationId xmlns:a16="http://schemas.microsoft.com/office/drawing/2014/main" xmlns="" id="{A4F6EA75-4F6B-4787-B71F-E5878E3A0297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Freeform 274">
            <a:extLst>
              <a:ext uri="{FF2B5EF4-FFF2-40B4-BE49-F238E27FC236}">
                <a16:creationId xmlns:a16="http://schemas.microsoft.com/office/drawing/2014/main" xmlns="" id="{5EA7C0AA-55AE-4DBA-81B1-D0BA181F55DA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Freeform 275">
            <a:extLst>
              <a:ext uri="{FF2B5EF4-FFF2-40B4-BE49-F238E27FC236}">
                <a16:creationId xmlns:a16="http://schemas.microsoft.com/office/drawing/2014/main" xmlns="" id="{9CF13C67-4633-4241-AA47-4298CC15437A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Freeform 276">
            <a:extLst>
              <a:ext uri="{FF2B5EF4-FFF2-40B4-BE49-F238E27FC236}">
                <a16:creationId xmlns:a16="http://schemas.microsoft.com/office/drawing/2014/main" xmlns="" id="{4A155FF8-F79B-47E2-9E26-92BA2E00F991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Freeform 277">
            <a:extLst>
              <a:ext uri="{FF2B5EF4-FFF2-40B4-BE49-F238E27FC236}">
                <a16:creationId xmlns:a16="http://schemas.microsoft.com/office/drawing/2014/main" xmlns="" id="{1F8935AB-3A30-41C8-96CC-C7D71B9DD30F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Freeform 278">
            <a:extLst>
              <a:ext uri="{FF2B5EF4-FFF2-40B4-BE49-F238E27FC236}">
                <a16:creationId xmlns:a16="http://schemas.microsoft.com/office/drawing/2014/main" xmlns="" id="{F86E65A0-0A2C-4CC7-B2F3-947E0D4242C2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Freeform 279">
            <a:extLst>
              <a:ext uri="{FF2B5EF4-FFF2-40B4-BE49-F238E27FC236}">
                <a16:creationId xmlns:a16="http://schemas.microsoft.com/office/drawing/2014/main" xmlns="" id="{44EFCD4A-45DE-410A-A3C4-B972FAF93F0A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Freeform 280">
            <a:extLst>
              <a:ext uri="{FF2B5EF4-FFF2-40B4-BE49-F238E27FC236}">
                <a16:creationId xmlns:a16="http://schemas.microsoft.com/office/drawing/2014/main" xmlns="" id="{54478A0B-92C7-4C7C-985F-89EBB8B53B8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8" name="Freeform 281">
            <a:extLst>
              <a:ext uri="{FF2B5EF4-FFF2-40B4-BE49-F238E27FC236}">
                <a16:creationId xmlns:a16="http://schemas.microsoft.com/office/drawing/2014/main" xmlns="" id="{9F5AD7C4-6623-4CB5-A55F-4B6DDFA9337C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31539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Freeform 282">
            <a:extLst>
              <a:ext uri="{FF2B5EF4-FFF2-40B4-BE49-F238E27FC236}">
                <a16:creationId xmlns:a16="http://schemas.microsoft.com/office/drawing/2014/main" xmlns="" id="{9A809131-3D8C-4483-8E72-095B1A36DDEA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Freeform 283">
            <a:extLst>
              <a:ext uri="{FF2B5EF4-FFF2-40B4-BE49-F238E27FC236}">
                <a16:creationId xmlns:a16="http://schemas.microsoft.com/office/drawing/2014/main" xmlns="" id="{05D02C98-11ED-443F-93A8-3C18DAF8E1F0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Freeform 284">
            <a:extLst>
              <a:ext uri="{FF2B5EF4-FFF2-40B4-BE49-F238E27FC236}">
                <a16:creationId xmlns:a16="http://schemas.microsoft.com/office/drawing/2014/main" xmlns="" id="{1CB6C04B-6EE9-4766-AAD1-94E024D85B73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Freeform 285">
            <a:extLst>
              <a:ext uri="{FF2B5EF4-FFF2-40B4-BE49-F238E27FC236}">
                <a16:creationId xmlns:a16="http://schemas.microsoft.com/office/drawing/2014/main" xmlns="" id="{08A93988-5B41-411B-A655-B945FFA7C986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Freeform 286">
            <a:extLst>
              <a:ext uri="{FF2B5EF4-FFF2-40B4-BE49-F238E27FC236}">
                <a16:creationId xmlns:a16="http://schemas.microsoft.com/office/drawing/2014/main" xmlns="" id="{8724B12F-6731-4838-ACEE-65D95324E650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Freeform 287">
            <a:extLst>
              <a:ext uri="{FF2B5EF4-FFF2-40B4-BE49-F238E27FC236}">
                <a16:creationId xmlns:a16="http://schemas.microsoft.com/office/drawing/2014/main" xmlns="" id="{F94AEE6A-2E40-4982-BABA-35028205E985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Freeform 288">
            <a:extLst>
              <a:ext uri="{FF2B5EF4-FFF2-40B4-BE49-F238E27FC236}">
                <a16:creationId xmlns:a16="http://schemas.microsoft.com/office/drawing/2014/main" xmlns="" id="{F5124FB5-1020-4708-90B7-B38F35C8A667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Freeform 289">
            <a:extLst>
              <a:ext uri="{FF2B5EF4-FFF2-40B4-BE49-F238E27FC236}">
                <a16:creationId xmlns:a16="http://schemas.microsoft.com/office/drawing/2014/main" xmlns="" id="{463EE6D5-0306-436E-9E9F-1BE32A367BFC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7" name="Freeform 290">
            <a:extLst>
              <a:ext uri="{FF2B5EF4-FFF2-40B4-BE49-F238E27FC236}">
                <a16:creationId xmlns:a16="http://schemas.microsoft.com/office/drawing/2014/main" xmlns="" id="{B2DAB78F-F125-437E-9EFA-DC3D3F09042B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8" name="Freeform 291">
            <a:extLst>
              <a:ext uri="{FF2B5EF4-FFF2-40B4-BE49-F238E27FC236}">
                <a16:creationId xmlns:a16="http://schemas.microsoft.com/office/drawing/2014/main" xmlns="" id="{A4DFD73F-B4C1-4923-A898-65A921BAE8A9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Freeform 292">
            <a:extLst>
              <a:ext uri="{FF2B5EF4-FFF2-40B4-BE49-F238E27FC236}">
                <a16:creationId xmlns:a16="http://schemas.microsoft.com/office/drawing/2014/main" xmlns="" id="{0BFB0321-78B8-4AFC-B7BC-51A36D2A18F9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0" name="Freeform 293">
            <a:extLst>
              <a:ext uri="{FF2B5EF4-FFF2-40B4-BE49-F238E27FC236}">
                <a16:creationId xmlns:a16="http://schemas.microsoft.com/office/drawing/2014/main" xmlns="" id="{0162E864-9FAE-47BE-9CB3-0153C4C77351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Rectangle 294">
            <a:extLst>
              <a:ext uri="{FF2B5EF4-FFF2-40B4-BE49-F238E27FC236}">
                <a16:creationId xmlns:a16="http://schemas.microsoft.com/office/drawing/2014/main" xmlns="" id="{C28D643E-EE62-4E3C-8116-CD34AA13B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743" y="4658674"/>
            <a:ext cx="3342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STC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2" name="Rectangle 295">
            <a:extLst>
              <a:ext uri="{FF2B5EF4-FFF2-40B4-BE49-F238E27FC236}">
                <a16:creationId xmlns:a16="http://schemas.microsoft.com/office/drawing/2014/main" xmlns="" id="{D32E63CA-123B-424D-8D10-1741A98CE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1844" y="5609045"/>
            <a:ext cx="326653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JHC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3" name="Rectangle 296">
            <a:extLst>
              <a:ext uri="{FF2B5EF4-FFF2-40B4-BE49-F238E27FC236}">
                <a16:creationId xmlns:a16="http://schemas.microsoft.com/office/drawing/2014/main" xmlns="" id="{BA08BA65-FA7B-4BE3-B75B-C40EBD178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1615" y="4929613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4" name="Rectangle 297">
            <a:extLst>
              <a:ext uri="{FF2B5EF4-FFF2-40B4-BE49-F238E27FC236}">
                <a16:creationId xmlns:a16="http://schemas.microsoft.com/office/drawing/2014/main" xmlns="" id="{879AE9DB-9E6F-465B-81C7-754B6797D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7548" y="5586119"/>
            <a:ext cx="324960" cy="19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JMK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5" name="Rectangle 298">
            <a:extLst>
              <a:ext uri="{FF2B5EF4-FFF2-40B4-BE49-F238E27FC236}">
                <a16:creationId xmlns:a16="http://schemas.microsoft.com/office/drawing/2014/main" xmlns="" id="{943662ED-FDBA-4F9B-8CA5-9CA452771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5453" y="5146365"/>
            <a:ext cx="3304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VYS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" name="Rectangle 299">
            <a:extLst>
              <a:ext uri="{FF2B5EF4-FFF2-40B4-BE49-F238E27FC236}">
                <a16:creationId xmlns:a16="http://schemas.microsoft.com/office/drawing/2014/main" xmlns="" id="{1CAD1657-3C71-431E-8EEB-C76D9638C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5071" y="5367284"/>
            <a:ext cx="226000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7" name="Rectangle 300">
            <a:extLst>
              <a:ext uri="{FF2B5EF4-FFF2-40B4-BE49-F238E27FC236}">
                <a16:creationId xmlns:a16="http://schemas.microsoft.com/office/drawing/2014/main" xmlns="" id="{40D68B8A-61C7-45E5-88C6-8D5059947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184" y="3674956"/>
            <a:ext cx="239292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8" name="Rectangle 301">
            <a:extLst>
              <a:ext uri="{FF2B5EF4-FFF2-40B4-BE49-F238E27FC236}">
                <a16:creationId xmlns:a16="http://schemas.microsoft.com/office/drawing/2014/main" xmlns="" id="{A7934045-FC72-49D0-848D-9FFC3A977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6262" y="4539877"/>
            <a:ext cx="35324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MSK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9" name="Rectangle 302">
            <a:extLst>
              <a:ext uri="{FF2B5EF4-FFF2-40B4-BE49-F238E27FC236}">
                <a16:creationId xmlns:a16="http://schemas.microsoft.com/office/drawing/2014/main" xmlns="" id="{62583F7F-B66A-4E21-8F46-70740F68C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3225" y="4917108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0" name="Rectangle 303">
            <a:extLst>
              <a:ext uri="{FF2B5EF4-FFF2-40B4-BE49-F238E27FC236}">
                <a16:creationId xmlns:a16="http://schemas.microsoft.com/office/drawing/2014/main" xmlns="" id="{9B850361-0A99-41C5-9F6A-992542928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2256" y="447318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1" name="Rectangle 304">
            <a:extLst>
              <a:ext uri="{FF2B5EF4-FFF2-40B4-BE49-F238E27FC236}">
                <a16:creationId xmlns:a16="http://schemas.microsoft.com/office/drawing/2014/main" xmlns="" id="{2729B6C3-6722-4756-80EF-C4E3381A0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0524" y="3847923"/>
            <a:ext cx="252588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HKK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2" name="Rectangle 305">
            <a:extLst>
              <a:ext uri="{FF2B5EF4-FFF2-40B4-BE49-F238E27FC236}">
                <a16:creationId xmlns:a16="http://schemas.microsoft.com/office/drawing/2014/main" xmlns="" id="{5529669F-886B-4D6A-ABB4-DC5297C09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1614" y="3373340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LBK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3" name="Rectangle 306">
            <a:extLst>
              <a:ext uri="{FF2B5EF4-FFF2-40B4-BE49-F238E27FC236}">
                <a16:creationId xmlns:a16="http://schemas.microsoft.com/office/drawing/2014/main" xmlns="" id="{178AB1FC-887A-4690-A016-B3D384B42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660" y="407094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KVK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4" name="Rectangle 307">
            <a:extLst>
              <a:ext uri="{FF2B5EF4-FFF2-40B4-BE49-F238E27FC236}">
                <a16:creationId xmlns:a16="http://schemas.microsoft.com/office/drawing/2014/main" xmlns="" id="{8DAABAA8-62E8-4559-8C30-5D6C13A94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2852" y="4256433"/>
            <a:ext cx="341846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PHA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" name="TextBox 7">
            <a:extLst>
              <a:ext uri="{FF2B5EF4-FFF2-40B4-BE49-F238E27FC236}">
                <a16:creationId xmlns:a16="http://schemas.microsoft.com/office/drawing/2014/main" xmlns="" id="{26B45494-8F6C-4C0C-ACA6-ADCA4E105859}"/>
              </a:ext>
            </a:extLst>
          </p:cNvPr>
          <p:cNvSpPr txBox="1"/>
          <p:nvPr/>
        </p:nvSpPr>
        <p:spPr>
          <a:xfrm>
            <a:off x="1319629" y="1136585"/>
            <a:ext cx="3958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xmlns="" id="{C7EB195F-BFA8-4945-B916-741F39DC621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162255" y="1223938"/>
          <a:ext cx="730372" cy="5192955"/>
        </p:xfrm>
        <a:graphic>
          <a:graphicData uri="http://schemas.openxmlformats.org/drawingml/2006/table">
            <a:tbl>
              <a:tblPr/>
              <a:tblGrid>
                <a:gridCol w="730372">
                  <a:extLst>
                    <a:ext uri="{9D8B030D-6E8A-4147-A177-3AD203B41FA5}">
                      <a16:colId xmlns:a16="http://schemas.microsoft.com/office/drawing/2014/main" xmlns="" val="1754736106"/>
                    </a:ext>
                  </a:extLst>
                </a:gridCol>
              </a:tblGrid>
              <a:tr h="2972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vakcino-vaných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978743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314 160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7136238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850 794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38109056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809 857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9019969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381 891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4621748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325 747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6534323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6 320 760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9053104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346 087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0588264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467 600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10276534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299 230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881722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680 540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0247165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165 997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0265956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250 201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99396529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323 678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936740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653 105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2782957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341 674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77793540"/>
                  </a:ext>
                </a:extLst>
              </a:tr>
            </a:tbl>
          </a:graphicData>
        </a:graphic>
      </p:graphicFrame>
      <p:sp>
        <p:nvSpPr>
          <p:cNvPr id="108" name="TextovéPole 107"/>
          <p:cNvSpPr txBox="1"/>
          <p:nvPr/>
        </p:nvSpPr>
        <p:spPr>
          <a:xfrm>
            <a:off x="783996" y="697148"/>
            <a:ext cx="332156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Počty unikátních osob (nikoli dávek)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xmlns="" id="{6E91BDFE-6512-417D-AECA-5707BFBB91D5}"/>
              </a:ext>
            </a:extLst>
          </p:cNvPr>
          <p:cNvSpPr/>
          <p:nvPr/>
        </p:nvSpPr>
        <p:spPr>
          <a:xfrm>
            <a:off x="1214957" y="6481378"/>
            <a:ext cx="46680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Bydliště není uvedeno u 110 199 osob z počáteční fáze vakcinace</a:t>
            </a:r>
          </a:p>
        </p:txBody>
      </p:sp>
      <p:sp>
        <p:nvSpPr>
          <p:cNvPr id="103" name="Obdélník 102">
            <a:extLst>
              <a:ext uri="{FF2B5EF4-FFF2-40B4-BE49-F238E27FC236}">
                <a16:creationId xmlns:a16="http://schemas.microsoft.com/office/drawing/2014/main" xmlns="" id="{F994E4CD-FA4E-4A9F-877A-7C82D4A14E12}"/>
              </a:ext>
            </a:extLst>
          </p:cNvPr>
          <p:cNvSpPr/>
          <p:nvPr/>
        </p:nvSpPr>
        <p:spPr>
          <a:xfrm>
            <a:off x="6841454" y="6583680"/>
            <a:ext cx="42979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Zdroj: Informační systém infekční nemoci (ISIN) – modul očkování</a:t>
            </a:r>
          </a:p>
        </p:txBody>
      </p:sp>
      <p:sp>
        <p:nvSpPr>
          <p:cNvPr id="109" name="TextBox 6">
            <a:extLst>
              <a:ext uri="{FF2B5EF4-FFF2-40B4-BE49-F238E27FC236}">
                <a16:creationId xmlns:a16="http://schemas.microsoft.com/office/drawing/2014/main" xmlns="" id="{A0843AE9-191E-4072-A375-50C11518A134}"/>
              </a:ext>
            </a:extLst>
          </p:cNvPr>
          <p:cNvSpPr txBox="1"/>
          <p:nvPr/>
        </p:nvSpPr>
        <p:spPr>
          <a:xfrm>
            <a:off x="5686425" y="103334"/>
            <a:ext cx="2371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Stav k 6. 11. 2021</a:t>
            </a:r>
          </a:p>
        </p:txBody>
      </p:sp>
    </p:spTree>
    <p:extLst>
      <p:ext uri="{BB962C8B-B14F-4D97-AF65-F5344CB8AC3E}">
        <p14:creationId xmlns:p14="http://schemas.microsoft.com/office/powerpoint/2010/main" xmlns="" val="1612114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Počet podaných dávek k 7. 11.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xmlns="" id="{705C4E94-444C-4C97-BC02-6894782680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02313372"/>
              </p:ext>
            </p:extLst>
          </p:nvPr>
        </p:nvGraphicFramePr>
        <p:xfrm>
          <a:off x="838198" y="1299881"/>
          <a:ext cx="10515604" cy="4877088"/>
        </p:xfrm>
        <a:graphic>
          <a:graphicData uri="http://schemas.openxmlformats.org/drawingml/2006/table">
            <a:tbl>
              <a:tblPr/>
              <a:tblGrid>
                <a:gridCol w="1236105">
                  <a:extLst>
                    <a:ext uri="{9D8B030D-6E8A-4147-A177-3AD203B41FA5}">
                      <a16:colId xmlns:a16="http://schemas.microsoft.com/office/drawing/2014/main" xmlns="" val="2192729652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xmlns="" val="1227133285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xmlns="" val="1885097904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xmlns="" val="219638703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xmlns="" val="3004924260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xmlns="" val="1919383317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xmlns="" val="3978857738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xmlns="" val="697887695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xmlns="" val="2358896566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xmlns="" val="792789749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xmlns="" val="2853723614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xmlns="" val="2409901512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xmlns="" val="1554027455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xmlns="" val="922828454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xmlns="" val="1560548851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xmlns="" val="1199407605"/>
                    </a:ext>
                  </a:extLst>
                </a:gridCol>
              </a:tblGrid>
              <a:tr h="30481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vakcinace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45-49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55-59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3648755"/>
                  </a:ext>
                </a:extLst>
              </a:tr>
              <a:tr h="30481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65 443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215 016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176 754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206 942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206 680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241 782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224 085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161 057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149 068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125 582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143 932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269 866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136 991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2 323 198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68248303"/>
                  </a:ext>
                </a:extLst>
              </a:tr>
              <a:tr h="30481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37 447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85 374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48 228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64 045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80 370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116 599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134 382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106 650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106 184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103 931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124 914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214 830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81 585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1 304 539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70826160"/>
                  </a:ext>
                </a:extLst>
              </a:tr>
              <a:tr h="30481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21 147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55 683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29 422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37 740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45 256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63 550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71 704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59 823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60 950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62 570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71 468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120 243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54 732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754 288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76346326"/>
                  </a:ext>
                </a:extLst>
              </a:tr>
              <a:tr h="30481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17 721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51 795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31 072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38 973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45 030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58 838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66 639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53 231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53 419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52 679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62 078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105 022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45 642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682 139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18588293"/>
                  </a:ext>
                </a:extLst>
              </a:tr>
              <a:tr h="30481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8 838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25 423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12 863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16 530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19 160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26 993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33 592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28 081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28 054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26 764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30 801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52 142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21 453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330 694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02777908"/>
                  </a:ext>
                </a:extLst>
              </a:tr>
              <a:tr h="30481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 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24 913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68 453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34 735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43 717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53 198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76 212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92 967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73 694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73 250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68 876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81 537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140 520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52 080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884 152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6381052"/>
                  </a:ext>
                </a:extLst>
              </a:tr>
              <a:tr h="30481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13 696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37 496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20 298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26 049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30 404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41 869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49 414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38 313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38 149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36 906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45 406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82 379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32 611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492 990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33564194"/>
                  </a:ext>
                </a:extLst>
              </a:tr>
              <a:tr h="30481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16 357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47 597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25 223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30 983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37 434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53 752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63 912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52 238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51 754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50 807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61 093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107 218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49 586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647 954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4283325"/>
                  </a:ext>
                </a:extLst>
              </a:tr>
              <a:tr h="30481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12 779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41 553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22 038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27 769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32 759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46 718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53 920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43 797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44 222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45 311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53 861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89 062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41 092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554 881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10400296"/>
                  </a:ext>
                </a:extLst>
              </a:tr>
              <a:tr h="30481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15 445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41 816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21 331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28 104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34 468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46 992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55 184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46 575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48 741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49 074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53 549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89 695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41 299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572 273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86429011"/>
                  </a:ext>
                </a:extLst>
              </a:tr>
              <a:tr h="30481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29 461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113 310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80 173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90 981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99 273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123 537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130 341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105 814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107 369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104 521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116 727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205 460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93 470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1 400 437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75946030"/>
                  </a:ext>
                </a:extLst>
              </a:tr>
              <a:tr h="30481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13 252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45 446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26 006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31 525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37 718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53 763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63 299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52 008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54 173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55 080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64 260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110 528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51 216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658 274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27615636"/>
                  </a:ext>
                </a:extLst>
              </a:tr>
              <a:tr h="30481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13 346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45 740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22 280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29 816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36 431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51 265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60 138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50 955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53 729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55 425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61 608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101 370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48 456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630 559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82990295"/>
                  </a:ext>
                </a:extLst>
              </a:tr>
              <a:tr h="30481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26 266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91 018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50 643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65 601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76 152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104 998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123 618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108 298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114 112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108 076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119 118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201 543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89 627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1 279 070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83256893"/>
                  </a:ext>
                </a:extLst>
              </a:tr>
              <a:tr h="30481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316 111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965 720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601 066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738 775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834 333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1 106 868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1 223 195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980 534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983 174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945 602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1 090 352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1 889 878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839 840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12 515 448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197631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1078461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iv Office">
  <a:themeElements>
    <a:clrScheme name="COVID barvy">
      <a:dk1>
        <a:srgbClr val="000000"/>
      </a:dk1>
      <a:lt1>
        <a:srgbClr val="FFFFFF"/>
      </a:lt1>
      <a:dk2>
        <a:srgbClr val="D31145"/>
      </a:dk2>
      <a:lt2>
        <a:srgbClr val="FFFFFF"/>
      </a:lt2>
      <a:accent1>
        <a:srgbClr val="D31145"/>
      </a:accent1>
      <a:accent2>
        <a:srgbClr val="305983"/>
      </a:accent2>
      <a:accent3>
        <a:srgbClr val="00CD61"/>
      </a:accent3>
      <a:accent4>
        <a:srgbClr val="4010B7"/>
      </a:accent4>
      <a:accent5>
        <a:srgbClr val="E8EAEA"/>
      </a:accent5>
      <a:accent6>
        <a:srgbClr val="690923"/>
      </a:accent6>
      <a:hlink>
        <a:srgbClr val="FFFFFF"/>
      </a:hlink>
      <a:folHlink>
        <a:srgbClr val="FF00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OVID-web-sablona.potx" id="{C38994A9-F061-444B-9E05-9BEC267D622E}" vid="{A910D504-DA16-416F-8B23-CC286EF2F513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7335</TotalTime>
  <Words>2648</Words>
  <Application>Microsoft Office PowerPoint</Application>
  <PresentationFormat>Vlastní</PresentationFormat>
  <Paragraphs>1217</Paragraphs>
  <Slides>14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14</vt:i4>
      </vt:variant>
    </vt:vector>
  </HeadingPairs>
  <TitlesOfParts>
    <vt:vector size="16" baseType="lpstr">
      <vt:lpstr>Motiv Office</vt:lpstr>
      <vt:lpstr>1_Motiv Office</vt:lpstr>
      <vt:lpstr>Přehled epidemické situace a stavu očkování v Královéhradeckém kraji</vt:lpstr>
      <vt:lpstr>Aktuální situace v Královéhradeckém kraji k 7. 11. 2021</vt:lpstr>
      <vt:lpstr>Stav očkování obyvatel v ČR k 6. 11. 2021</vt:lpstr>
      <vt:lpstr>Stav očkování obyvatel ve věku 60+ k 6. 11. 2021</vt:lpstr>
      <vt:lpstr>Stav očkování obyvatel ve věku 65+ k 6. 11. 2021</vt:lpstr>
      <vt:lpstr>Stav očkování obyvatel ve věku 75+ k 6. 11. 2021</vt:lpstr>
      <vt:lpstr>Očkovaní v krajích (podle místa podání)</vt:lpstr>
      <vt:lpstr>Očkovaní v krajích (podle místa bydliště)</vt:lpstr>
      <vt:lpstr>Počet podaných dávek k 7. 11. 2021</vt:lpstr>
      <vt:lpstr>Ukončené očkování k 7. 11. 2021</vt:lpstr>
      <vt:lpstr>Posilující očkování k 7. 11. 2021</vt:lpstr>
      <vt:lpstr>Praktičtí lékaři – dávky k 7. 11. 2021</vt:lpstr>
      <vt:lpstr>Informace COVID-19</vt:lpstr>
      <vt:lpstr>Snímek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Očkovací strategie Královéhradeckého kraje</dc:title>
  <dc:creator>Pejšek Miroslav Ing.</dc:creator>
  <cp:lastModifiedBy>Jana Gartnerova</cp:lastModifiedBy>
  <cp:revision>405</cp:revision>
  <cp:lastPrinted>2021-07-19T08:31:38Z</cp:lastPrinted>
  <dcterms:created xsi:type="dcterms:W3CDTF">2021-01-14T19:24:21Z</dcterms:created>
  <dcterms:modified xsi:type="dcterms:W3CDTF">2021-11-09T13:17:44Z</dcterms:modified>
</cp:coreProperties>
</file>