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  <p:sldMasterId id="2147483708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8" r:id="rId4"/>
    <p:sldId id="2242" r:id="rId5"/>
    <p:sldId id="2236" r:id="rId6"/>
    <p:sldId id="2237" r:id="rId7"/>
    <p:sldId id="2241" r:id="rId8"/>
    <p:sldId id="2238" r:id="rId9"/>
    <p:sldId id="2239" r:id="rId10"/>
    <p:sldId id="2240" r:id="rId11"/>
    <p:sldId id="2249" r:id="rId12"/>
    <p:sldId id="2250" r:id="rId13"/>
    <p:sldId id="2251" r:id="rId14"/>
    <p:sldId id="2248" r:id="rId15"/>
    <p:sldId id="2243" r:id="rId16"/>
    <p:sldId id="2244" r:id="rId17"/>
    <p:sldId id="2245" r:id="rId18"/>
    <p:sldId id="2246" r:id="rId19"/>
    <p:sldId id="2247" r:id="rId20"/>
    <p:sldId id="70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8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72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59" d="100"/>
          <a:sy n="159" d="100"/>
        </p:scale>
        <p:origin x="682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theme" Target="theme/theme1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viewProps" Target="viewProp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presProps" Target="presProp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handoutMaster" Target="handoutMasters/handoutMaster1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notesMaster" Target="notesMasters/notesMaster1.xml" /><Relationship Id="rId27" Type="http://schemas.openxmlformats.org/officeDocument/2006/relationships/tableStyles" Target="tableStyles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659\AppData\Local\Microsoft\Windows\INetCache\Content.Outlook\8NAXQHT4\O&#269;kov&#225;n&#237;%20-%202021_0909.xlsx" TargetMode="External" /><Relationship Id="rId2" Type="http://schemas.microsoft.com/office/2011/relationships/chartColorStyle" Target="colors10.xml" /><Relationship Id="rId1" Type="http://schemas.microsoft.com/office/2011/relationships/chartStyle" Target="style10.xml" 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659\AppData\Local\Microsoft\Windows\INetCache\Content.Outlook\8NAXQHT4\O&#269;kov&#225;n&#237;%20-%202021_0909.xlsx" TargetMode="External" /><Relationship Id="rId2" Type="http://schemas.microsoft.com/office/2011/relationships/chartColorStyle" Target="colors11.xml" /><Relationship Id="rId1" Type="http://schemas.microsoft.com/office/2011/relationships/chartStyle" Target="style11.xml" 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 /><Relationship Id="rId2" Type="http://schemas.microsoft.com/office/2011/relationships/chartColorStyle" Target="colors12.xml" /><Relationship Id="rId1" Type="http://schemas.microsoft.com/office/2011/relationships/chartStyle" Target="style12.xml" 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 /><Relationship Id="rId2" Type="http://schemas.microsoft.com/office/2011/relationships/chartColorStyle" Target="colors13.xml" /><Relationship Id="rId1" Type="http://schemas.microsoft.com/office/2011/relationships/chartStyle" Target="style13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 /><Relationship Id="rId2" Type="http://schemas.microsoft.com/office/2011/relationships/chartColorStyle" Target="colors3.xml" /><Relationship Id="rId1" Type="http://schemas.microsoft.com/office/2011/relationships/chartStyle" Target="style3.xml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 /><Relationship Id="rId2" Type="http://schemas.microsoft.com/office/2011/relationships/chartColorStyle" Target="colors4.xml" /><Relationship Id="rId1" Type="http://schemas.microsoft.com/office/2011/relationships/chartStyle" Target="style4.xml" 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 /><Relationship Id="rId2" Type="http://schemas.microsoft.com/office/2011/relationships/chartColorStyle" Target="colors5.xml" /><Relationship Id="rId1" Type="http://schemas.microsoft.com/office/2011/relationships/chartStyle" Target="style5.xml" 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 /><Relationship Id="rId2" Type="http://schemas.microsoft.com/office/2011/relationships/chartColorStyle" Target="colors6.xml" /><Relationship Id="rId1" Type="http://schemas.microsoft.com/office/2011/relationships/chartStyle" Target="style6.xml" 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659\AppData\Local\Microsoft\Windows\INetCache\Content.Outlook\8NAXQHT4\O&#269;kov&#225;n&#237;%20-%202021_0909.xlsx" TargetMode="External" /><Relationship Id="rId2" Type="http://schemas.microsoft.com/office/2011/relationships/chartColorStyle" Target="colors7.xml" /><Relationship Id="rId1" Type="http://schemas.microsoft.com/office/2011/relationships/chartStyle" Target="style7.xml" 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659\AppData\Local\Microsoft\Windows\INetCache\Content.Outlook\8NAXQHT4\O&#269;kov&#225;n&#237;%20-%202021_0909.xlsx" TargetMode="External" /><Relationship Id="rId2" Type="http://schemas.microsoft.com/office/2011/relationships/chartColorStyle" Target="colors8.xml" /><Relationship Id="rId1" Type="http://schemas.microsoft.com/office/2011/relationships/chartStyle" Target="style8.xml" 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659\AppData\Local\Microsoft\Windows\INetCache\Content.Outlook\8NAXQHT4\O&#269;kov&#225;n&#237;%20-%202021_0909.xlsx" TargetMode="External" /><Relationship Id="rId2" Type="http://schemas.microsoft.com/office/2011/relationships/chartColorStyle" Target="colors9.xml" /><Relationship Id="rId1" Type="http://schemas.microsoft.com/office/2011/relationships/chartStyle" Target="style9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3"/>
        <c:overlap val="5"/>
        <c:axId val="1536298672"/>
        <c:axId val="1542141248"/>
      </c:barChart>
      <c:catAx>
        <c:axId val="153629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00" b="1" i="0" u="none" strike="noStrike" kern="1200" cap="all" spc="120" normalizeH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2141248"/>
        <c:crosses val="autoZero"/>
        <c:auto val="1"/>
        <c:lblAlgn val="ctr"/>
        <c:lblOffset val="100"/>
        <c:noMultiLvlLbl val="0"/>
      </c:catAx>
      <c:valAx>
        <c:axId val="1542141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62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601890464275789E-3"/>
          <c:y val="0.16932888597258677"/>
          <c:w val="0.9388379204892966"/>
          <c:h val="0.44178003791192766"/>
        </c:manualLayout>
      </c:layout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0552790355959201E-2"/>
          <c:y val="0.7090021622972319"/>
          <c:w val="0"/>
          <c:h val="1.0121815115084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'Proočkovanost okresů'!$C$52</c:f>
              <c:strCache>
                <c:ptCount val="1"/>
                <c:pt idx="0">
                  <c:v>1. dávka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'Proočkovanost okresů'!$B$53:$B$58</c:f>
              <c:strCache>
                <c:ptCount val="6"/>
                <c:pt idx="0">
                  <c:v>Hradec Králové</c:v>
                </c:pt>
                <c:pt idx="1">
                  <c:v>Jičín</c:v>
                </c:pt>
                <c:pt idx="2">
                  <c:v>Náchod</c:v>
                </c:pt>
                <c:pt idx="3">
                  <c:v>Rychnov n. Kn.</c:v>
                </c:pt>
                <c:pt idx="4">
                  <c:v>Trutnov</c:v>
                </c:pt>
                <c:pt idx="5">
                  <c:v>KHK</c:v>
                </c:pt>
              </c:strCache>
            </c:strRef>
          </c:cat>
          <c:val>
            <c:numRef>
              <c:f>'Proočkovanost okresů'!$C$53:$C$58</c:f>
              <c:numCache>
                <c:formatCode>0.0%</c:formatCode>
                <c:ptCount val="6"/>
                <c:pt idx="0">
                  <c:v>0.5850822513455165</c:v>
                </c:pt>
                <c:pt idx="1">
                  <c:v>0.54080664886315422</c:v>
                </c:pt>
                <c:pt idx="2">
                  <c:v>0.57814169718779396</c:v>
                </c:pt>
                <c:pt idx="3">
                  <c:v>0.54941827486670114</c:v>
                </c:pt>
                <c:pt idx="4">
                  <c:v>0.53833444052668333</c:v>
                </c:pt>
                <c:pt idx="5">
                  <c:v>0.56215924749865198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88-4853-8174-515E1F8E4019}"/>
            </c:ext>
          </c:extLst>
        </c:ser>
        <c:ser>
          <c:idx val="1"/>
          <c:order val="1"/>
          <c:tx>
            <c:strRef>
              <c:f>'Proočkovanost okresů'!$D$52</c:f>
              <c:strCache>
                <c:ptCount val="1"/>
                <c:pt idx="0">
                  <c:v>2. dávka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'Proočkovanost okresů'!$B$53:$B$58</c:f>
              <c:strCache>
                <c:ptCount val="6"/>
                <c:pt idx="0">
                  <c:v>Hradec Králové</c:v>
                </c:pt>
                <c:pt idx="1">
                  <c:v>Jičín</c:v>
                </c:pt>
                <c:pt idx="2">
                  <c:v>Náchod</c:v>
                </c:pt>
                <c:pt idx="3">
                  <c:v>Rychnov n. Kn.</c:v>
                </c:pt>
                <c:pt idx="4">
                  <c:v>Trutnov</c:v>
                </c:pt>
                <c:pt idx="5">
                  <c:v>KHK</c:v>
                </c:pt>
              </c:strCache>
            </c:strRef>
          </c:cat>
          <c:val>
            <c:numRef>
              <c:f>'Proočkovanost okresů'!$D$53:$D$58</c:f>
              <c:numCache>
                <c:formatCode>0.0%</c:formatCode>
                <c:ptCount val="6"/>
                <c:pt idx="0">
                  <c:v>0.55061270410800622</c:v>
                </c:pt>
                <c:pt idx="1">
                  <c:v>0.50480445254199213</c:v>
                </c:pt>
                <c:pt idx="2">
                  <c:v>0.54800113255454985</c:v>
                </c:pt>
                <c:pt idx="3">
                  <c:v>0.51969546090529795</c:v>
                </c:pt>
                <c:pt idx="4">
                  <c:v>0.50592774285860287</c:v>
                </c:pt>
                <c:pt idx="5">
                  <c:v>0.52945063843152629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88-4853-8174-515E1F8E40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99681071"/>
        <c:axId val="1202935503"/>
      </c:barChart>
      <c:catAx>
        <c:axId val="1199681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cs-CZ"/>
          </a:p>
        </c:txPr>
        <c:crossAx val="1202935503"/>
        <c:crosses val="autoZero"/>
        <c:auto val="1"/>
        <c:lblAlgn val="ctr"/>
        <c:lblOffset val="100"/>
        <c:noMultiLvlLbl val="0"/>
      </c:catAx>
      <c:valAx>
        <c:axId val="120293550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99681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57853003859145"/>
          <c:y val="4.451882400547677E-2"/>
          <c:w val="0.148429399228171"/>
          <c:h val="4.90215807568858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8706551135695528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5FD-48F8-9736-3C079AC8758D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Královéhradecký kraj</c:v>
                </c:pt>
                <c:pt idx="2">
                  <c:v>Jihomoravský kraj</c:v>
                </c:pt>
                <c:pt idx="3">
                  <c:v>Jihočeský kraj</c:v>
                </c:pt>
                <c:pt idx="4">
                  <c:v>ČR</c:v>
                </c:pt>
                <c:pt idx="5">
                  <c:v>Plzeňský kraj</c:v>
                </c:pt>
                <c:pt idx="6">
                  <c:v>Kraj Vysočina</c:v>
                </c:pt>
                <c:pt idx="7">
                  <c:v>Karlovarský kraj</c:v>
                </c:pt>
                <c:pt idx="8">
                  <c:v>Liberecký kraj</c:v>
                </c:pt>
                <c:pt idx="9">
                  <c:v>Zlínský kraj</c:v>
                </c:pt>
                <c:pt idx="10">
                  <c:v>Ústecký kraj</c:v>
                </c:pt>
                <c:pt idx="11">
                  <c:v>Moravskoslezský kraj</c:v>
                </c:pt>
                <c:pt idx="12">
                  <c:v>Pardubický kraj</c:v>
                </c:pt>
                <c:pt idx="13">
                  <c:v>Olomoucký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82.04869506</c:v>
                </c:pt>
                <c:pt idx="1">
                  <c:v>56.407826389999997</c:v>
                </c:pt>
                <c:pt idx="2">
                  <c:v>56.392016580000004</c:v>
                </c:pt>
                <c:pt idx="3">
                  <c:v>56.23004237</c:v>
                </c:pt>
                <c:pt idx="4">
                  <c:v>55.935813279999998</c:v>
                </c:pt>
                <c:pt idx="5">
                  <c:v>54.906004830000001</c:v>
                </c:pt>
                <c:pt idx="6">
                  <c:v>54.603696159999998</c:v>
                </c:pt>
                <c:pt idx="7">
                  <c:v>53.973427520000001</c:v>
                </c:pt>
                <c:pt idx="8">
                  <c:v>52.84648207</c:v>
                </c:pt>
                <c:pt idx="9">
                  <c:v>52.504917089999999</c:v>
                </c:pt>
                <c:pt idx="10">
                  <c:v>51.946624499999999</c:v>
                </c:pt>
                <c:pt idx="11">
                  <c:v>51.475142390000002</c:v>
                </c:pt>
                <c:pt idx="12">
                  <c:v>50.397050049999997</c:v>
                </c:pt>
                <c:pt idx="13">
                  <c:v>50.290235709999997</c:v>
                </c:pt>
                <c:pt idx="14">
                  <c:v>44.775203380000001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C-4CC0-8C06-7C983779B81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70-4302-9DB9-2A40D2C7CF5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5DF-41AA-A790-347E5AF7511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B13-47B8-8D55-3C11AB97633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Ústecký kraj</c:v>
                </c:pt>
                <c:pt idx="8">
                  <c:v>Pardubický kraj</c:v>
                </c:pt>
                <c:pt idx="9">
                  <c:v>Jihomoravský kraj</c:v>
                </c:pt>
                <c:pt idx="10">
                  <c:v>Karlovarský kraj</c:v>
                </c:pt>
                <c:pt idx="11">
                  <c:v>Liberecký kraj</c:v>
                </c:pt>
                <c:pt idx="12">
                  <c:v>Zlínský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58.684254000000003</c:v>
                </c:pt>
                <c:pt idx="1">
                  <c:v>57.709065199999998</c:v>
                </c:pt>
                <c:pt idx="2">
                  <c:v>57.555404799999998</c:v>
                </c:pt>
                <c:pt idx="3">
                  <c:v>56.662952900000001</c:v>
                </c:pt>
                <c:pt idx="4">
                  <c:v>56.4112759</c:v>
                </c:pt>
                <c:pt idx="5">
                  <c:v>55.9358133</c:v>
                </c:pt>
                <c:pt idx="6">
                  <c:v>55.600880500000002</c:v>
                </c:pt>
                <c:pt idx="7">
                  <c:v>54.2490612</c:v>
                </c:pt>
                <c:pt idx="8">
                  <c:v>54.218369899999999</c:v>
                </c:pt>
                <c:pt idx="9">
                  <c:v>54.140833399999998</c:v>
                </c:pt>
                <c:pt idx="10">
                  <c:v>54.081503900000001</c:v>
                </c:pt>
                <c:pt idx="11">
                  <c:v>53.573979199999997</c:v>
                </c:pt>
                <c:pt idx="12">
                  <c:v>52.950515299999999</c:v>
                </c:pt>
                <c:pt idx="13">
                  <c:v>51.6770146</c:v>
                </c:pt>
                <c:pt idx="14">
                  <c:v>51.517789999999998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8"/>
              <c:tx>
                <c:rich>
                  <a:bodyPr/>
                  <a:lstStyle/>
                  <a:p>
                    <a:fld id="{71FFBD31-C7BC-4FFB-A877-8829BEA93579}" type="VALUE">
                      <a:rPr lang="en-US"/>
                      <a:pPr/>
                      <a:t>[HODNOTA]</a:t>
                    </a:fld>
                    <a:r>
                      <a:rPr lang="en-US"/>
                      <a:t>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3E5-4EAA-AE56-27839B728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ln>
                      <a:noFill/>
                    </a:ln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List1!$A$2:$A$10</c:f>
              <c:strCache>
                <c:ptCount val="9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</c:strCache>
            </c:strRef>
          </c:cat>
          <c:val>
            <c:numRef>
              <c:f>List1!$B$2:$B$10</c:f>
              <c:numCache>
                <c:formatCode>#,##0</c:formatCode>
                <c:ptCount val="9"/>
                <c:pt idx="0">
                  <c:v>14219</c:v>
                </c:pt>
                <c:pt idx="1">
                  <c:v>22066</c:v>
                </c:pt>
                <c:pt idx="2">
                  <c:v>56892</c:v>
                </c:pt>
                <c:pt idx="3">
                  <c:v>83665</c:v>
                </c:pt>
                <c:pt idx="4">
                  <c:v>119985</c:v>
                </c:pt>
                <c:pt idx="5">
                  <c:v>147944</c:v>
                </c:pt>
                <c:pt idx="6">
                  <c:v>100163</c:v>
                </c:pt>
                <c:pt idx="7">
                  <c:v>53459</c:v>
                </c:pt>
                <c:pt idx="8">
                  <c:v>7236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E5-4EAA-AE56-27839B728C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5"/>
        <c:axId val="1536298672"/>
        <c:axId val="1542141248"/>
      </c:barChart>
      <c:catAx>
        <c:axId val="153629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800" b="0" i="0" u="none" strike="noStrike" kern="1200" cap="none" spc="120" normalizeH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2141248"/>
        <c:crosses val="autoZero"/>
        <c:auto val="1"/>
        <c:lblAlgn val="ctr"/>
        <c:lblOffset val="100"/>
        <c:noMultiLvlLbl val="0"/>
      </c:catAx>
      <c:valAx>
        <c:axId val="154214124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362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3"/>
        <c:overlap val="5"/>
        <c:axId val="1536298672"/>
        <c:axId val="1542141248"/>
      </c:barChart>
      <c:catAx>
        <c:axId val="153629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00" b="1" i="0" u="none" strike="noStrike" kern="1200" cap="all" spc="120" normalizeH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2141248"/>
        <c:crosses val="autoZero"/>
        <c:auto val="1"/>
        <c:lblAlgn val="ctr"/>
        <c:lblOffset val="100"/>
        <c:noMultiLvlLbl val="0"/>
      </c:catAx>
      <c:valAx>
        <c:axId val="1542141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62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1571313456889603E-2"/>
          <c:w val="1"/>
          <c:h val="0.810110210840889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8"/>
              <c:tx>
                <c:rich>
                  <a:bodyPr/>
                  <a:lstStyle/>
                  <a:p>
                    <a:fld id="{71FFBD31-C7BC-4FFB-A877-8829BEA93579}" type="VALUE">
                      <a:rPr lang="en-US"/>
                      <a:pPr/>
                      <a:t>[HODNOTA]</a:t>
                    </a:fld>
                    <a:r>
                      <a:rPr lang="en-US"/>
                      <a:t>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367-4B22-AE67-51081E427D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ln>
                      <a:noFill/>
                    </a:ln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List1!$A$2:$A$10</c:f>
              <c:strCache>
                <c:ptCount val="9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</c:strCache>
            </c:strRef>
          </c:cat>
          <c:val>
            <c:numRef>
              <c:f>List1!$B$2:$B$10</c:f>
              <c:numCache>
                <c:formatCode>#,##0</c:formatCode>
                <c:ptCount val="9"/>
                <c:pt idx="0">
                  <c:v>1550</c:v>
                </c:pt>
                <c:pt idx="1">
                  <c:v>10775</c:v>
                </c:pt>
                <c:pt idx="2">
                  <c:v>11676</c:v>
                </c:pt>
                <c:pt idx="3">
                  <c:v>29650</c:v>
                </c:pt>
                <c:pt idx="4">
                  <c:v>28958</c:v>
                </c:pt>
                <c:pt idx="5">
                  <c:v>104134</c:v>
                </c:pt>
                <c:pt idx="6">
                  <c:v>70608</c:v>
                </c:pt>
                <c:pt idx="7">
                  <c:v>41037</c:v>
                </c:pt>
                <c:pt idx="8">
                  <c:v>4871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67-4B22-AE67-51081E427D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5"/>
        <c:axId val="1536298672"/>
        <c:axId val="1542141248"/>
      </c:barChart>
      <c:catAx>
        <c:axId val="153629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800" b="0" i="0" u="none" strike="noStrike" kern="1200" cap="none" spc="120" normalizeH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2141248"/>
        <c:crosses val="autoZero"/>
        <c:auto val="1"/>
        <c:lblAlgn val="ctr"/>
        <c:lblOffset val="100"/>
        <c:noMultiLvlLbl val="0"/>
      </c:catAx>
      <c:valAx>
        <c:axId val="154214124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362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3"/>
        <c:overlap val="5"/>
        <c:axId val="1536298672"/>
        <c:axId val="1542141248"/>
      </c:barChart>
      <c:catAx>
        <c:axId val="153629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00" b="1" i="0" u="none" strike="noStrike" kern="1200" cap="all" spc="120" normalizeH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2141248"/>
        <c:crosses val="autoZero"/>
        <c:auto val="1"/>
        <c:lblAlgn val="ctr"/>
        <c:lblOffset val="100"/>
        <c:noMultiLvlLbl val="0"/>
      </c:catAx>
      <c:valAx>
        <c:axId val="1542141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62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Sloupec3</c:v>
                </c:pt>
              </c:strCache>
            </c:strRef>
          </c:tx>
          <c:spPr>
            <a:ln w="73025" cap="rnd" cmpd="sng" algn="ctr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noFill/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5.3358879488294875E-2"/>
                  <c:y val="-5.0704225352112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48-48BB-9E3A-C17E169ED59A}"/>
                </c:ext>
              </c:extLst>
            </c:dLbl>
            <c:dLbl>
              <c:idx val="1"/>
              <c:layout>
                <c:manualLayout>
                  <c:x val="-5.9024760328298502E-2"/>
                  <c:y val="-5.35211267605633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48-48BB-9E3A-C17E169ED59A}"/>
                </c:ext>
              </c:extLst>
            </c:dLbl>
            <c:dLbl>
              <c:idx val="2"/>
              <c:layout>
                <c:manualLayout>
                  <c:x val="-7.7543333154119265E-2"/>
                  <c:y val="-5.63380281690140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48-48BB-9E3A-C17E169ED59A}"/>
                </c:ext>
              </c:extLst>
            </c:dLbl>
            <c:dLbl>
              <c:idx val="3"/>
              <c:layout>
                <c:manualLayout>
                  <c:x val="-7.3636139989019064E-2"/>
                  <c:y val="-4.50704225352113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48-48BB-9E3A-C17E169ED59A}"/>
                </c:ext>
              </c:extLst>
            </c:dLbl>
            <c:dLbl>
              <c:idx val="4"/>
              <c:layout>
                <c:manualLayout>
                  <c:x val="-8.5233464376853682E-2"/>
                  <c:y val="-5.63380281690140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48-48BB-9E3A-C17E169ED59A}"/>
                </c:ext>
              </c:extLst>
            </c:dLbl>
            <c:dLbl>
              <c:idx val="5"/>
              <c:layout>
                <c:manualLayout>
                  <c:x val="-0.10709704117525347"/>
                  <c:y val="-2.53521126760563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48-48BB-9E3A-C17E169ED59A}"/>
                </c:ext>
              </c:extLst>
            </c:dLbl>
            <c:dLbl>
              <c:idx val="6"/>
              <c:layout>
                <c:manualLayout>
                  <c:x val="-0.11668390923511966"/>
                  <c:y val="-2.25352112676056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48-48BB-9E3A-C17E169ED59A}"/>
                </c:ext>
              </c:extLst>
            </c:dLbl>
            <c:dLbl>
              <c:idx val="7"/>
              <c:layout>
                <c:manualLayout>
                  <c:x val="-0.10063110515903079"/>
                  <c:y val="-5.35211267605633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48-48BB-9E3A-C17E169ED59A}"/>
                </c:ext>
              </c:extLst>
            </c:dLbl>
            <c:dLbl>
              <c:idx val="8"/>
              <c:layout>
                <c:manualLayout>
                  <c:x val="-3.1371482040846797E-2"/>
                  <c:y val="-5.6338028169014086E-2"/>
                </c:manualLayout>
              </c:layout>
              <c:tx>
                <c:rich>
                  <a:bodyPr/>
                  <a:lstStyle/>
                  <a:p>
                    <a:fld id="{3A0EAF9A-E019-4BE1-9049-A888B353A5B4}" type="VALUE">
                      <a:rPr lang="en-US" smtClean="0"/>
                      <a:pPr/>
                      <a:t>[HODNOTA]</a:t>
                    </a:fld>
                    <a:r>
                      <a:rPr lang="en-US" dirty="0"/>
                      <a:t>*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848-48BB-9E3A-C17E169ED5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List1!$A$2:$A$10</c:f>
              <c:strCache>
                <c:ptCount val="9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</c:strCache>
            </c:strRef>
          </c:cat>
          <c:val>
            <c:numRef>
              <c:f>List1!$B$2:$B$10</c:f>
              <c:numCache>
                <c:formatCode>#,##0</c:formatCode>
                <c:ptCount val="9"/>
                <c:pt idx="0">
                  <c:v>14219</c:v>
                </c:pt>
                <c:pt idx="1">
                  <c:v>36285</c:v>
                </c:pt>
                <c:pt idx="2">
                  <c:v>93177</c:v>
                </c:pt>
                <c:pt idx="3">
                  <c:v>176842</c:v>
                </c:pt>
                <c:pt idx="4">
                  <c:v>296827</c:v>
                </c:pt>
                <c:pt idx="5">
                  <c:v>444771</c:v>
                </c:pt>
                <c:pt idx="6">
                  <c:v>544934</c:v>
                </c:pt>
                <c:pt idx="7">
                  <c:v>598393</c:v>
                </c:pt>
                <c:pt idx="8">
                  <c:v>605629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48-48BB-9E3A-C17E169ED59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61105744"/>
        <c:axId val="1536648320"/>
      </c:lineChart>
      <c:catAx>
        <c:axId val="166110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2B2B82"/>
                </a:solidFill>
                <a:latin typeface="+mj-lt"/>
                <a:ea typeface="+mn-ea"/>
                <a:cs typeface="+mn-cs"/>
              </a:defRPr>
            </a:pPr>
            <a:endParaRPr lang="cs-CZ"/>
          </a:p>
        </c:txPr>
        <c:crossAx val="1536648320"/>
        <c:crosses val="autoZero"/>
        <c:auto val="1"/>
        <c:lblAlgn val="ctr"/>
        <c:lblOffset val="100"/>
        <c:noMultiLvlLbl val="0"/>
      </c:catAx>
      <c:valAx>
        <c:axId val="153664832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61105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601890464275789E-3"/>
          <c:y val="0.16932888597258677"/>
          <c:w val="0.9388379204892966"/>
          <c:h val="0.44178003791192766"/>
        </c:manualLayout>
      </c:layout>
      <c:pieChart>
        <c:varyColors val="1"/>
        <c:ser>
          <c:idx val="0"/>
          <c:order val="0"/>
          <c:tx>
            <c:strRef>
              <c:f>'Vakcíny kraje'!$M$7</c:f>
              <c:strCache>
                <c:ptCount val="1"/>
                <c:pt idx="0">
                  <c:v>KHK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92B-45F3-B707-C8245DCD93B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2B-45F3-B707-C8245DCD93B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92B-45F3-B707-C8245DCD93B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92B-45F3-B707-C8245DCD93B3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'Vakcíny kraje'!$K$8:$K$11</c:f>
              <c:strCache>
                <c:ptCount val="4"/>
                <c:pt idx="0">
                  <c:v>Comirnaty (Pfizer)</c:v>
                </c:pt>
                <c:pt idx="1">
                  <c:v>Janssen</c:v>
                </c:pt>
                <c:pt idx="2">
                  <c:v>Spikevax (Moderna)</c:v>
                </c:pt>
                <c:pt idx="3">
                  <c:v>VAXZERIA (Astra Zeneca)</c:v>
                </c:pt>
              </c:strCache>
            </c:strRef>
          </c:cat>
          <c:val>
            <c:numRef>
              <c:f>'Vakcíny kraje'!$M$8:$M$11</c:f>
              <c:numCache>
                <c:formatCode>0.0%</c:formatCode>
                <c:ptCount val="4"/>
                <c:pt idx="0">
                  <c:v>0.80443094786643676</c:v>
                </c:pt>
                <c:pt idx="1">
                  <c:v>1.5089424013145388E-2</c:v>
                </c:pt>
                <c:pt idx="2">
                  <c:v>8.9678589317388716E-2</c:v>
                </c:pt>
                <c:pt idx="3">
                  <c:v>9.080103880302913E-2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92B-45F3-B707-C8245DCD93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0552790355959201E-2"/>
          <c:y val="0.7090021622972319"/>
          <c:w val="0.79422159964748706"/>
          <c:h val="4.50217037108596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601890464275789E-3"/>
          <c:y val="0.16932888597258677"/>
          <c:w val="0.9388379204892966"/>
          <c:h val="0.44178003791192766"/>
        </c:manualLayout>
      </c:layout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0552790355959201E-2"/>
          <c:y val="0.7090021622972319"/>
          <c:w val="0"/>
          <c:h val="1.0309972991117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32965995038159"/>
          <c:y val="3.701273921581702E-2"/>
          <c:w val="0.7244530061121377"/>
          <c:h val="0.92848981695264621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'Očkovaní okresy'!$C$37</c:f>
              <c:strCache>
                <c:ptCount val="1"/>
                <c:pt idx="0">
                  <c:v>Celkový počet očkování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516-40A8-A1DF-54385A5E1684}"/>
              </c:ext>
            </c:extLst>
          </c:dPt>
          <c:dLbls>
            <c:dLbl>
              <c:idx val="1"/>
              <c:layout>
                <c:manualLayout>
                  <c:x val="1.3773873033116994E-3"/>
                  <c:y val="-1.9050245257310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16-40A8-A1DF-54385A5E1684}"/>
                </c:ext>
              </c:extLst>
            </c:dLbl>
            <c:dLbl>
              <c:idx val="4"/>
              <c:spPr>
                <a:solidFill>
                  <a:schemeClr val="bg1"/>
                </a:solidFill>
                <a:ln w="1270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2B2B82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516-40A8-A1DF-54385A5E1684}"/>
                </c:ext>
              </c:extLst>
            </c:dLbl>
            <c:spPr>
              <a:noFill/>
              <a:ln w="127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2B2B82"/>
                    </a:solidFill>
                    <a:latin typeface="+mj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'Očkovaní okresy'!$B$38:$B$44</c:f>
              <c:strCache>
                <c:ptCount val="6"/>
                <c:pt idx="0">
                  <c:v>Hradec Králové</c:v>
                </c:pt>
                <c:pt idx="1">
                  <c:v>Jičín</c:v>
                </c:pt>
                <c:pt idx="2">
                  <c:v>Náchod</c:v>
                </c:pt>
                <c:pt idx="3">
                  <c:v>Rychnov nad Kněžnou</c:v>
                </c:pt>
                <c:pt idx="4">
                  <c:v>Trutnov</c:v>
                </c:pt>
                <c:pt idx="5">
                  <c:v>Osoby s trvalým bydlištěm mimo kraj</c:v>
                </c:pt>
              </c:strCache>
              <c:extLst/>
            </c:strRef>
          </c:cat>
          <c:val>
            <c:numRef>
              <c:f>'Očkovaní okresy'!$C$38:$C$44</c:f>
              <c:numCache>
                <c:formatCode>#\ ##0_ ;\-#\ ##0\ </c:formatCode>
                <c:ptCount val="6"/>
                <c:pt idx="0">
                  <c:v>167774</c:v>
                </c:pt>
                <c:pt idx="1">
                  <c:v>70721</c:v>
                </c:pt>
                <c:pt idx="2">
                  <c:v>117497</c:v>
                </c:pt>
                <c:pt idx="3">
                  <c:v>79421</c:v>
                </c:pt>
                <c:pt idx="4">
                  <c:v>111562</c:v>
                </c:pt>
                <c:pt idx="5">
                  <c:v>57952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E516-40A8-A1DF-54385A5E1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28337024"/>
        <c:axId val="1989227680"/>
        <c:extLst/>
      </c:barChart>
      <c:catAx>
        <c:axId val="1728337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endParaRPr lang="cs-CZ"/>
          </a:p>
        </c:txPr>
        <c:crossAx val="1989227680"/>
        <c:crosses val="autoZero"/>
        <c:auto val="1"/>
        <c:lblAlgn val="ctr"/>
        <c:lblOffset val="100"/>
        <c:noMultiLvlLbl val="0"/>
      </c:catAx>
      <c:valAx>
        <c:axId val="1989227680"/>
        <c:scaling>
          <c:orientation val="minMax"/>
        </c:scaling>
        <c:delete val="1"/>
        <c:axPos val="t"/>
        <c:numFmt formatCode="#\ ##0_ ;\-#\ ##0\ " sourceLinked="1"/>
        <c:majorTickMark val="none"/>
        <c:minorTickMark val="none"/>
        <c:tickLblPos val="nextTo"/>
        <c:crossAx val="172833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8100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3D0ABB3-B508-824E-9330-D578EB41FA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211CAB2-C5D2-2640-AEBE-3DE4D2EB3B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22F56-76CC-2244-9969-3BD231BC40BB}" type="datetimeFigureOut">
              <a:t>13.09.2021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BC07A37-2E4C-4A45-B370-BAA6DA94F2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AF3F6C6-389C-964B-A899-5EA4A12A0B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920A4-C4B0-3B45-B166-80304E6D202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674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BFD12-7377-AF4F-9E5D-41F7F9A57BED}" type="datetimeFigureOut">
              <a:t>13.09.2021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6F805-EB17-214F-846F-533D26B85AF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979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2.xml" /><Relationship Id="rId6" Type="http://schemas.openxmlformats.org/officeDocument/2006/relationships/image" Target="../media/image6.svg" /><Relationship Id="rId5" Type="http://schemas.openxmlformats.org/officeDocument/2006/relationships/image" Target="../media/image5.png" /><Relationship Id="rId4" Type="http://schemas.openxmlformats.org/officeDocument/2006/relationships/image" Target="../media/image4.svg" 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 /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Relationship Id="rId6" Type="http://schemas.openxmlformats.org/officeDocument/2006/relationships/image" Target="../media/image7.png" /><Relationship Id="rId5" Type="http://schemas.openxmlformats.org/officeDocument/2006/relationships/image" Target="../media/image6.svg" /><Relationship Id="rId4" Type="http://schemas.openxmlformats.org/officeDocument/2006/relationships/image" Target="../media/image5.png" 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 /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Relationship Id="rId6" Type="http://schemas.openxmlformats.org/officeDocument/2006/relationships/image" Target="../media/image7.png" /><Relationship Id="rId5" Type="http://schemas.openxmlformats.org/officeDocument/2006/relationships/image" Target="../media/image6.svg" /><Relationship Id="rId4" Type="http://schemas.openxmlformats.org/officeDocument/2006/relationships/image" Target="../media/image5.png" 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 /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Relationship Id="rId6" Type="http://schemas.openxmlformats.org/officeDocument/2006/relationships/image" Target="../media/image7.png" /><Relationship Id="rId5" Type="http://schemas.openxmlformats.org/officeDocument/2006/relationships/image" Target="../media/image6.svg" /><Relationship Id="rId4" Type="http://schemas.openxmlformats.org/officeDocument/2006/relationships/image" Target="../media/image5.png" 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 /><Relationship Id="rId2" Type="http://schemas.openxmlformats.org/officeDocument/2006/relationships/image" Target="../media/image8.png" /><Relationship Id="rId1" Type="http://schemas.openxmlformats.org/officeDocument/2006/relationships/slideMaster" Target="../slideMasters/slideMaster2.xml" /><Relationship Id="rId6" Type="http://schemas.openxmlformats.org/officeDocument/2006/relationships/image" Target="../media/image12.svg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 /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Relationship Id="rId6" Type="http://schemas.openxmlformats.org/officeDocument/2006/relationships/image" Target="../media/image7.png" /><Relationship Id="rId5" Type="http://schemas.openxmlformats.org/officeDocument/2006/relationships/image" Target="../media/image6.svg" /><Relationship Id="rId4" Type="http://schemas.openxmlformats.org/officeDocument/2006/relationships/image" Target="../media/image5.png" 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7.png" /><Relationship Id="rId1" Type="http://schemas.openxmlformats.org/officeDocument/2006/relationships/slideMaster" Target="../slideMasters/slideMaster2.xml" /><Relationship Id="rId6" Type="http://schemas.openxmlformats.org/officeDocument/2006/relationships/image" Target="../media/image6.svg" /><Relationship Id="rId5" Type="http://schemas.openxmlformats.org/officeDocument/2006/relationships/image" Target="../media/image5.png" /><Relationship Id="rId4" Type="http://schemas.openxmlformats.org/officeDocument/2006/relationships/image" Target="../media/image4.svg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 /><Relationship Id="rId2" Type="http://schemas.openxmlformats.org/officeDocument/2006/relationships/image" Target="../media/image13.tmp" /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5F0446E-2BA5-074F-9D5A-1DA860FC7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98" y="9893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D1C52D7-9D53-964E-AD7F-FCDE91C29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298" y="38690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67936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70B9-5AC9-DD4F-B4FA-247F1F891530}" type="datetime1">
              <a:t>13.09.2021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40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259388"/>
          </a:xfrm>
        </p:spPr>
        <p:txBody>
          <a:bodyPr vert="eaVert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59388"/>
          </a:xfrm>
        </p:spPr>
        <p:txBody>
          <a:bodyPr vert="eaVert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0D57-1D93-2946-AFD0-6D29B9F3A147}" type="datetime1">
              <a:t>13.09.2021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614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8917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9034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370966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2838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13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232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193043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234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10B1-3D63-454C-8A55-F234CDB8A490}" type="datetime1">
              <a:t>13.09.2021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967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3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FD45-C6FC-FA4E-8F73-BD321229A0A2}" type="datetime1">
              <a:t>13.09.2021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4949EF-3906-7247-A998-646612F8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98" y="9893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4C4C04-2844-7D47-AFA2-6CCB143D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298" y="38690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28039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04925"/>
            <a:ext cx="5181600" cy="431958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04925"/>
            <a:ext cx="5181600" cy="431958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417B-9DB1-6D4D-BC0C-5A2D93988509}" type="datetime1">
              <a:t>13.09.2021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269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87388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0492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81248"/>
            <a:ext cx="5157787" cy="3243265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0492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81248"/>
            <a:ext cx="5183188" cy="3243265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294-69E3-9D4D-93D4-2E238C326C15}" type="datetime1">
              <a:t>13.09.2021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35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966A-A054-844C-ADD4-DD683C9A6B44}" type="datetime1">
              <a:t>13.09.2021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19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E48A-7B06-DD4E-B4F1-99FFA5BA3C4E}" type="datetime1">
              <a:t>13.09.2021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680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04925"/>
            <a:ext cx="6172200" cy="4319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04925"/>
            <a:ext cx="3932237" cy="431958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9FE8-A97A-9040-BC1B-01299C18F4E1}" type="datetime1">
              <a:t>13.09.2021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B2FEFB-40EB-A242-879E-90E7A9ACB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735"/>
            <a:ext cx="10515600" cy="677778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57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04924"/>
            <a:ext cx="6172200" cy="431958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04926"/>
            <a:ext cx="3932237" cy="4319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CB02-1686-5E4E-8C77-FF7AEFEA844F}" type="datetime1">
              <a:t>13.09.2021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DA77E7-49D4-194B-BF48-C6879F89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735"/>
            <a:ext cx="10515600" cy="677778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92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emf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5" Type="http://schemas.openxmlformats.org/officeDocument/2006/relationships/slideLayout" Target="../slideLayouts/slideLayout16.xml" /><Relationship Id="rId10" Type="http://schemas.openxmlformats.org/officeDocument/2006/relationships/theme" Target="../theme/theme2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74735"/>
            <a:ext cx="10515600" cy="6777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04926"/>
            <a:ext cx="10515600" cy="4319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197543"/>
            <a:ext cx="1246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073E4-06FD-6D40-9982-0E8CCC73F560}" type="datetime1">
              <a:t>13.09.2021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87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708" y="6187253"/>
            <a:ext cx="1039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13053-D514-8448-BD9B-6AC86BD996A2}" type="slidenum"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964BFAD-E371-A44E-A2DA-B96F71D7085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76539" y="5925500"/>
            <a:ext cx="1440000" cy="63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5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1000"/>
        </a:spcBef>
        <a:buFont typeface="System Font Regular"/>
        <a:buChar char="–"/>
        <a:tabLst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11200" indent="-355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068388" indent="-357188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423988" indent="-355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779588" indent="-355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pos="529" userDrawn="1">
          <p15:clr>
            <a:srgbClr val="F26B43"/>
          </p15:clr>
        </p15:guide>
        <p15:guide id="5" orient="horz" pos="3543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82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6136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6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6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9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2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7.png" /><Relationship Id="rId5" Type="http://schemas.openxmlformats.org/officeDocument/2006/relationships/image" Target="../media/image26.jpeg" /><Relationship Id="rId4" Type="http://schemas.openxmlformats.org/officeDocument/2006/relationships/image" Target="../media/image25.png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 /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 /><Relationship Id="rId2" Type="http://schemas.openxmlformats.org/officeDocument/2006/relationships/chart" Target="../charts/chart3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 /><Relationship Id="rId2" Type="http://schemas.openxmlformats.org/officeDocument/2006/relationships/chart" Target="../charts/chart5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 /><Relationship Id="rId2" Type="http://schemas.openxmlformats.org/officeDocument/2006/relationships/chart" Target="../charts/chart8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 /><Relationship Id="rId2" Type="http://schemas.openxmlformats.org/officeDocument/2006/relationships/chart" Target="../charts/chart10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E43851A7-B687-4CEA-B517-5D0A44EA4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4708" y="6187253"/>
            <a:ext cx="103909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E2513053-D514-8448-BD9B-6AC86BD996A2}" type="slidenum">
              <a:rPr lang="en-US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42A7B56-7997-E842-ADB7-9AB48F3C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98" y="989302"/>
            <a:ext cx="10515600" cy="2852737"/>
          </a:xfrm>
        </p:spPr>
        <p:txBody>
          <a:bodyPr anchor="b">
            <a:normAutofit/>
          </a:bodyPr>
          <a:lstStyle/>
          <a:p>
            <a:r>
              <a:rPr lang="cs-CZ" dirty="0"/>
              <a:t>Epidemická situace </a:t>
            </a:r>
            <a:br>
              <a:rPr lang="cs-CZ" dirty="0"/>
            </a:br>
            <a:r>
              <a:rPr lang="cs-CZ" dirty="0"/>
              <a:t>a očkování proti covid-19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C1CE77-678A-8740-A34B-B7686D2D1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298" y="3869027"/>
            <a:ext cx="10515600" cy="1500187"/>
          </a:xfrm>
        </p:spPr>
        <p:txBody>
          <a:bodyPr>
            <a:normAutofit/>
          </a:bodyPr>
          <a:lstStyle/>
          <a:p>
            <a:r>
              <a:rPr lang="cs-CZ" sz="4000" dirty="0"/>
              <a:t>v Královéhradeckém kraji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04F4EBA8-850F-401E-A784-E89B7E218A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197543"/>
            <a:ext cx="124690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13. 9. 2021</a:t>
            </a:r>
          </a:p>
        </p:txBody>
      </p:sp>
    </p:spTree>
    <p:extLst>
      <p:ext uri="{BB962C8B-B14F-4D97-AF65-F5344CB8AC3E}">
        <p14:creationId xmlns:p14="http://schemas.microsoft.com/office/powerpoint/2010/main" val="1515344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731236"/>
              </p:ext>
            </p:extLst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1 095 419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310 696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674 069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361 869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5 986 126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324 517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277 852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158 310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233 833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304 591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424 406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614 013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263 504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317 091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625 956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92627" y="99623"/>
            <a:ext cx="221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7. 9.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51,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51,00–53,99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54,00–56,99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57,0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698999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2005313"/>
              </p:ext>
            </p:extLst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52,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52,00–54,99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55,00–57,99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58,0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298 616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806 771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768 413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364 655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310 715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5 986 126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328 624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443 217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283 484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647 160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158 627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237 052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307 176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616 421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324 831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10250" y="99623"/>
            <a:ext cx="238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7. 9.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594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</a:t>
            </a:r>
            <a:r>
              <a:rPr lang="cs-CZ" sz="1200" dirty="0">
                <a:solidFill>
                  <a:srgbClr val="000000"/>
                </a:solidFill>
              </a:rPr>
              <a:t>90 364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916174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2EF4C7C4-E97A-4953-BDC2-E5A432C33197}"/>
              </a:ext>
            </a:extLst>
          </p:cNvPr>
          <p:cNvGraphicFramePr>
            <a:graphicFrameLocks noGrp="1"/>
          </p:cNvGraphicFramePr>
          <p:nvPr/>
        </p:nvGraphicFramePr>
        <p:xfrm>
          <a:off x="9496425" y="1572418"/>
          <a:ext cx="2085974" cy="4666455"/>
        </p:xfrm>
        <a:graphic>
          <a:graphicData uri="http://schemas.openxmlformats.org/drawingml/2006/table">
            <a:tbl>
              <a:tblPr/>
              <a:tblGrid>
                <a:gridCol w="2085974">
                  <a:extLst>
                    <a:ext uri="{9D8B030D-6E8A-4147-A177-3AD203B41FA5}">
                      <a16:colId xmlns:a16="http://schemas.microsoft.com/office/drawing/2014/main" val="1574041375"/>
                    </a:ext>
                  </a:extLst>
                </a:gridCol>
              </a:tblGrid>
              <a:tr h="31109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64312"/>
                  </a:ext>
                </a:extLst>
              </a:tr>
              <a:tr h="31109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529968"/>
                  </a:ext>
                </a:extLst>
              </a:tr>
              <a:tr h="31109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1643"/>
                  </a:ext>
                </a:extLst>
              </a:tr>
              <a:tr h="31109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F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379832"/>
                  </a:ext>
                </a:extLst>
              </a:tr>
              <a:tr h="31109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9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568284"/>
                  </a:ext>
                </a:extLst>
              </a:tr>
              <a:tr h="31109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9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943068"/>
                  </a:ext>
                </a:extLst>
              </a:tr>
              <a:tr h="31109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231711"/>
                  </a:ext>
                </a:extLst>
              </a:tr>
              <a:tr h="31109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83838"/>
                  </a:ext>
                </a:extLst>
              </a:tr>
              <a:tr h="31109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7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021588"/>
                  </a:ext>
                </a:extLst>
              </a:tr>
              <a:tr h="31109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787847"/>
                  </a:ext>
                </a:extLst>
              </a:tr>
              <a:tr h="31109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9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719254"/>
                  </a:ext>
                </a:extLst>
              </a:tr>
              <a:tr h="31109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002249"/>
                  </a:ext>
                </a:extLst>
              </a:tr>
              <a:tr h="31109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645513"/>
                  </a:ext>
                </a:extLst>
              </a:tr>
              <a:tr h="31109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106585"/>
                  </a:ext>
                </a:extLst>
              </a:tr>
              <a:tr h="31109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7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023801"/>
                  </a:ext>
                </a:extLst>
              </a:tr>
            </a:tbl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5A850C8A-CC4F-462B-B79D-6CCF7442F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39" y="2"/>
            <a:ext cx="7571636" cy="576000"/>
          </a:xfrm>
        </p:spPr>
        <p:txBody>
          <a:bodyPr/>
          <a:lstStyle/>
          <a:p>
            <a:r>
              <a:rPr lang="cs-CZ" dirty="0"/>
              <a:t>Očkování osob ve věku 16 a více let, stav k 7. 9. 2021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06F97362-C236-4EBD-9EF0-44D312A77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033690"/>
              </p:ext>
            </p:extLst>
          </p:nvPr>
        </p:nvGraphicFramePr>
        <p:xfrm>
          <a:off x="730250" y="943769"/>
          <a:ext cx="10852149" cy="5295109"/>
        </p:xfrm>
        <a:graphic>
          <a:graphicData uri="http://schemas.openxmlformats.org/drawingml/2006/table">
            <a:tbl>
              <a:tblPr/>
              <a:tblGrid>
                <a:gridCol w="2491565">
                  <a:extLst>
                    <a:ext uri="{9D8B030D-6E8A-4147-A177-3AD203B41FA5}">
                      <a16:colId xmlns:a16="http://schemas.microsoft.com/office/drawing/2014/main" val="247101253"/>
                    </a:ext>
                  </a:extLst>
                </a:gridCol>
                <a:gridCol w="2090146">
                  <a:extLst>
                    <a:ext uri="{9D8B030D-6E8A-4147-A177-3AD203B41FA5}">
                      <a16:colId xmlns:a16="http://schemas.microsoft.com/office/drawing/2014/main" val="621032218"/>
                    </a:ext>
                  </a:extLst>
                </a:gridCol>
                <a:gridCol w="2090146">
                  <a:extLst>
                    <a:ext uri="{9D8B030D-6E8A-4147-A177-3AD203B41FA5}">
                      <a16:colId xmlns:a16="http://schemas.microsoft.com/office/drawing/2014/main" val="1186834516"/>
                    </a:ext>
                  </a:extLst>
                </a:gridCol>
                <a:gridCol w="2090146">
                  <a:extLst>
                    <a:ext uri="{9D8B030D-6E8A-4147-A177-3AD203B41FA5}">
                      <a16:colId xmlns:a16="http://schemas.microsoft.com/office/drawing/2014/main" val="3070557331"/>
                    </a:ext>
                  </a:extLst>
                </a:gridCol>
                <a:gridCol w="2090146">
                  <a:extLst>
                    <a:ext uri="{9D8B030D-6E8A-4147-A177-3AD203B41FA5}">
                      <a16:colId xmlns:a16="http://schemas.microsoft.com/office/drawing/2014/main" val="2844632301"/>
                    </a:ext>
                  </a:extLst>
                </a:gridCol>
              </a:tblGrid>
              <a:tr h="62295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Populace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Očkovaní alespoň jednou dávkou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Neočkovaní, prodělali onemocnění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Ostatní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949328"/>
                  </a:ext>
                </a:extLst>
              </a:tr>
              <a:tr h="3114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CZ010 Hlavní město Praha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1 111 280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749 758 (67,5 %)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62 333 (5,6 %)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299 189 (26,9 %)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237868"/>
                  </a:ext>
                </a:extLst>
              </a:tr>
              <a:tr h="3114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CZ020 Středočeský kraj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1 133 984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783 348 (69,1 %)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69 317 (6,1 %)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281 319 (24,8 %)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132881"/>
                  </a:ext>
                </a:extLst>
              </a:tr>
              <a:tr h="3114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CZ031 Jihočeský kraj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534 754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355 854 (66,5 %)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32 770 (6,1 %)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146 130 (27,3 %)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276533"/>
                  </a:ext>
                </a:extLst>
              </a:tr>
              <a:tr h="3114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CZ032 Plzeňský kraj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493 070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320 740 (65,0 %)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33 268 (6,7 %)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139 062 (28,2 %)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456864"/>
                  </a:ext>
                </a:extLst>
              </a:tr>
              <a:tr h="3114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CZ041 Karlovarský kraj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245 932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154 749 (62,9 %)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14 410 (5,9 %)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76 773 (31,2 %)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549936"/>
                  </a:ext>
                </a:extLst>
              </a:tr>
              <a:tr h="3114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CZ042 Ústecký kraj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677 309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432 862 (63,9 %)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39 027 (5,8 %)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205 420 (30,3 %)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985127"/>
                  </a:ext>
                </a:extLst>
              </a:tr>
              <a:tr h="3114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CZ051 Liberecký kraj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365 503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231 465 (63,3 %)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26 679 (7,3 %)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107 359 (29,4 %)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3003785"/>
                  </a:ext>
                </a:extLst>
              </a:tr>
              <a:tr h="3114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CZ052 Královéhradecký kraj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459 214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303 688 (66,1 %)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31 418 (6,8 %)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124 108 (27,0 %)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805017"/>
                  </a:ext>
                </a:extLst>
              </a:tr>
              <a:tr h="3114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CZ053 Pardubický kraj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434 172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277 440 (63,9 %)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32 210 (7,4 %)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124 522 (28,7 %)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308936"/>
                  </a:ext>
                </a:extLst>
              </a:tr>
              <a:tr h="3114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CZ063 Kraj Vysočina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424 066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291 690 (68,8 %)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24 995 (5,9 %)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107 381 (25,3 %)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836484"/>
                  </a:ext>
                </a:extLst>
              </a:tr>
              <a:tr h="3114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CZ064 Jihomoravský kraj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990 788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634 555 (64,0 %)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55 913 (5,6 %)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300 320 (30,3 %)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453060"/>
                  </a:ext>
                </a:extLst>
              </a:tr>
              <a:tr h="3114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CZ071 Olomoucký kraj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525 104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318 858 (60,7 %)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35 239 (6,7 %)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171 007 (32,6 %)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145335"/>
                  </a:ext>
                </a:extLst>
              </a:tr>
              <a:tr h="3114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CZ072 Zlínský kraj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485 727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301 615 (62,1 %)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32 824 (6,8 %)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151 288 (31,1 %)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02784"/>
                  </a:ext>
                </a:extLst>
              </a:tr>
              <a:tr h="3114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CZ080 Moravskoslezský kraj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997 281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605 341 (60,7 %)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63 403 (6,4 %)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328 537 (32,9 %)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1343461"/>
                  </a:ext>
                </a:extLst>
              </a:tr>
              <a:tr h="3114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8 878 184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5 851 350 (65,9 %)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562 344 (6,3 %)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2 464 490 (27,8 %)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732992"/>
                  </a:ext>
                </a:extLst>
              </a:tr>
            </a:tbl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0160A08A-2E0A-40FC-B603-74471330EC0E}"/>
              </a:ext>
            </a:extLst>
          </p:cNvPr>
          <p:cNvSpPr/>
          <p:nvPr/>
        </p:nvSpPr>
        <p:spPr>
          <a:xfrm>
            <a:off x="4581755" y="6574393"/>
            <a:ext cx="31550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</a:t>
            </a:r>
          </a:p>
        </p:txBody>
      </p:sp>
    </p:spTree>
    <p:extLst>
      <p:ext uri="{BB962C8B-B14F-4D97-AF65-F5344CB8AC3E}">
        <p14:creationId xmlns:p14="http://schemas.microsoft.com/office/powerpoint/2010/main" val="897126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82CD6C-7B04-471B-9B1E-4C2C2C71D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Očkovací kamion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CD031C-CF9F-4DC3-BA98-E101486D9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000" dirty="0"/>
              <a:t>mobilní očkování v pěti městech od 3. do 7. září</a:t>
            </a:r>
          </a:p>
          <a:p>
            <a:r>
              <a:rPr lang="cs-CZ" sz="2000" dirty="0"/>
              <a:t>celkem naočkováno 476 osob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čím nižší </a:t>
            </a:r>
            <a:r>
              <a:rPr lang="cs-CZ" sz="2000" dirty="0" err="1"/>
              <a:t>proočkovanost</a:t>
            </a:r>
            <a:r>
              <a:rPr lang="cs-CZ" sz="2000" dirty="0"/>
              <a:t>, tím nižší zájem o očkování</a:t>
            </a:r>
          </a:p>
          <a:p>
            <a:r>
              <a:rPr lang="cs-CZ" sz="2000" dirty="0"/>
              <a:t>informace šla i do spádové oblasti</a:t>
            </a:r>
          </a:p>
          <a:p>
            <a:r>
              <a:rPr lang="cs-CZ" sz="2000" dirty="0"/>
              <a:t>poděkování patří samosprávám za spolupráci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4E1917-CDF9-427D-9483-4CF3DA971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rPr lang="cs-CZ" smtClean="0"/>
              <a:t>13</a:t>
            </a:fld>
            <a:endParaRPr lang="cs-CZ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E7A8D27E-650A-4FE1-817D-A3A06AC0FC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558773"/>
              </p:ext>
            </p:extLst>
          </p:nvPr>
        </p:nvGraphicFramePr>
        <p:xfrm>
          <a:off x="1305088" y="2049726"/>
          <a:ext cx="4674946" cy="235359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218946">
                  <a:extLst>
                    <a:ext uri="{9D8B030D-6E8A-4147-A177-3AD203B41FA5}">
                      <a16:colId xmlns:a16="http://schemas.microsoft.com/office/drawing/2014/main" val="32962958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49531700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79752148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875692992"/>
                    </a:ext>
                  </a:extLst>
                </a:gridCol>
              </a:tblGrid>
              <a:tr h="336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</a:rPr>
                        <a:t> </a:t>
                      </a:r>
                      <a:endParaRPr lang="cs-CZ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err="1">
                          <a:effectLst/>
                        </a:rPr>
                        <a:t>Pfizer</a:t>
                      </a:r>
                      <a:endParaRPr lang="cs-CZ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>
                          <a:effectLst/>
                        </a:rPr>
                        <a:t>Janssen</a:t>
                      </a:r>
                      <a:endParaRPr lang="cs-CZ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</a:rPr>
                        <a:t>Celkem za den</a:t>
                      </a:r>
                      <a:endParaRPr lang="cs-CZ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7009888"/>
                  </a:ext>
                </a:extLst>
              </a:tr>
              <a:tr h="336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</a:rPr>
                        <a:t>Vamberk</a:t>
                      </a:r>
                      <a:endParaRPr lang="cs-CZ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18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47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3845901"/>
                  </a:ext>
                </a:extLst>
              </a:tr>
              <a:tr h="336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</a:rPr>
                        <a:t>Žacléř</a:t>
                      </a:r>
                      <a:endParaRPr lang="cs-CZ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56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3830407"/>
                  </a:ext>
                </a:extLst>
              </a:tr>
              <a:tr h="336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</a:rPr>
                        <a:t>Nová Paka</a:t>
                      </a:r>
                      <a:endParaRPr lang="cs-CZ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92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5709146"/>
                  </a:ext>
                </a:extLst>
              </a:tr>
              <a:tr h="336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</a:rPr>
                        <a:t>Hostinné</a:t>
                      </a:r>
                      <a:endParaRPr lang="cs-CZ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81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116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1100366"/>
                  </a:ext>
                </a:extLst>
              </a:tr>
              <a:tr h="336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</a:rPr>
                        <a:t>Kopidlno</a:t>
                      </a:r>
                      <a:endParaRPr lang="cs-CZ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58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4801834"/>
                  </a:ext>
                </a:extLst>
              </a:tr>
              <a:tr h="336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CELKEM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155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321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476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7586160"/>
                  </a:ext>
                </a:extLst>
              </a:tr>
            </a:tbl>
          </a:graphicData>
        </a:graphic>
      </p:graphicFrame>
      <p:pic>
        <p:nvPicPr>
          <p:cNvPr id="9" name="Obrázek 8">
            <a:extLst>
              <a:ext uri="{FF2B5EF4-FFF2-40B4-BE49-F238E27FC236}">
                <a16:creationId xmlns:a16="http://schemas.microsoft.com/office/drawing/2014/main" id="{6978EC9B-65BE-46A7-AAA5-907138DA7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3035" y="449987"/>
            <a:ext cx="3925776" cy="5553074"/>
          </a:xfrm>
          <a:prstGeom prst="rect">
            <a:avLst/>
          </a:prstGeom>
          <a:ln>
            <a:noFill/>
          </a:ln>
          <a:effectLst>
            <a:glow rad="63500">
              <a:schemeClr val="tx2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0493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DAF9FF-5968-49D4-81D1-11C25044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Komunikace a informování veřejnosti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3A120E-791A-4EFA-A7B0-01F0AE158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dirty="0"/>
              <a:t>pravidelný informační servis pro média a veřejnost prostřednictvím tiskového oddělení krajského úřadu</a:t>
            </a:r>
          </a:p>
          <a:p>
            <a:r>
              <a:rPr lang="cs-CZ" sz="2400" dirty="0"/>
              <a:t>webové stránky – speciální sekce Covid-19 (koronavirus.kr-kralovehradecky.cz)</a:t>
            </a:r>
          </a:p>
          <a:p>
            <a:r>
              <a:rPr lang="cs-CZ" sz="2400" dirty="0"/>
              <a:t>sociální sítě – sdílení aktuálních vládních opatření, informační bannery, důležité odkazy</a:t>
            </a:r>
          </a:p>
          <a:p>
            <a:r>
              <a:rPr lang="cs-CZ" sz="2400" dirty="0"/>
              <a:t>kampaň pro očkování – 14denní spotová kampaň na propagaci očkování (</a:t>
            </a:r>
            <a:r>
              <a:rPr lang="cs-CZ" sz="2400" dirty="0" err="1"/>
              <a:t>Radio</a:t>
            </a:r>
            <a:r>
              <a:rPr lang="cs-CZ" sz="2400" dirty="0"/>
              <a:t> Černá Hora a </a:t>
            </a:r>
            <a:r>
              <a:rPr lang="cs-CZ" sz="2400" dirty="0" err="1"/>
              <a:t>Radio</a:t>
            </a:r>
            <a:r>
              <a:rPr lang="cs-CZ" sz="2400" dirty="0"/>
              <a:t> Blaník) – informování o volných termínech</a:t>
            </a:r>
          </a:p>
          <a:p>
            <a:r>
              <a:rPr lang="cs-CZ" sz="2400" dirty="0"/>
              <a:t>zpravodaj U nás v kraji</a:t>
            </a:r>
          </a:p>
          <a:p>
            <a:pPr lvl="1"/>
            <a:r>
              <a:rPr lang="cs-CZ" sz="1900" dirty="0"/>
              <a:t>měsíční náklad 255 tisíc výtisků, zdarma do každé domácnosti v kraji</a:t>
            </a:r>
          </a:p>
          <a:p>
            <a:pPr lvl="1"/>
            <a:r>
              <a:rPr lang="cs-CZ" sz="1900" dirty="0"/>
              <a:t>pravidelná rubrika „</a:t>
            </a:r>
            <a:r>
              <a:rPr lang="cs-CZ" sz="1900" dirty="0" err="1"/>
              <a:t>Koronavirus</a:t>
            </a:r>
            <a:r>
              <a:rPr lang="cs-CZ" sz="1900" dirty="0"/>
              <a:t>“</a:t>
            </a:r>
          </a:p>
          <a:p>
            <a:r>
              <a:rPr lang="cs-CZ" sz="2400" dirty="0"/>
              <a:t>infolinka pro očkování</a:t>
            </a:r>
          </a:p>
          <a:p>
            <a:pPr lvl="1"/>
            <a:r>
              <a:rPr lang="cs-CZ" sz="1900" dirty="0"/>
              <a:t>poradní telefonní linka pro zájemce o očkování</a:t>
            </a:r>
          </a:p>
          <a:p>
            <a:pPr lvl="1"/>
            <a:r>
              <a:rPr lang="cs-CZ" sz="1900" dirty="0"/>
              <a:t>pracovníci kraje vyřídili do června přes 10 000 hovorů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2C57FE-72F9-43C0-8BE1-3F2F7EAE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190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2C57FE-72F9-43C0-8BE1-3F2F7EAE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rPr lang="cs-CZ" smtClean="0"/>
              <a:t>15</a:t>
            </a:fld>
            <a:endParaRPr lang="cs-CZ"/>
          </a:p>
        </p:txBody>
      </p:sp>
      <p:pic>
        <p:nvPicPr>
          <p:cNvPr id="2050" name="Picture 2" descr="https://lh3.googleusercontent.com/g2JyLQ9lPsSWKLOKo6R9ZZQM0LQnGHgL-bCj71BeRlu7TD1J-OmCagec8fnpelmQflUtFgc69yvOUNzsFWjVBT0IFKlUnxxxSCa9baJGVVKFtEO5NZUFefyi3yxay1nicz-EqVpK6rM=s0">
            <a:extLst>
              <a:ext uri="{FF2B5EF4-FFF2-40B4-BE49-F238E27FC236}">
                <a16:creationId xmlns:a16="http://schemas.microsoft.com/office/drawing/2014/main" id="{05DE114E-AA7D-4558-9F5D-6FF368871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25" y="476918"/>
            <a:ext cx="3853941" cy="500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f1KP7ulqP99P5Ap5RnNi0ACt5shts3VQqycJ4jeBlerZK2S5-L07PIfG9s7fuuvplt-r9gAHlfqOOaDlJI7P7VKweYZFWtt105O653zgUnyp80PomX3mWPmOOw3HIqL0w5E-ajuhUXA=s0">
            <a:extLst>
              <a:ext uri="{FF2B5EF4-FFF2-40B4-BE49-F238E27FC236}">
                <a16:creationId xmlns:a16="http://schemas.microsoft.com/office/drawing/2014/main" id="{61846D1A-41A2-4543-8711-584ABEF74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866" y="476918"/>
            <a:ext cx="3853940" cy="500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6.googleusercontent.com/2Wia0JJZCIhH00JxiKhyZK8Iprjxuclld1QJBrNsoESovojh5_x1MBK4fGQofNaHnBkR8SjhqwBKpcdQhCd8zEHYEDWs7V7OuedgTmpLIDnbTdngSCkmRzvqDWieieRSNmFBPZrg70g=s0">
            <a:extLst>
              <a:ext uri="{FF2B5EF4-FFF2-40B4-BE49-F238E27FC236}">
                <a16:creationId xmlns:a16="http://schemas.microsoft.com/office/drawing/2014/main" id="{58B4F432-44E9-4875-A303-375A1959D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806" y="569695"/>
            <a:ext cx="3710952" cy="481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958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2C57FE-72F9-43C0-8BE1-3F2F7EAE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rPr lang="cs-CZ" smtClean="0"/>
              <a:t>16</a:t>
            </a:fld>
            <a:endParaRPr lang="cs-CZ"/>
          </a:p>
        </p:txBody>
      </p:sp>
      <p:pic>
        <p:nvPicPr>
          <p:cNvPr id="5122" name="Picture 2" descr="https://lh6.googleusercontent.com/yqH27DVLXnaP6rYSmOIy3jqqDam2V_DdLANdh1hvm0EQOA68pMeDr3r0WfAIkHCNOwwVBs3aZ81IL5g43DpoL_CRVpDyHpGouLFH0N8QOP1fsIoc_i37aP5AeMGLCvdNpx1gApCZ1Uc=s0">
            <a:extLst>
              <a:ext uri="{FF2B5EF4-FFF2-40B4-BE49-F238E27FC236}">
                <a16:creationId xmlns:a16="http://schemas.microsoft.com/office/drawing/2014/main" id="{3A9AC58F-89CB-49E8-B9BB-FA08CD232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06" y="475861"/>
            <a:ext cx="3925842" cy="509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h5.googleusercontent.com/S0uGWfpre6Edn3JibrP8P6R4_V5ctmMjU9yC4pVk-KGleJx-h0zLm63sBK9KdHOi6ABcEP3Qdsz5msw8hSWtWcM1ypRGwjQxA0etY8RDue0Hg2Mn7zVLiV3a5snNzC177ZxiD_q32u8=s0">
            <a:extLst>
              <a:ext uri="{FF2B5EF4-FFF2-40B4-BE49-F238E27FC236}">
                <a16:creationId xmlns:a16="http://schemas.microsoft.com/office/drawing/2014/main" id="{64242A94-1B68-42AB-A5F3-D2F8950AC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906" y="475861"/>
            <a:ext cx="3925842" cy="509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lh5.googleusercontent.com/LmniUd1F9DnzvrEUtbBBjN64VDHWnjaiVHX60rEhjuDinNZlkRYwD6-RNynW1NYosVyvADrwX_07ZnGYK-FGJQOUfeM7uCYy6IncQtxlVrWWJJ8i_AR067jTdaVr4zkgZ57nBFIgsK4=s0">
            <a:extLst>
              <a:ext uri="{FF2B5EF4-FFF2-40B4-BE49-F238E27FC236}">
                <a16:creationId xmlns:a16="http://schemas.microsoft.com/office/drawing/2014/main" id="{F0E67D05-1C2F-4E0E-835D-439194257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748" y="573832"/>
            <a:ext cx="3774848" cy="489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75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2C57FE-72F9-43C0-8BE1-3F2F7EAE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rPr lang="cs-CZ" smtClean="0"/>
              <a:t>17</a:t>
            </a:fld>
            <a:endParaRPr lang="cs-CZ"/>
          </a:p>
        </p:txBody>
      </p:sp>
      <p:pic>
        <p:nvPicPr>
          <p:cNvPr id="6146" name="Picture 2" descr="https://lh4.googleusercontent.com/Q5ZASrykI5wJhYRHGbhgLqSLQ4Xj25txr4JzqXxe_e_26Zo57mIr2HTIDI-0T1c2BwuXd4PQ324sslvoGAQpfdlLlq7q9yT2QKLjEUmJ5oVexojlTVb0nD1mPv7f-pL80B8Gr4IA6Yg=s0">
            <a:extLst>
              <a:ext uri="{FF2B5EF4-FFF2-40B4-BE49-F238E27FC236}">
                <a16:creationId xmlns:a16="http://schemas.microsoft.com/office/drawing/2014/main" id="{343FB493-9C90-4E21-8DAB-D1118A879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2825" cy="389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lh5.googleusercontent.com/83vADmE6mYZozfQXaPk-Q2zDV4FLNjpYuI6vkU5Ul2i5sNs-n-w2IaFutRVdS5yHtxbprJUFhvlF4HHZiigHCEzOikNyMSLMhkcEk6f4C87ZQV1pysQfjF-9w7n-7daAY9MDkYuiJQc=s0">
            <a:extLst>
              <a:ext uri="{FF2B5EF4-FFF2-40B4-BE49-F238E27FC236}">
                <a16:creationId xmlns:a16="http://schemas.microsoft.com/office/drawing/2014/main" id="{AEA562CF-E4AD-4B73-BBEC-FDC579A7A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107" y="0"/>
            <a:ext cx="5930536" cy="418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lh6.googleusercontent.com/myp9ycnmUaVNAEcQVRvSw5TqS8shMkpzmeR8I-FQf5EF7a0rv7Jr2Vko1rZ4FmCejH6eaSB268r0av0ZqoOelqVZM3hbfjfi9r1dUgBIsBrlm4J652a27SXDBc5r3paTnh9o2y7owng=s0">
            <a:extLst>
              <a:ext uri="{FF2B5EF4-FFF2-40B4-BE49-F238E27FC236}">
                <a16:creationId xmlns:a16="http://schemas.microsoft.com/office/drawing/2014/main" id="{334CED55-EAAE-40B3-846F-DC82D5BCB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455" y="3895804"/>
            <a:ext cx="2962195" cy="296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lh5.googleusercontent.com/9aiQIrbyGeQ1jlegZFtabt6AsbMmV0C8bGbCdTsMtRVEQtSl2l3XWwldiwygyvX_9kxexCCnk1tWTuDuKimnuHJ4kWRx-NdbFwYPob6CPiCQ_3Yy-EVIh4X5uOT1MBj2m0KllKT0NjM=s0">
            <a:extLst>
              <a:ext uri="{FF2B5EF4-FFF2-40B4-BE49-F238E27FC236}">
                <a16:creationId xmlns:a16="http://schemas.microsoft.com/office/drawing/2014/main" id="{3EA559A8-77CD-45F0-9374-2AB68DA60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5805"/>
            <a:ext cx="4591402" cy="296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F5101BE-F069-47BD-8D77-FB1D3AF05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3672" y="3895805"/>
            <a:ext cx="3027512" cy="30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12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2C57FE-72F9-43C0-8BE1-3F2F7EAE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rPr lang="cs-CZ" smtClean="0"/>
              <a:t>18</a:t>
            </a:fld>
            <a:endParaRPr lang="cs-CZ"/>
          </a:p>
        </p:txBody>
      </p:sp>
      <p:pic>
        <p:nvPicPr>
          <p:cNvPr id="8194" name="Picture 2" descr="https://lh6.googleusercontent.com/Dn-9rrQuwVVssNyH7aH1g8Wcc90KMQEs49lbIv0sH5dByMKbVmuYgIDg01ylvlfhIO__gj0zw42Ijwb2ajV6rcZ_cTQEDIJfCycK8866eQHDINSYycPF6CJMuMwin3RduINF98nJYjc=s0">
            <a:extLst>
              <a:ext uri="{FF2B5EF4-FFF2-40B4-BE49-F238E27FC236}">
                <a16:creationId xmlns:a16="http://schemas.microsoft.com/office/drawing/2014/main" id="{BCB16828-7D98-490E-A991-1B60393E2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971" y="186611"/>
            <a:ext cx="8378748" cy="515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FA8A535-CC26-48CE-B422-26E697DEF64E}"/>
              </a:ext>
            </a:extLst>
          </p:cNvPr>
          <p:cNvSpPr txBox="1"/>
          <p:nvPr/>
        </p:nvSpPr>
        <p:spPr>
          <a:xfrm>
            <a:off x="429208" y="653143"/>
            <a:ext cx="292981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Sekce covid-19 </a:t>
            </a:r>
          </a:p>
          <a:p>
            <a:r>
              <a:rPr lang="cs-CZ" sz="2800" b="1" dirty="0"/>
              <a:t>na webu</a:t>
            </a:r>
          </a:p>
          <a:p>
            <a:endParaRPr lang="cs-CZ" b="1" dirty="0"/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aktuální informace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očkování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testování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epidemický vývoj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důležité odkazy</a:t>
            </a:r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FCA34BC-2D6D-4DDB-89C7-F0DAE176642C}"/>
              </a:ext>
            </a:extLst>
          </p:cNvPr>
          <p:cNvSpPr txBox="1"/>
          <p:nvPr/>
        </p:nvSpPr>
        <p:spPr>
          <a:xfrm>
            <a:off x="3635971" y="5571469"/>
            <a:ext cx="832497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koronavirus.kr-kralovehradecky.cz</a:t>
            </a:r>
          </a:p>
        </p:txBody>
      </p:sp>
    </p:spTree>
    <p:extLst>
      <p:ext uri="{BB962C8B-B14F-4D97-AF65-F5344CB8AC3E}">
        <p14:creationId xmlns:p14="http://schemas.microsoft.com/office/powerpoint/2010/main" val="3065556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b="1" dirty="0">
                <a:solidFill>
                  <a:srgbClr val="2B2B82"/>
                </a:solidFill>
              </a:rPr>
              <a:t>Děkuji za pozornost.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</a:endParaRPr>
          </a:p>
          <a:p>
            <a:pPr marL="0" indent="0" algn="ctr">
              <a:buNone/>
            </a:pPr>
            <a:r>
              <a:rPr lang="cs-CZ" b="1" dirty="0">
                <a:solidFill>
                  <a:srgbClr val="2B2B82"/>
                </a:solidFill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0D9A0E-205B-2D4C-A8B2-D3BCDA502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3394"/>
            <a:ext cx="10515600" cy="917006"/>
          </a:xfrm>
        </p:spPr>
        <p:txBody>
          <a:bodyPr>
            <a:normAutofit/>
          </a:bodyPr>
          <a:lstStyle/>
          <a:p>
            <a:r>
              <a:rPr lang="cs-CZ" dirty="0"/>
              <a:t>Aktuální situace v kraji k 13. 9. 2021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0FCFC5-66CD-A74B-8BA5-FAD889739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rPr lang="cs-CZ"/>
              <a:t>2</a:t>
            </a:fld>
            <a:endParaRPr lang="cs-CZ"/>
          </a:p>
        </p:txBody>
      </p:sp>
      <p:graphicFrame>
        <p:nvGraphicFramePr>
          <p:cNvPr id="7" name="Zástupný symbol pro obsah 8">
            <a:extLst>
              <a:ext uri="{FF2B5EF4-FFF2-40B4-BE49-F238E27FC236}">
                <a16:creationId xmlns:a16="http://schemas.microsoft.com/office/drawing/2014/main" id="{0F54D5EE-DAC5-4B57-B1DA-9DB1EE551B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5835108"/>
              </p:ext>
            </p:extLst>
          </p:nvPr>
        </p:nvGraphicFramePr>
        <p:xfrm>
          <a:off x="914399" y="1905722"/>
          <a:ext cx="10154265" cy="3253741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765069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389196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56537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36.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84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12/den)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624301"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effectLst/>
                        </a:rPr>
                        <a:t>7denní nárůst za týden celkem na 100 tis. obyv. </a:t>
                      </a:r>
                      <a:endParaRPr lang="cs-CZ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62430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105.144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62430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103.337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62430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1.811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8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FA3A405-FD56-4B82-A9C3-DDE3A81C0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" b="12396"/>
          <a:stretch/>
        </p:blipFill>
        <p:spPr>
          <a:xfrm>
            <a:off x="960503" y="0"/>
            <a:ext cx="10360639" cy="6007895"/>
          </a:xfrm>
          <a:prstGeom prst="rect">
            <a:avLst/>
          </a:prstGeom>
          <a:solidFill>
            <a:schemeClr val="bg2"/>
          </a:solidFill>
          <a:ln w="57150">
            <a:noFill/>
          </a:ln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59A8BA-2A57-4DCA-9AE2-20953D0C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4708" y="6187253"/>
            <a:ext cx="1039091" cy="365125"/>
          </a:xfrm>
        </p:spPr>
        <p:txBody>
          <a:bodyPr/>
          <a:lstStyle/>
          <a:p>
            <a:fld id="{E2513053-D514-8448-BD9B-6AC86BD996A2}" type="slidenum">
              <a:rPr lang="cs-CZ" smtClean="0"/>
              <a:t>3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7D59902-0E90-4C42-BC61-29B5EE3FF89D}"/>
              </a:ext>
            </a:extLst>
          </p:cNvPr>
          <p:cNvSpPr txBox="1">
            <a:spLocks/>
          </p:cNvSpPr>
          <p:nvPr/>
        </p:nvSpPr>
        <p:spPr>
          <a:xfrm>
            <a:off x="481693" y="187685"/>
            <a:ext cx="10749803" cy="13214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Páteřní síť očkování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2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  <a:endParaRPr lang="cs-CZ" sz="36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7" name="Slza 6">
            <a:extLst>
              <a:ext uri="{FF2B5EF4-FFF2-40B4-BE49-F238E27FC236}">
                <a16:creationId xmlns:a16="http://schemas.microsoft.com/office/drawing/2014/main" id="{FA202DE2-2C8D-4A7F-BDC1-F65981584081}"/>
              </a:ext>
            </a:extLst>
          </p:cNvPr>
          <p:cNvSpPr/>
          <p:nvPr/>
        </p:nvSpPr>
        <p:spPr>
          <a:xfrm rot="8114930">
            <a:off x="5633749" y="4054976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463B395-5EA0-4CA2-A147-780DF3658608}"/>
              </a:ext>
            </a:extLst>
          </p:cNvPr>
          <p:cNvSpPr txBox="1"/>
          <p:nvPr/>
        </p:nvSpPr>
        <p:spPr>
          <a:xfrm>
            <a:off x="3354441" y="2821970"/>
            <a:ext cx="905724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ON Jičín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BE4F549-A82F-47B7-AB16-A558CD7C05B9}"/>
              </a:ext>
            </a:extLst>
          </p:cNvPr>
          <p:cNvSpPr txBox="1"/>
          <p:nvPr/>
        </p:nvSpPr>
        <p:spPr>
          <a:xfrm>
            <a:off x="4259332" y="3176687"/>
            <a:ext cx="133519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Levitovo centrum následné péče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Hořice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A66F560-7B26-4FA8-9D05-372C48752C29}"/>
              </a:ext>
            </a:extLst>
          </p:cNvPr>
          <p:cNvSpPr txBox="1"/>
          <p:nvPr/>
        </p:nvSpPr>
        <p:spPr>
          <a:xfrm>
            <a:off x="5491255" y="4350598"/>
            <a:ext cx="1638294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FN Hradec Králové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4526385-452E-4681-8C36-6A788D1614D1}"/>
              </a:ext>
            </a:extLst>
          </p:cNvPr>
          <p:cNvSpPr txBox="1"/>
          <p:nvPr/>
        </p:nvSpPr>
        <p:spPr>
          <a:xfrm>
            <a:off x="7953502" y="4427071"/>
            <a:ext cx="140387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Nemocnice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Rychnov n. </a:t>
            </a:r>
            <a:r>
              <a:rPr lang="cs-CZ" sz="1400" dirty="0" err="1">
                <a:solidFill>
                  <a:srgbClr val="2B2B82"/>
                </a:solidFill>
                <a:latin typeface="Franklin Gothic Demi" panose="020B0703020102020204" pitchFamily="34" charset="0"/>
              </a:rPr>
              <a:t>Kn</a:t>
            </a:r>
            <a:r>
              <a:rPr lang="cs-CZ" sz="1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.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2B2B82"/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DB1AAE1-83A3-4E6A-B2FE-422699C97783}"/>
              </a:ext>
            </a:extLst>
          </p:cNvPr>
          <p:cNvSpPr txBox="1"/>
          <p:nvPr/>
        </p:nvSpPr>
        <p:spPr>
          <a:xfrm>
            <a:off x="6252122" y="3784641"/>
            <a:ext cx="1600470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Edumed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 Jaroměř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8CADFD5-24B6-4194-8071-9DD7A1D2BCA6}"/>
              </a:ext>
            </a:extLst>
          </p:cNvPr>
          <p:cNvSpPr txBox="1"/>
          <p:nvPr/>
        </p:nvSpPr>
        <p:spPr>
          <a:xfrm>
            <a:off x="5885142" y="3109380"/>
            <a:ext cx="1007278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MN Dvůr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Králové n. L.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36ACBE8B-3BEA-4F2F-B05A-37B9BDB13C77}"/>
              </a:ext>
            </a:extLst>
          </p:cNvPr>
          <p:cNvSpPr txBox="1"/>
          <p:nvPr/>
        </p:nvSpPr>
        <p:spPr>
          <a:xfrm>
            <a:off x="7410079" y="3281784"/>
            <a:ext cx="1579019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ON Náchod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8D68BEE5-B80B-4FB5-B478-4E70AC333A34}"/>
              </a:ext>
            </a:extLst>
          </p:cNvPr>
          <p:cNvSpPr txBox="1"/>
          <p:nvPr/>
        </p:nvSpPr>
        <p:spPr>
          <a:xfrm>
            <a:off x="6251581" y="2398012"/>
            <a:ext cx="1267859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ON Trutnov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B0A16DAB-C8ED-4248-B324-92E7C9DD276A}"/>
              </a:ext>
            </a:extLst>
          </p:cNvPr>
          <p:cNvSpPr txBox="1"/>
          <p:nvPr/>
        </p:nvSpPr>
        <p:spPr>
          <a:xfrm>
            <a:off x="5327693" y="1373482"/>
            <a:ext cx="1536613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Nemocnice Vrchlabí</a:t>
            </a:r>
          </a:p>
        </p:txBody>
      </p:sp>
      <p:sp>
        <p:nvSpPr>
          <p:cNvPr id="20" name="Slza 19">
            <a:extLst>
              <a:ext uri="{FF2B5EF4-FFF2-40B4-BE49-F238E27FC236}">
                <a16:creationId xmlns:a16="http://schemas.microsoft.com/office/drawing/2014/main" id="{A282D8D3-930A-43A6-9837-BA6895F46327}"/>
              </a:ext>
            </a:extLst>
          </p:cNvPr>
          <p:cNvSpPr/>
          <p:nvPr/>
        </p:nvSpPr>
        <p:spPr>
          <a:xfrm rot="8114930">
            <a:off x="6697609" y="2212912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6BC34E95-EA0A-44FC-B574-75C9A05BD0A6}"/>
              </a:ext>
            </a:extLst>
          </p:cNvPr>
          <p:cNvSpPr txBox="1"/>
          <p:nvPr/>
        </p:nvSpPr>
        <p:spPr>
          <a:xfrm>
            <a:off x="7998250" y="2303607"/>
            <a:ext cx="968866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Nemocnice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Broumov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E26FAF18-5C17-40E0-8AFB-4761A92FFADD}"/>
              </a:ext>
            </a:extLst>
          </p:cNvPr>
          <p:cNvSpPr txBox="1"/>
          <p:nvPr/>
        </p:nvSpPr>
        <p:spPr>
          <a:xfrm>
            <a:off x="9509981" y="2181782"/>
            <a:ext cx="35063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očkovacích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míst v kraji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2B2B82"/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  <p:sp>
        <p:nvSpPr>
          <p:cNvPr id="26" name="Slza 25">
            <a:extLst>
              <a:ext uri="{FF2B5EF4-FFF2-40B4-BE49-F238E27FC236}">
                <a16:creationId xmlns:a16="http://schemas.microsoft.com/office/drawing/2014/main" id="{6DCDF953-2999-4499-962F-CCF1B457B1F0}"/>
              </a:ext>
            </a:extLst>
          </p:cNvPr>
          <p:cNvSpPr/>
          <p:nvPr/>
        </p:nvSpPr>
        <p:spPr>
          <a:xfrm rot="8114930">
            <a:off x="5146048" y="2997182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Slza 27">
            <a:extLst>
              <a:ext uri="{FF2B5EF4-FFF2-40B4-BE49-F238E27FC236}">
                <a16:creationId xmlns:a16="http://schemas.microsoft.com/office/drawing/2014/main" id="{918E3CB6-DB9C-4E45-8F98-72835A50CC76}"/>
              </a:ext>
            </a:extLst>
          </p:cNvPr>
          <p:cNvSpPr/>
          <p:nvPr/>
        </p:nvSpPr>
        <p:spPr>
          <a:xfrm rot="8114930">
            <a:off x="4126000" y="2770482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Slza 28">
            <a:extLst>
              <a:ext uri="{FF2B5EF4-FFF2-40B4-BE49-F238E27FC236}">
                <a16:creationId xmlns:a16="http://schemas.microsoft.com/office/drawing/2014/main" id="{0FB0CBCC-D51A-4243-AF18-456DC760651A}"/>
              </a:ext>
            </a:extLst>
          </p:cNvPr>
          <p:cNvSpPr/>
          <p:nvPr/>
        </p:nvSpPr>
        <p:spPr>
          <a:xfrm rot="8114930">
            <a:off x="6601946" y="3594999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Slza 29">
            <a:extLst>
              <a:ext uri="{FF2B5EF4-FFF2-40B4-BE49-F238E27FC236}">
                <a16:creationId xmlns:a16="http://schemas.microsoft.com/office/drawing/2014/main" id="{87967A0C-32CD-413A-A422-D80B673BF80A}"/>
              </a:ext>
            </a:extLst>
          </p:cNvPr>
          <p:cNvSpPr/>
          <p:nvPr/>
        </p:nvSpPr>
        <p:spPr>
          <a:xfrm rot="8114930">
            <a:off x="7753884" y="4806731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Slza 30">
            <a:extLst>
              <a:ext uri="{FF2B5EF4-FFF2-40B4-BE49-F238E27FC236}">
                <a16:creationId xmlns:a16="http://schemas.microsoft.com/office/drawing/2014/main" id="{9C0194F8-D98C-4D8A-AD8E-737F222D1230}"/>
              </a:ext>
            </a:extLst>
          </p:cNvPr>
          <p:cNvSpPr/>
          <p:nvPr/>
        </p:nvSpPr>
        <p:spPr>
          <a:xfrm rot="8114930">
            <a:off x="6039598" y="2908949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Slza 31">
            <a:extLst>
              <a:ext uri="{FF2B5EF4-FFF2-40B4-BE49-F238E27FC236}">
                <a16:creationId xmlns:a16="http://schemas.microsoft.com/office/drawing/2014/main" id="{F7F3DF7F-F9DB-4A51-97EE-B7D3C64C9145}"/>
              </a:ext>
            </a:extLst>
          </p:cNvPr>
          <p:cNvSpPr/>
          <p:nvPr/>
        </p:nvSpPr>
        <p:spPr>
          <a:xfrm rot="8114930">
            <a:off x="7291138" y="3090099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Obrázek 33">
            <a:extLst>
              <a:ext uri="{FF2B5EF4-FFF2-40B4-BE49-F238E27FC236}">
                <a16:creationId xmlns:a16="http://schemas.microsoft.com/office/drawing/2014/main" id="{5D814586-B398-4A5D-9378-6A70B99BF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34" y="5869133"/>
            <a:ext cx="1416961" cy="727540"/>
          </a:xfrm>
          <a:prstGeom prst="rect">
            <a:avLst/>
          </a:prstGeom>
        </p:spPr>
      </p:pic>
      <p:sp>
        <p:nvSpPr>
          <p:cNvPr id="9" name="Slza 8">
            <a:extLst>
              <a:ext uri="{FF2B5EF4-FFF2-40B4-BE49-F238E27FC236}">
                <a16:creationId xmlns:a16="http://schemas.microsoft.com/office/drawing/2014/main" id="{7A2990BD-B51C-4B69-AF3B-A1AA0828F940}"/>
              </a:ext>
            </a:extLst>
          </p:cNvPr>
          <p:cNvSpPr/>
          <p:nvPr/>
        </p:nvSpPr>
        <p:spPr>
          <a:xfrm rot="8114930">
            <a:off x="5934455" y="1879898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za 7">
            <a:extLst>
              <a:ext uri="{FF2B5EF4-FFF2-40B4-BE49-F238E27FC236}">
                <a16:creationId xmlns:a16="http://schemas.microsoft.com/office/drawing/2014/main" id="{D964833B-6473-4496-A810-6329681A17F2}"/>
              </a:ext>
            </a:extLst>
          </p:cNvPr>
          <p:cNvSpPr/>
          <p:nvPr/>
        </p:nvSpPr>
        <p:spPr>
          <a:xfrm rot="8114930">
            <a:off x="8184994" y="2111457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1138B334-01F5-4E49-9D4A-AB6EDD168CE7}"/>
              </a:ext>
            </a:extLst>
          </p:cNvPr>
          <p:cNvSpPr txBox="1"/>
          <p:nvPr/>
        </p:nvSpPr>
        <p:spPr>
          <a:xfrm>
            <a:off x="4548268" y="4003041"/>
            <a:ext cx="1017272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OC Atrium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71969B75-6FFA-4330-AE99-BA19040ECB8F}"/>
              </a:ext>
            </a:extLst>
          </p:cNvPr>
          <p:cNvSpPr txBox="1"/>
          <p:nvPr/>
        </p:nvSpPr>
        <p:spPr>
          <a:xfrm>
            <a:off x="372834" y="3101245"/>
            <a:ext cx="27581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Franklin Gothic Demi" panose="020B0703020102020204" pitchFamily="34" charset="0"/>
              </a:rPr>
              <a:t>zachování očkovacích míst ve všech okresech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Franklin Gothic Demi" panose="020B07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Franklin Gothic Demi" panose="020B0703020102020204" pitchFamily="34" charset="0"/>
              </a:rPr>
              <a:t>provozní doba podle zájmu veřejnosti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Franklin Gothic Demi" panose="020B07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Franklin Gothic Demi" panose="020B0703020102020204" pitchFamily="34" charset="0"/>
              </a:rPr>
              <a:t>možnost očkování bez registrace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9B858727-99E6-4DFF-A495-84DD8683FB78}"/>
              </a:ext>
            </a:extLst>
          </p:cNvPr>
          <p:cNvSpPr txBox="1"/>
          <p:nvPr/>
        </p:nvSpPr>
        <p:spPr>
          <a:xfrm>
            <a:off x="7948695" y="326570"/>
            <a:ext cx="4270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Franklin Gothic Demi" panose="020B0703020102020204" pitchFamily="34" charset="0"/>
              </a:rPr>
              <a:t>podzim/zima 2021</a:t>
            </a:r>
          </a:p>
        </p:txBody>
      </p:sp>
    </p:spTree>
    <p:extLst>
      <p:ext uri="{BB962C8B-B14F-4D97-AF65-F5344CB8AC3E}">
        <p14:creationId xmlns:p14="http://schemas.microsoft.com/office/powerpoint/2010/main" val="2873689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2B496-9D73-4DE6-8B6A-CE3DD857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Počet očkování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4996AF-BBD8-4A5E-985B-55D725F2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rPr lang="cs-CZ" smtClean="0"/>
              <a:t>4</a:t>
            </a:fld>
            <a:endParaRPr lang="cs-CZ"/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F3BC47FA-4EE1-4EAF-A3F6-922887D517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912376"/>
              </p:ext>
            </p:extLst>
          </p:nvPr>
        </p:nvGraphicFramePr>
        <p:xfrm>
          <a:off x="838200" y="1304925"/>
          <a:ext cx="105156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69A6E503-7761-4A4A-9C6C-04AF4AEED4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8531285"/>
              </p:ext>
            </p:extLst>
          </p:nvPr>
        </p:nvGraphicFramePr>
        <p:xfrm>
          <a:off x="1017037" y="1458912"/>
          <a:ext cx="10336762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25B34E13-A9F3-4AD6-9566-F6D6E7311B66}"/>
              </a:ext>
            </a:extLst>
          </p:cNvPr>
          <p:cNvSpPr txBox="1"/>
          <p:nvPr/>
        </p:nvSpPr>
        <p:spPr>
          <a:xfrm>
            <a:off x="9293006" y="827921"/>
            <a:ext cx="223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*data k 13. 9. 2021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EFB0CCB-9A74-4CCD-97EC-482BD9DCBDB2}"/>
              </a:ext>
            </a:extLst>
          </p:cNvPr>
          <p:cNvSpPr txBox="1"/>
          <p:nvPr/>
        </p:nvSpPr>
        <p:spPr>
          <a:xfrm>
            <a:off x="1873192" y="2183908"/>
            <a:ext cx="1828800" cy="89255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/>
              <a:t>Celkem</a:t>
            </a:r>
          </a:p>
          <a:p>
            <a:r>
              <a:rPr lang="cs-CZ" sz="3200" b="1" dirty="0"/>
              <a:t>605 629</a:t>
            </a:r>
          </a:p>
        </p:txBody>
      </p:sp>
    </p:spTree>
    <p:extLst>
      <p:ext uri="{BB962C8B-B14F-4D97-AF65-F5344CB8AC3E}">
        <p14:creationId xmlns:p14="http://schemas.microsoft.com/office/powerpoint/2010/main" val="1383207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2B496-9D73-4DE6-8B6A-CE3DD857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Počet ukončených očkování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4996AF-BBD8-4A5E-985B-55D725F2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rPr lang="cs-CZ" smtClean="0"/>
              <a:t>5</a:t>
            </a:fld>
            <a:endParaRPr lang="cs-CZ"/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F3BC47FA-4EE1-4EAF-A3F6-922887D517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04925"/>
          <a:ext cx="105156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25B34E13-A9F3-4AD6-9566-F6D6E7311B66}"/>
              </a:ext>
            </a:extLst>
          </p:cNvPr>
          <p:cNvSpPr txBox="1"/>
          <p:nvPr/>
        </p:nvSpPr>
        <p:spPr>
          <a:xfrm>
            <a:off x="9293006" y="1048820"/>
            <a:ext cx="223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*data k 13. 9. 2021</a:t>
            </a:r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F8468B90-86A1-4354-B717-C48D056609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0458811"/>
              </p:ext>
            </p:extLst>
          </p:nvPr>
        </p:nvGraphicFramePr>
        <p:xfrm>
          <a:off x="970384" y="1458912"/>
          <a:ext cx="10383416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86280FBE-B9D3-4C0E-BC7F-EDE016841620}"/>
              </a:ext>
            </a:extLst>
          </p:cNvPr>
          <p:cNvSpPr txBox="1"/>
          <p:nvPr/>
        </p:nvSpPr>
        <p:spPr>
          <a:xfrm>
            <a:off x="1775534" y="2183908"/>
            <a:ext cx="1828800" cy="89255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/>
              <a:t>Celkem</a:t>
            </a:r>
          </a:p>
          <a:p>
            <a:r>
              <a:rPr lang="cs-CZ" sz="3200" b="1" dirty="0"/>
              <a:t>303 259</a:t>
            </a:r>
          </a:p>
        </p:txBody>
      </p:sp>
    </p:spTree>
    <p:extLst>
      <p:ext uri="{BB962C8B-B14F-4D97-AF65-F5344CB8AC3E}">
        <p14:creationId xmlns:p14="http://schemas.microsoft.com/office/powerpoint/2010/main" val="2578494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2B496-9D73-4DE6-8B6A-CE3DD857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Vývoj očkování v kraji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4996AF-BBD8-4A5E-985B-55D725F2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rPr lang="cs-CZ" smtClean="0"/>
              <a:t>6</a:t>
            </a:fld>
            <a:endParaRPr lang="cs-CZ"/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F3BC47FA-4EE1-4EAF-A3F6-922887D517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04925"/>
          <a:ext cx="105156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25B34E13-A9F3-4AD6-9566-F6D6E7311B66}"/>
              </a:ext>
            </a:extLst>
          </p:cNvPr>
          <p:cNvSpPr txBox="1"/>
          <p:nvPr/>
        </p:nvSpPr>
        <p:spPr>
          <a:xfrm>
            <a:off x="9293006" y="659570"/>
            <a:ext cx="223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*data k 13. 9. 2021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56B35662-D863-43DD-A453-0188D4EE9C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3187323"/>
              </p:ext>
            </p:extLst>
          </p:nvPr>
        </p:nvGraphicFramePr>
        <p:xfrm>
          <a:off x="1007706" y="1174750"/>
          <a:ext cx="10179697" cy="450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9F95449B-A657-4C2F-A36E-4BD712FB71E6}"/>
              </a:ext>
            </a:extLst>
          </p:cNvPr>
          <p:cNvSpPr txBox="1"/>
          <p:nvPr/>
        </p:nvSpPr>
        <p:spPr>
          <a:xfrm>
            <a:off x="1873192" y="2183908"/>
            <a:ext cx="1828800" cy="89255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/>
              <a:t>Celkem</a:t>
            </a:r>
          </a:p>
          <a:p>
            <a:r>
              <a:rPr lang="cs-CZ" sz="3200" b="1" dirty="0"/>
              <a:t>605 629</a:t>
            </a:r>
          </a:p>
        </p:txBody>
      </p:sp>
    </p:spTree>
    <p:extLst>
      <p:ext uri="{BB962C8B-B14F-4D97-AF65-F5344CB8AC3E}">
        <p14:creationId xmlns:p14="http://schemas.microsoft.com/office/powerpoint/2010/main" val="2121133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FF2F8704-DDDB-4268-B126-3C173151B8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694183"/>
              </p:ext>
            </p:extLst>
          </p:nvPr>
        </p:nvGraphicFramePr>
        <p:xfrm>
          <a:off x="950168" y="334845"/>
          <a:ext cx="11664820" cy="7390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F8A817AA-2E3E-46BA-88E5-711B0B07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Podíl podaných vakcín v kraji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DB8045-D726-4B29-B9BD-FBBEF95A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3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FF2F8704-DDDB-4268-B126-3C173151B8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50168" y="334845"/>
          <a:ext cx="11664820" cy="7390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F8A817AA-2E3E-46BA-88E5-711B0B07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Očkování podle okresů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154442"/>
              </p:ext>
            </p:extLst>
          </p:nvPr>
        </p:nvGraphicFramePr>
        <p:xfrm>
          <a:off x="1588770" y="1120395"/>
          <a:ext cx="10167801" cy="5309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DB8045-D726-4B29-B9BD-FBBEF95A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8621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FF2F8704-DDDB-4268-B126-3C173151B8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497157"/>
              </p:ext>
            </p:extLst>
          </p:nvPr>
        </p:nvGraphicFramePr>
        <p:xfrm>
          <a:off x="950168" y="374735"/>
          <a:ext cx="11664820" cy="7528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F8A817AA-2E3E-46BA-88E5-711B0B07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Proočkovanost</a:t>
            </a:r>
            <a:r>
              <a:rPr lang="cs-CZ" dirty="0"/>
              <a:t> okresů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DB8045-D726-4B29-B9BD-FBBEF95A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rPr lang="cs-CZ" smtClean="0"/>
              <a:t>9</a:t>
            </a:fld>
            <a:endParaRPr lang="cs-CZ" dirty="0"/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2BB8B925-6556-4165-912C-96B8D280B3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35112"/>
              </p:ext>
            </p:extLst>
          </p:nvPr>
        </p:nvGraphicFramePr>
        <p:xfrm>
          <a:off x="313372" y="1067753"/>
          <a:ext cx="11565256" cy="4678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95734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Barvy KHK">
      <a:dk1>
        <a:srgbClr val="2B2B82"/>
      </a:dk1>
      <a:lt1>
        <a:srgbClr val="FFFFFF"/>
      </a:lt1>
      <a:dk2>
        <a:srgbClr val="2B2B82"/>
      </a:dk2>
      <a:lt2>
        <a:srgbClr val="E6E6E6"/>
      </a:lt2>
      <a:accent1>
        <a:srgbClr val="C3001E"/>
      </a:accent1>
      <a:accent2>
        <a:srgbClr val="9D9DA1"/>
      </a:accent2>
      <a:accent3>
        <a:srgbClr val="2B2B82"/>
      </a:accent3>
      <a:accent4>
        <a:srgbClr val="549534"/>
      </a:accent4>
      <a:accent5>
        <a:srgbClr val="FBB824"/>
      </a:accent5>
      <a:accent6>
        <a:srgbClr val="EA3C95"/>
      </a:accent6>
      <a:hlink>
        <a:srgbClr val="2B2B82"/>
      </a:hlink>
      <a:folHlink>
        <a:srgbClr val="2B2B8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621A0F06-C68C-6B40-B2FD-73B32FF8D7D1}" vid="{E4057F24-EDAB-2B48-9201-95E380ABC8A6}"/>
    </a:ext>
  </a:extLst>
</a:theme>
</file>

<file path=ppt/theme/theme2.xml><?xml version="1.0" encoding="utf-8"?>
<a:theme xmlns:a="http://schemas.openxmlformats.org/drawingml/2006/main" name="1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968</Words>
  <Application>Microsoft Office PowerPoint</Application>
  <PresentationFormat>Širokoúhlá obrazovka</PresentationFormat>
  <Paragraphs>312</Paragraphs>
  <Slides>19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Motiv Office</vt:lpstr>
      <vt:lpstr>1_Motiv Office</vt:lpstr>
      <vt:lpstr>Epidemická situace  a očkování proti covid-19</vt:lpstr>
      <vt:lpstr>Aktuální situace v kraji k 13. 9. 2021</vt:lpstr>
      <vt:lpstr>Prezentace aplikace PowerPoint</vt:lpstr>
      <vt:lpstr>Počet očkování</vt:lpstr>
      <vt:lpstr>Počet ukončených očkování</vt:lpstr>
      <vt:lpstr>Vývoj očkování v kraji</vt:lpstr>
      <vt:lpstr>Podíl podaných vakcín v kraji</vt:lpstr>
      <vt:lpstr>Očkování podle okresů</vt:lpstr>
      <vt:lpstr>Proočkovanost okresů</vt:lpstr>
      <vt:lpstr>Očkovaní v krajích (podle místa podání)</vt:lpstr>
      <vt:lpstr>Očkovaní v krajích (podle místa bydliště)</vt:lpstr>
      <vt:lpstr>Očkování osob ve věku 16 a více let, stav k 7. 9. 2021</vt:lpstr>
      <vt:lpstr>Očkovací kamion</vt:lpstr>
      <vt:lpstr>Komunikace a informování veřejnosti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Veřejná vyhláška</dc:title>
  <dc:creator>Barbora Králová</dc:creator>
  <cp:lastModifiedBy>Neznámý uživatel</cp:lastModifiedBy>
  <cp:revision>44</cp:revision>
  <dcterms:created xsi:type="dcterms:W3CDTF">2021-07-30T10:57:29Z</dcterms:created>
  <dcterms:modified xsi:type="dcterms:W3CDTF">2021-09-13T10:31:52Z</dcterms:modified>
</cp:coreProperties>
</file>