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</p:sldMasterIdLst>
  <p:notesMasterIdLst>
    <p:notesMasterId r:id="rId14"/>
  </p:notesMasterIdLst>
  <p:sldIdLst>
    <p:sldId id="256" r:id="rId4"/>
    <p:sldId id="723" r:id="rId5"/>
    <p:sldId id="2249" r:id="rId6"/>
    <p:sldId id="1294" r:id="rId7"/>
    <p:sldId id="2224" r:id="rId8"/>
    <p:sldId id="2225" r:id="rId9"/>
    <p:sldId id="2250" r:id="rId10"/>
    <p:sldId id="750" r:id="rId11"/>
    <p:sldId id="2221" r:id="rId12"/>
    <p:sldId id="705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07" d="100"/>
          <a:sy n="107" d="100"/>
        </p:scale>
        <p:origin x="7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3B4F48-45DA-4A93-94D7-4559DBB1A6C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50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13.png"/><Relationship Id="rId4" Type="http://schemas.openxmlformats.org/officeDocument/2006/relationships/image" Target="../media/image11.sv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13.png"/><Relationship Id="rId4" Type="http://schemas.openxmlformats.org/officeDocument/2006/relationships/image" Target="../media/image11.sv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599642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16.11.2021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201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16.11.2021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957694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16.11.2021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609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16.11.2021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765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16.11.2021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972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16.11.2021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957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16.11.2021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5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16.11.2021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01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16.11.2021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69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16.11.2021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3131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9896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4EC56048-479B-4CB1-B677-16A8618B9DB7}"/>
              </a:ext>
            </a:extLst>
          </p:cNvPr>
          <p:cNvSpPr/>
          <p:nvPr userDrawn="1"/>
        </p:nvSpPr>
        <p:spPr>
          <a:xfrm>
            <a:off x="-2154" y="5761783"/>
            <a:ext cx="12192000" cy="1096217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824755"/>
            <a:ext cx="9144000" cy="1071549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51604"/>
            <a:ext cx="9144000" cy="1071549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9C6DB8DB-B4CE-44F2-A1F7-0115BA3B53A2}"/>
              </a:ext>
            </a:extLst>
          </p:cNvPr>
          <p:cNvCxnSpPr/>
          <p:nvPr userDrawn="1"/>
        </p:nvCxnSpPr>
        <p:spPr>
          <a:xfrm>
            <a:off x="20409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A3FF7D14-88C2-4766-B102-07A71872BC84}"/>
              </a:ext>
            </a:extLst>
          </p:cNvPr>
          <p:cNvCxnSpPr/>
          <p:nvPr userDrawn="1"/>
        </p:nvCxnSpPr>
        <p:spPr>
          <a:xfrm>
            <a:off x="7264966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ek 10">
            <a:extLst>
              <a:ext uri="{FF2B5EF4-FFF2-40B4-BE49-F238E27FC236}">
                <a16:creationId xmlns:a16="http://schemas.microsoft.com/office/drawing/2014/main" id="{17C1E084-43DA-4F32-BC38-0A779DDC36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332066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2E38FE36-8704-4B15-B3ED-B5C034568E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48260FB5-167E-9443-AE69-16DC60C783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87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6261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6BECE3A1-9B13-4F1D-A61E-AF2067EC3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9F50076-713F-4EFA-BEB6-E92A7CA2E9D8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1C1F1F5-9E1B-45D1-B8A7-385438BD57F0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ázek 12">
            <a:extLst>
              <a:ext uri="{FF2B5EF4-FFF2-40B4-BE49-F238E27FC236}">
                <a16:creationId xmlns:a16="http://schemas.microsoft.com/office/drawing/2014/main" id="{5110A526-5ED1-4270-B431-200E8EA05C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E07EC997-097D-4BDE-970B-3BD77460A79F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20E63B92-56D5-F945-8613-CB3F227EB275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21" name="Grafický objekt 20">
              <a:extLst>
                <a:ext uri="{FF2B5EF4-FFF2-40B4-BE49-F238E27FC236}">
                  <a16:creationId xmlns:a16="http://schemas.microsoft.com/office/drawing/2014/main" id="{8251C239-9A82-3C4F-8A6F-8FDEBACFEF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2" name="Grafický objekt 21">
              <a:extLst>
                <a:ext uri="{FF2B5EF4-FFF2-40B4-BE49-F238E27FC236}">
                  <a16:creationId xmlns:a16="http://schemas.microsoft.com/office/drawing/2014/main" id="{D9D13083-7433-7A41-9812-10A926FB1B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22314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8972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6EE3335-4CFA-4F78-ACC9-DCDA0C61E0E3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06028A-BD57-470C-9B71-297203A578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9500876C-494A-AE40-BB68-202F9D2E43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17B44333-A92B-1F45-947C-508903C71A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7685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E4590B06-0543-4571-8850-63C8D7437710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939BFE6-5AA9-48F7-9C79-C28DD31BA5CC}"/>
              </a:ext>
            </a:extLst>
          </p:cNvPr>
          <p:cNvSpPr/>
          <p:nvPr userDrawn="1"/>
        </p:nvSpPr>
        <p:spPr>
          <a:xfrm>
            <a:off x="4221769" y="4075589"/>
            <a:ext cx="3748462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</a:t>
            </a:r>
            <a:r>
              <a:rPr kumimoji="0" lang="cs-CZ" sz="2800" b="0" i="0" u="none" strike="noStrike" kern="1200" cap="none" spc="30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covidneversleeps</a:t>
            </a:r>
            <a:endParaRPr kumimoji="0" lang="cs-CZ" sz="2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E93BC90-CA18-4B4A-BD99-CD309B767F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A9EE4D8D-F381-054C-B05F-C0F073A786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4E187FAC-8385-4A41-BD8D-043AE215E1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18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uze nadpis minimál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4F31B8D1-4DDF-4FB2-AC58-4A1374AC35A4}"/>
              </a:ext>
            </a:extLst>
          </p:cNvPr>
          <p:cNvSpPr/>
          <p:nvPr userDrawn="1"/>
        </p:nvSpPr>
        <p:spPr>
          <a:xfrm>
            <a:off x="1" y="1"/>
            <a:ext cx="12192000" cy="576000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4DAA469B-B863-447B-ABF4-3B7AFDB736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740" y="2"/>
            <a:ext cx="5396696" cy="576000"/>
          </a:xfrm>
        </p:spPr>
        <p:txBody>
          <a:bodyPr>
            <a:noAutofit/>
          </a:bodyPr>
          <a:lstStyle>
            <a:lvl1pPr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26398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16.11.2021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5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4133">
          <p15:clr>
            <a:srgbClr val="F26B43"/>
          </p15:clr>
        </p15:guide>
        <p15:guide id="4" pos="529">
          <p15:clr>
            <a:srgbClr val="F26B43"/>
          </p15:clr>
        </p15:guide>
        <p15:guide id="5" orient="horz" pos="3543">
          <p15:clr>
            <a:srgbClr val="F26B43"/>
          </p15:clr>
        </p15:guide>
        <p15:guide id="6" orient="horz" pos="663">
          <p15:clr>
            <a:srgbClr val="F26B43"/>
          </p15:clr>
        </p15:guide>
        <p15:guide id="7" orient="horz" pos="82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3876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352624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2442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218,4/den)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443,4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110.780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104.764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AF9FF-5968-49D4-81D1-11C25044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Kapacita lůžkové péče C+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C57FE-72F9-43C0-8BE1-3F2F7EA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13053-D514-8448-BD9B-6AC86BD996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2B2B82">
                    <a:tint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2B2B82">
                  <a:tint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6A974F4-BF42-420D-A0E3-48A0B8B9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5720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Nemocnice  podle potřeby navyšují počty lůžek pro </a:t>
            </a:r>
            <a:r>
              <a:rPr lang="cs-CZ" sz="2000" dirty="0" err="1">
                <a:solidFill>
                  <a:schemeClr val="tx1"/>
                </a:solidFill>
                <a:latin typeface="+mj-lt"/>
              </a:rPr>
              <a:t>covid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 pozitivní pacienty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BCD551D-366C-454E-BD12-137C3D828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032957"/>
              </p:ext>
            </p:extLst>
          </p:nvPr>
        </p:nvGraphicFramePr>
        <p:xfrm>
          <a:off x="1643337" y="1414558"/>
          <a:ext cx="8347045" cy="2994217"/>
        </p:xfrm>
        <a:graphic>
          <a:graphicData uri="http://schemas.openxmlformats.org/drawingml/2006/table">
            <a:tbl>
              <a:tblPr/>
              <a:tblGrid>
                <a:gridCol w="2556556">
                  <a:extLst>
                    <a:ext uri="{9D8B030D-6E8A-4147-A177-3AD203B41FA5}">
                      <a16:colId xmlns:a16="http://schemas.microsoft.com/office/drawing/2014/main" val="4214855361"/>
                    </a:ext>
                  </a:extLst>
                </a:gridCol>
                <a:gridCol w="973515">
                  <a:extLst>
                    <a:ext uri="{9D8B030D-6E8A-4147-A177-3AD203B41FA5}">
                      <a16:colId xmlns:a16="http://schemas.microsoft.com/office/drawing/2014/main" val="2796918159"/>
                    </a:ext>
                  </a:extLst>
                </a:gridCol>
                <a:gridCol w="931884">
                  <a:extLst>
                    <a:ext uri="{9D8B030D-6E8A-4147-A177-3AD203B41FA5}">
                      <a16:colId xmlns:a16="http://schemas.microsoft.com/office/drawing/2014/main" val="2749587344"/>
                    </a:ext>
                  </a:extLst>
                </a:gridCol>
                <a:gridCol w="926478">
                  <a:extLst>
                    <a:ext uri="{9D8B030D-6E8A-4147-A177-3AD203B41FA5}">
                      <a16:colId xmlns:a16="http://schemas.microsoft.com/office/drawing/2014/main" val="3652915394"/>
                    </a:ext>
                  </a:extLst>
                </a:gridCol>
                <a:gridCol w="978920">
                  <a:extLst>
                    <a:ext uri="{9D8B030D-6E8A-4147-A177-3AD203B41FA5}">
                      <a16:colId xmlns:a16="http://schemas.microsoft.com/office/drawing/2014/main" val="545310427"/>
                    </a:ext>
                  </a:extLst>
                </a:gridCol>
                <a:gridCol w="996401">
                  <a:extLst>
                    <a:ext uri="{9D8B030D-6E8A-4147-A177-3AD203B41FA5}">
                      <a16:colId xmlns:a16="http://schemas.microsoft.com/office/drawing/2014/main" val="4175516932"/>
                    </a:ext>
                  </a:extLst>
                </a:gridCol>
                <a:gridCol w="983291">
                  <a:extLst>
                    <a:ext uri="{9D8B030D-6E8A-4147-A177-3AD203B41FA5}">
                      <a16:colId xmlns:a16="http://schemas.microsoft.com/office/drawing/2014/main" val="3626245086"/>
                    </a:ext>
                  </a:extLst>
                </a:gridCol>
              </a:tblGrid>
              <a:tr h="4172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15.11.21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intenzivní péče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02322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784949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Trutnov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5774897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Náchod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891173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Jičín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451728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Rychnov nad Kněžnou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33296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Městská nemocnice Dvůr Králové </a:t>
                      </a:r>
                      <a:r>
                        <a:rPr lang="cs-CZ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n.L.</a:t>
                      </a:r>
                      <a:endParaRPr lang="cs-CZ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5109190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892298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7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167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Národní dispečink lůžkové péče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9001173" y="3130491"/>
            <a:ext cx="2923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Izolační lůžka IP jsou umístěna na neinfekčních odděleních IP.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/>
          </p:nvPr>
        </p:nvGraphicFramePr>
        <p:xfrm>
          <a:off x="332819" y="1043712"/>
          <a:ext cx="8632615" cy="5324768"/>
        </p:xfrm>
        <a:graphic>
          <a:graphicData uri="http://schemas.openxmlformats.org/drawingml/2006/table">
            <a:tbl>
              <a:tblPr/>
              <a:tblGrid>
                <a:gridCol w="1987686">
                  <a:extLst>
                    <a:ext uri="{9D8B030D-6E8A-4147-A177-3AD203B41FA5}">
                      <a16:colId xmlns:a16="http://schemas.microsoft.com/office/drawing/2014/main" val="1012768603"/>
                    </a:ext>
                  </a:extLst>
                </a:gridCol>
                <a:gridCol w="1132060">
                  <a:extLst>
                    <a:ext uri="{9D8B030D-6E8A-4147-A177-3AD203B41FA5}">
                      <a16:colId xmlns:a16="http://schemas.microsoft.com/office/drawing/2014/main" val="2796116234"/>
                    </a:ext>
                  </a:extLst>
                </a:gridCol>
                <a:gridCol w="1118896">
                  <a:extLst>
                    <a:ext uri="{9D8B030D-6E8A-4147-A177-3AD203B41FA5}">
                      <a16:colId xmlns:a16="http://schemas.microsoft.com/office/drawing/2014/main" val="493389259"/>
                    </a:ext>
                  </a:extLst>
                </a:gridCol>
                <a:gridCol w="1118896">
                  <a:extLst>
                    <a:ext uri="{9D8B030D-6E8A-4147-A177-3AD203B41FA5}">
                      <a16:colId xmlns:a16="http://schemas.microsoft.com/office/drawing/2014/main" val="3993559920"/>
                    </a:ext>
                  </a:extLst>
                </a:gridCol>
                <a:gridCol w="1171551">
                  <a:extLst>
                    <a:ext uri="{9D8B030D-6E8A-4147-A177-3AD203B41FA5}">
                      <a16:colId xmlns:a16="http://schemas.microsoft.com/office/drawing/2014/main" val="3009210468"/>
                    </a:ext>
                  </a:extLst>
                </a:gridCol>
                <a:gridCol w="931975">
                  <a:extLst>
                    <a:ext uri="{9D8B030D-6E8A-4147-A177-3AD203B41FA5}">
                      <a16:colId xmlns:a16="http://schemas.microsoft.com/office/drawing/2014/main" val="4047495685"/>
                    </a:ext>
                  </a:extLst>
                </a:gridCol>
                <a:gridCol w="1171551">
                  <a:extLst>
                    <a:ext uri="{9D8B030D-6E8A-4147-A177-3AD203B41FA5}">
                      <a16:colId xmlns:a16="http://schemas.microsoft.com/office/drawing/2014/main" val="2787621138"/>
                    </a:ext>
                  </a:extLst>
                </a:gridCol>
              </a:tblGrid>
              <a:tr h="20952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Infekční oddělení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1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062333"/>
                  </a:ext>
                </a:extLst>
              </a:tr>
              <a:tr h="216560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Přehled kapacit lůžek IP na Infekčním oddělení (ARO + JIP) v ČR k 15.11. 2021, 11:30 h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42124"/>
                  </a:ext>
                </a:extLst>
              </a:tr>
              <a:tr h="191810"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532507"/>
                  </a:ext>
                </a:extLst>
              </a:tr>
              <a:tr h="19181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IP na Infekčním oddělení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245179"/>
                  </a:ext>
                </a:extLst>
              </a:tr>
              <a:tr h="74867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Celková kapacita IP lůžek</a:t>
                      </a:r>
                      <a:b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(HFNO+UPV)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Volná lůžka HFNO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(JIP)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HFNO pro Covid+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Volná lůžka UPV</a:t>
                      </a:r>
                      <a:b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(ARO)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 pro Covid+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493630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Hl. m. Praha 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7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962024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716790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69755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34253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72765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7714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077309"/>
                  </a:ext>
                </a:extLst>
              </a:tr>
              <a:tr h="1933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22629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96758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232655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262915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206560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7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94690"/>
                  </a:ext>
                </a:extLst>
              </a:tr>
              <a:tr h="19181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96887"/>
                  </a:ext>
                </a:extLst>
              </a:tr>
              <a:tr h="2088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kapacity ČR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4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091699"/>
                  </a:ext>
                </a:extLst>
              </a:tr>
              <a:tr h="185622">
                <a:tc gridSpan="6"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Zdroj: Online databáze NDLP ÚZIS 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102638"/>
                  </a:ext>
                </a:extLst>
              </a:tr>
              <a:tr h="179435"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654748"/>
                  </a:ext>
                </a:extLst>
              </a:tr>
              <a:tr h="352683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Legenda:  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100 - 50,1 %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50 - 30,1 %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30 - 20,1 %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20 - 10,1 %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9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10 - 0 %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celkových kapacit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5568141"/>
                  </a:ext>
                </a:extLst>
              </a:tr>
              <a:tr h="185622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Nemocnice s aktualizací starší 48 hod.: 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6x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297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2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AD5ACA6F-04F1-4B90-A740-521CD1BDF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832249"/>
              </p:ext>
            </p:extLst>
          </p:nvPr>
        </p:nvGraphicFramePr>
        <p:xfrm>
          <a:off x="838198" y="1299881"/>
          <a:ext cx="10515604" cy="487708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18031312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6313916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2414875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042949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401507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2861113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74581444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1020296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2282766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03161038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0433243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1924424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4675421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6229992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412574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95254887"/>
                    </a:ext>
                  </a:extLst>
                </a:gridCol>
              </a:tblGrid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49571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145 965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2 376 524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73415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87 132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1 333 842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87631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71 928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88939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46296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5040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69 799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69 650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84584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85 475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48509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110 842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08515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568 607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4801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49 252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29289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81 880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125 159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132 110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1 429 402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40382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46 368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54 502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41321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105 243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643 934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62973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66 971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77 528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106 424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1 304 167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70912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1 121 978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1 239 802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995 909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957 378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1 101 578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1 951 329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12 779 419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588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D3C44474-2E84-42E8-941F-5A4CFDFC8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202106"/>
              </p:ext>
            </p:extLst>
          </p:nvPr>
        </p:nvGraphicFramePr>
        <p:xfrm>
          <a:off x="838198" y="1210235"/>
          <a:ext cx="10515604" cy="4966736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00594416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5617651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7460750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269584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0107400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1756678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90480162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1000395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57737804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91848668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694541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2151880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3228917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0195868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4438421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16978700"/>
                    </a:ext>
                  </a:extLst>
                </a:gridCol>
              </a:tblGrid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66314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80 956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1 144 520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342551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014672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370 285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251938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336 106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384024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106865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05818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366256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317 572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995691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24 013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439042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23 669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801756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66 146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698 642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398411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263303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30 851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311 942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97354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636 619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123948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152 700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306 554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422 100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492 619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888 157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6 185 996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089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962E29AF-F20C-42CB-943F-8F083F3C55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553841"/>
              </p:ext>
            </p:extLst>
          </p:nvPr>
        </p:nvGraphicFramePr>
        <p:xfrm>
          <a:off x="838198" y="1272987"/>
          <a:ext cx="10515604" cy="490396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9128286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586774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0399584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26955384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949423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4455699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10928916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252916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5717063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5224577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720186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9373308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2924628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3812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6278038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3601058"/>
                    </a:ext>
                  </a:extLst>
                </a:gridCol>
              </a:tblGrid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323310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680918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536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32 500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533657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174605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6088987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547544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124327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91169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969702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020011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034658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276322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73248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714853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882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075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56B1C16B-C0DE-4F12-90CF-99D6B3C7AC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167760"/>
              </p:ext>
            </p:extLst>
          </p:nvPr>
        </p:nvGraphicFramePr>
        <p:xfrm>
          <a:off x="838198" y="1281953"/>
          <a:ext cx="10515604" cy="489500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5070586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938971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4291684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5192621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9346258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35652155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19133348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3179091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9648972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557899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9412272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0998727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261117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9372425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5105058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50296432"/>
                    </a:ext>
                  </a:extLst>
                </a:gridCol>
              </a:tblGrid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060165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173 973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49094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972483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145406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6321922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37667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40894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54141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329308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844541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037879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198 043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196271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42245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116 178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511983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157 439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784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194 774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485 673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181 104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1 478 746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498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187C8FB-0D62-4D64-87C7-25735B9F48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4966" y="1882588"/>
            <a:ext cx="7745506" cy="42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3.xml><?xml version="1.0" encoding="utf-8"?>
<a:theme xmlns:a="http://schemas.openxmlformats.org/drawingml/2006/main" name="2_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reporting-20200715" id="{379A0E5D-63B7-482A-BD5E-A4CD691F8FBC}" vid="{74C76523-B6A0-4B86-942B-0A5EF321F495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7414</TotalTime>
  <Words>2302</Words>
  <Application>Microsoft Office PowerPoint</Application>
  <PresentationFormat>Širokoúhlá obrazovka</PresentationFormat>
  <Paragraphs>1232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Segoe UI</vt:lpstr>
      <vt:lpstr>System Font Regular</vt:lpstr>
      <vt:lpstr>Motiv Office</vt:lpstr>
      <vt:lpstr>1_Motiv Office</vt:lpstr>
      <vt:lpstr>2_Motiv Office</vt:lpstr>
      <vt:lpstr>Přehled epidemické situace a stavu očkování v Královéhradeckém kraji</vt:lpstr>
      <vt:lpstr>Aktuální situace v Královéhradeckém kraji k 14. 11. 2021</vt:lpstr>
      <vt:lpstr>Kapacita lůžkové péče C+</vt:lpstr>
      <vt:lpstr>Národní dispečink lůžkové péče</vt:lpstr>
      <vt:lpstr>Počet podaných dávek k 14. 11. 2021</vt:lpstr>
      <vt:lpstr>Ukončené očkování k 14. 11. 2021</vt:lpstr>
      <vt:lpstr>Posilující očkování k 14. 11. 2021</vt:lpstr>
      <vt:lpstr>Praktičtí lékaři – dávky k 14. 11.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Malíř Radek Mgr.</cp:lastModifiedBy>
  <cp:revision>418</cp:revision>
  <cp:lastPrinted>2021-07-19T08:31:38Z</cp:lastPrinted>
  <dcterms:created xsi:type="dcterms:W3CDTF">2021-01-14T19:24:21Z</dcterms:created>
  <dcterms:modified xsi:type="dcterms:W3CDTF">2021-11-16T12:38:25Z</dcterms:modified>
</cp:coreProperties>
</file>