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sldIdLst>
    <p:sldId id="256" r:id="rId3"/>
    <p:sldId id="723" r:id="rId4"/>
    <p:sldId id="2157" r:id="rId5"/>
    <p:sldId id="2158" r:id="rId6"/>
    <p:sldId id="2159" r:id="rId7"/>
    <p:sldId id="758" r:id="rId8"/>
    <p:sldId id="753" r:id="rId9"/>
    <p:sldId id="752" r:id="rId10"/>
    <p:sldId id="750" r:id="rId11"/>
    <p:sldId id="705" r:id="rId12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Kopie%20-%20Grafy%20k%20p&#345;ehledu%20o&#269;kov&#225;n&#237;_R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Grafy%20k%20p&#345;ehledu%20o&#269;kov&#225;n&#237;%20(004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dokončeno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13.6751</c:v>
                </c:pt>
                <c:pt idx="1">
                  <c:v>14.07164</c:v>
                </c:pt>
                <c:pt idx="2">
                  <c:v>14.07752</c:v>
                </c:pt>
                <c:pt idx="3">
                  <c:v>12.862360000000001</c:v>
                </c:pt>
                <c:pt idx="4">
                  <c:v>12.6746</c:v>
                </c:pt>
                <c:pt idx="5">
                  <c:v>13.47518</c:v>
                </c:pt>
                <c:pt idx="6">
                  <c:v>13.128119999999999</c:v>
                </c:pt>
                <c:pt idx="7">
                  <c:v>13.72167</c:v>
                </c:pt>
                <c:pt idx="8">
                  <c:v>13.54153</c:v>
                </c:pt>
                <c:pt idx="9">
                  <c:v>13.101459999999999</c:v>
                </c:pt>
                <c:pt idx="10">
                  <c:v>12.3604</c:v>
                </c:pt>
                <c:pt idx="11">
                  <c:v>14.18899</c:v>
                </c:pt>
                <c:pt idx="12">
                  <c:v>13.46123</c:v>
                </c:pt>
                <c:pt idx="13">
                  <c:v>13.257949999999999</c:v>
                </c:pt>
                <c:pt idx="14">
                  <c:v>13.102410000000001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23.715540099999998</c:v>
                </c:pt>
                <c:pt idx="1">
                  <c:v>23.198675399999999</c:v>
                </c:pt>
                <c:pt idx="2">
                  <c:v>22.5590513</c:v>
                </c:pt>
                <c:pt idx="3">
                  <c:v>23.135382400000001</c:v>
                </c:pt>
                <c:pt idx="4">
                  <c:v>23.119146600000001</c:v>
                </c:pt>
                <c:pt idx="5">
                  <c:v>22.199350599999999</c:v>
                </c:pt>
                <c:pt idx="6">
                  <c:v>22.4189699</c:v>
                </c:pt>
                <c:pt idx="7">
                  <c:v>21.6271144</c:v>
                </c:pt>
                <c:pt idx="8">
                  <c:v>21.458409799999998</c:v>
                </c:pt>
                <c:pt idx="9">
                  <c:v>21.584667199999998</c:v>
                </c:pt>
                <c:pt idx="10">
                  <c:v>22.052272200000001</c:v>
                </c:pt>
                <c:pt idx="11">
                  <c:v>20.074467200000001</c:v>
                </c:pt>
                <c:pt idx="12">
                  <c:v>20.1783602</c:v>
                </c:pt>
                <c:pt idx="13">
                  <c:v>20.078759699999999</c:v>
                </c:pt>
                <c:pt idx="14">
                  <c:v>20.1669695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4.3041985</c:v>
                </c:pt>
                <c:pt idx="1">
                  <c:v>2.3541992</c:v>
                </c:pt>
                <c:pt idx="2">
                  <c:v>3.8557939000000001</c:v>
                </c:pt>
                <c:pt idx="3">
                  <c:v>1.6898325999999999</c:v>
                </c:pt>
                <c:pt idx="4">
                  <c:v>3.2695671000000002</c:v>
                </c:pt>
                <c:pt idx="5">
                  <c:v>4.0914140000000003</c:v>
                </c:pt>
                <c:pt idx="6">
                  <c:v>2.6702317</c:v>
                </c:pt>
                <c:pt idx="7">
                  <c:v>3.2336469000000001</c:v>
                </c:pt>
                <c:pt idx="8">
                  <c:v>3.2202503999999998</c:v>
                </c:pt>
                <c:pt idx="9">
                  <c:v>4.7545165999999996</c:v>
                </c:pt>
                <c:pt idx="10">
                  <c:v>2.7476581000000002</c:v>
                </c:pt>
                <c:pt idx="11">
                  <c:v>6.7058701999999997</c:v>
                </c:pt>
                <c:pt idx="12">
                  <c:v>2.7805532999999998</c:v>
                </c:pt>
                <c:pt idx="13">
                  <c:v>2.9740502000000002</c:v>
                </c:pt>
                <c:pt idx="14">
                  <c:v>3.4390565999999998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3.9420106000000001</c:v>
                </c:pt>
                <c:pt idx="1">
                  <c:v>4.1343275000000004</c:v>
                </c:pt>
                <c:pt idx="2">
                  <c:v>2.4029175999999999</c:v>
                </c:pt>
                <c:pt idx="3">
                  <c:v>4.0472261999999999</c:v>
                </c:pt>
                <c:pt idx="4">
                  <c:v>1.5492089</c:v>
                </c:pt>
                <c:pt idx="5">
                  <c:v>4.2363992000000001</c:v>
                </c:pt>
                <c:pt idx="6">
                  <c:v>3.9637688999999998</c:v>
                </c:pt>
                <c:pt idx="7">
                  <c:v>2.1307697000000001</c:v>
                </c:pt>
                <c:pt idx="8">
                  <c:v>3.7533775</c:v>
                </c:pt>
                <c:pt idx="9">
                  <c:v>4.3974342999999996</c:v>
                </c:pt>
                <c:pt idx="10">
                  <c:v>3.7117486999999998</c:v>
                </c:pt>
                <c:pt idx="11">
                  <c:v>3.2624913000000002</c:v>
                </c:pt>
                <c:pt idx="12">
                  <c:v>3.4447648000000002</c:v>
                </c:pt>
                <c:pt idx="13">
                  <c:v>5.0654481999999996</c:v>
                </c:pt>
                <c:pt idx="14">
                  <c:v>4.1880237999999999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9.2647759999999995</c:v>
                </c:pt>
                <c:pt idx="1">
                  <c:v>11.583449999999999</c:v>
                </c:pt>
                <c:pt idx="2">
                  <c:v>9.6463219999999996</c:v>
                </c:pt>
                <c:pt idx="3">
                  <c:v>9.2792689999999993</c:v>
                </c:pt>
                <c:pt idx="4">
                  <c:v>9.8097239999999992</c:v>
                </c:pt>
                <c:pt idx="5">
                  <c:v>9.7856089999999991</c:v>
                </c:pt>
                <c:pt idx="6">
                  <c:v>8.0694239999999997</c:v>
                </c:pt>
                <c:pt idx="7">
                  <c:v>9.9510620000000003</c:v>
                </c:pt>
                <c:pt idx="8">
                  <c:v>10.76947</c:v>
                </c:pt>
                <c:pt idx="9">
                  <c:v>10.381500000000001</c:v>
                </c:pt>
                <c:pt idx="10">
                  <c:v>9.0045219999999997</c:v>
                </c:pt>
                <c:pt idx="11">
                  <c:v>8.6565340000000006</c:v>
                </c:pt>
                <c:pt idx="12">
                  <c:v>9.4612079999999992</c:v>
                </c:pt>
                <c:pt idx="13">
                  <c:v>11.580819999999999</c:v>
                </c:pt>
                <c:pt idx="14">
                  <c:v>11.750019999999999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45.0983783</c:v>
                </c:pt>
                <c:pt idx="1">
                  <c:v>44.657708800000002</c:v>
                </c:pt>
                <c:pt idx="2">
                  <c:v>47.458398799999998</c:v>
                </c:pt>
                <c:pt idx="3">
                  <c:v>48.9859291</c:v>
                </c:pt>
                <c:pt idx="4">
                  <c:v>49.577751900000003</c:v>
                </c:pt>
                <c:pt idx="5">
                  <c:v>46.212045000000003</c:v>
                </c:pt>
                <c:pt idx="6">
                  <c:v>49.749482800000003</c:v>
                </c:pt>
                <c:pt idx="7">
                  <c:v>49.335739699999998</c:v>
                </c:pt>
                <c:pt idx="8">
                  <c:v>47.256958500000003</c:v>
                </c:pt>
                <c:pt idx="9">
                  <c:v>45.780427299999999</c:v>
                </c:pt>
                <c:pt idx="10">
                  <c:v>50.123403600000003</c:v>
                </c:pt>
                <c:pt idx="11">
                  <c:v>47.111642400000001</c:v>
                </c:pt>
                <c:pt idx="12">
                  <c:v>50.673886099999997</c:v>
                </c:pt>
                <c:pt idx="13">
                  <c:v>47.042971700000002</c:v>
                </c:pt>
                <c:pt idx="14">
                  <c:v>47.353528799999999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5432165526331871E-3"/>
          <c:y val="5.443796886519852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996146332642639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Karlovarský kraj</c:v>
                </c:pt>
                <c:pt idx="4">
                  <c:v>Jihomoravský kraj</c:v>
                </c:pt>
                <c:pt idx="5">
                  <c:v>Zlínský kraj</c:v>
                </c:pt>
                <c:pt idx="6">
                  <c:v>ČR</c:v>
                </c:pt>
                <c:pt idx="7">
                  <c:v>Kraj Vysočina</c:v>
                </c:pt>
                <c:pt idx="8">
                  <c:v>Ústecký kraj</c:v>
                </c:pt>
                <c:pt idx="9">
                  <c:v>Plzeňský kraj</c:v>
                </c:pt>
                <c:pt idx="10">
                  <c:v>Moravskoslezský kraj</c:v>
                </c:pt>
                <c:pt idx="11">
                  <c:v>Olomoucký kraj</c:v>
                </c:pt>
                <c:pt idx="12">
                  <c:v>Liberecký kraj</c:v>
                </c:pt>
                <c:pt idx="13">
                  <c:v>Pardubický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44.715238890000002</c:v>
                </c:pt>
                <c:pt idx="1">
                  <c:v>38.748154970000002</c:v>
                </c:pt>
                <c:pt idx="2">
                  <c:v>37.128681329999999</c:v>
                </c:pt>
                <c:pt idx="3">
                  <c:v>36.38697492</c:v>
                </c:pt>
                <c:pt idx="4">
                  <c:v>36.312490220000001</c:v>
                </c:pt>
                <c:pt idx="5">
                  <c:v>35.704915720000002</c:v>
                </c:pt>
                <c:pt idx="6">
                  <c:v>35.674523960000002</c:v>
                </c:pt>
                <c:pt idx="7">
                  <c:v>35.517006909999999</c:v>
                </c:pt>
                <c:pt idx="8">
                  <c:v>35.299704779999999</c:v>
                </c:pt>
                <c:pt idx="9">
                  <c:v>34.989958399999999</c:v>
                </c:pt>
                <c:pt idx="10">
                  <c:v>34.89412609</c:v>
                </c:pt>
                <c:pt idx="11">
                  <c:v>33.787401549999998</c:v>
                </c:pt>
                <c:pt idx="12">
                  <c:v>33.021000010000002</c:v>
                </c:pt>
                <c:pt idx="13">
                  <c:v>31.074712730000002</c:v>
                </c:pt>
                <c:pt idx="14">
                  <c:v>29.095699060000001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Královéhradecký kraj</c:v>
                </c:pt>
                <c:pt idx="2">
                  <c:v>Jihočeský kraj</c:v>
                </c:pt>
                <c:pt idx="3">
                  <c:v>Ústecký kraj</c:v>
                </c:pt>
                <c:pt idx="4">
                  <c:v>Karlovarský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Plzeňský kraj</c:v>
                </c:pt>
                <c:pt idx="9">
                  <c:v>Středočeský kraj</c:v>
                </c:pt>
                <c:pt idx="10">
                  <c:v>Moravskoslezský kraj</c:v>
                </c:pt>
                <c:pt idx="11">
                  <c:v>Hlavní město Praha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37.390636200000003</c:v>
                </c:pt>
                <c:pt idx="1">
                  <c:v>37.270312599999997</c:v>
                </c:pt>
                <c:pt idx="2">
                  <c:v>36.636567999999997</c:v>
                </c:pt>
                <c:pt idx="3">
                  <c:v>35.997743</c:v>
                </c:pt>
                <c:pt idx="4">
                  <c:v>35.7937479</c:v>
                </c:pt>
                <c:pt idx="5">
                  <c:v>35.674523999999998</c:v>
                </c:pt>
                <c:pt idx="6">
                  <c:v>35.547092999999997</c:v>
                </c:pt>
                <c:pt idx="7">
                  <c:v>35.348609500000002</c:v>
                </c:pt>
                <c:pt idx="8">
                  <c:v>34.999940799999997</c:v>
                </c:pt>
                <c:pt idx="9">
                  <c:v>34.6861259</c:v>
                </c:pt>
                <c:pt idx="10">
                  <c:v>34.412667599999999</c:v>
                </c:pt>
                <c:pt idx="11">
                  <c:v>34.263462099999998</c:v>
                </c:pt>
                <c:pt idx="12">
                  <c:v>33.639587499999998</c:v>
                </c:pt>
                <c:pt idx="13">
                  <c:v>33.336712200000001</c:v>
                </c:pt>
                <c:pt idx="14">
                  <c:v>33.269375099999998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Vakcíny dle typu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cs-CZ" sz="1400" dirty="0">
                <a:solidFill>
                  <a:srgbClr val="2B2B82"/>
                </a:solidFill>
                <a:effectLst/>
                <a:latin typeface="+mn-lt"/>
              </a:rPr>
              <a:t>k</a:t>
            </a:r>
            <a:r>
              <a:rPr lang="cs-CZ" sz="1400" baseline="0" dirty="0">
                <a:solidFill>
                  <a:srgbClr val="2B2B82"/>
                </a:solidFill>
                <a:effectLst/>
                <a:latin typeface="+mn-lt"/>
              </a:rPr>
              <a:t> </a:t>
            </a:r>
            <a:r>
              <a:rPr lang="cs-CZ" sz="1400" dirty="0">
                <a:solidFill>
                  <a:srgbClr val="2B2B82"/>
                </a:solidFill>
                <a:effectLst/>
                <a:latin typeface="+mn-lt"/>
              </a:rPr>
              <a:t>30.</a:t>
            </a:r>
            <a:r>
              <a:rPr lang="cs-CZ" sz="1400" baseline="0" dirty="0">
                <a:solidFill>
                  <a:srgbClr val="2B2B82"/>
                </a:solidFill>
                <a:effectLst/>
                <a:latin typeface="+mn-lt"/>
              </a:rPr>
              <a:t> 5. 2021</a:t>
            </a:r>
            <a:endParaRPr lang="cs-CZ" sz="1400" dirty="0">
              <a:solidFill>
                <a:srgbClr val="2B2B82"/>
              </a:solidFill>
              <a:effectLst/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cs-CZ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Dodáno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45030400021584E-17"/>
                  <c:y val="-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EF-4CD4-B253-72F2307B71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231 465</c:v>
                  </c:pt>
                  <c:pt idx="1">
                    <c:v>29 900</c:v>
                  </c:pt>
                  <c:pt idx="2">
                    <c:v>36 900</c:v>
                  </c:pt>
                  <c:pt idx="3">
                    <c:v>3 350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typu'!$A$2:$D$2</c:f>
              <c:numCache>
                <c:formatCode>#,##0</c:formatCode>
                <c:ptCount val="4"/>
                <c:pt idx="0">
                  <c:v>231465</c:v>
                </c:pt>
                <c:pt idx="1">
                  <c:v>29900</c:v>
                </c:pt>
                <c:pt idx="2">
                  <c:v>36900</c:v>
                </c:pt>
                <c:pt idx="3">
                  <c:v>3350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EF-4CD4-B253-72F2307B71DD}"/>
            </c:ext>
          </c:extLst>
        </c:ser>
        <c:ser>
          <c:idx val="1"/>
          <c:order val="1"/>
          <c:tx>
            <c:v>Vyočkováno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EF-4CD4-B253-72F2307B71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231 465</c:v>
                  </c:pt>
                  <c:pt idx="1">
                    <c:v>29 900</c:v>
                  </c:pt>
                  <c:pt idx="2">
                    <c:v>36 900</c:v>
                  </c:pt>
                  <c:pt idx="3">
                    <c:v>3 350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typu'!$A$3:$D$3</c:f>
              <c:numCache>
                <c:formatCode>#,##0</c:formatCode>
                <c:ptCount val="4"/>
                <c:pt idx="0">
                  <c:v>225237</c:v>
                </c:pt>
                <c:pt idx="1">
                  <c:v>30197</c:v>
                </c:pt>
                <c:pt idx="2">
                  <c:v>33553</c:v>
                </c:pt>
                <c:pt idx="3">
                  <c:v>2376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EF-4CD4-B253-72F2307B71D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0153440"/>
        <c:axId val="1596195264"/>
      </c:barChart>
      <c:catAx>
        <c:axId val="164015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195264"/>
        <c:crosses val="autoZero"/>
        <c:auto val="1"/>
        <c:lblAlgn val="ctr"/>
        <c:lblOffset val="100"/>
        <c:noMultiLvlLbl val="0"/>
      </c:catAx>
      <c:valAx>
        <c:axId val="159619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01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počty očkování</a:t>
            </a:r>
          </a:p>
        </c:rich>
      </c:tx>
      <c:layout>
        <c:manualLayout>
          <c:xMode val="edge"/>
          <c:yMode val="edge"/>
          <c:x val="0.26581253917997488"/>
          <c:y val="3.92175693601848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50-4D58-85DD-C55CE1BB0527}"/>
                </c:ext>
              </c:extLst>
            </c:dLbl>
            <c:dLbl>
              <c:idx val="4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50-4D58-85DD-C55CE1BB0527}"/>
                </c:ext>
              </c:extLst>
            </c:dLbl>
            <c:dLbl>
              <c:idx val="5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50-4D58-85DD-C55CE1BB05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průběžně'!$K$1:$Z$1</c:f>
              <c:strCache>
                <c:ptCount val="16"/>
                <c:pt idx="0">
                  <c:v>8.-14. 2.</c:v>
                </c:pt>
                <c:pt idx="1">
                  <c:v>15.-21. 2.</c:v>
                </c:pt>
                <c:pt idx="2">
                  <c:v>22.-28. 2.</c:v>
                </c:pt>
                <c:pt idx="3">
                  <c:v>1.-7. 3.</c:v>
                </c:pt>
                <c:pt idx="4">
                  <c:v>8.-14. 3.</c:v>
                </c:pt>
                <c:pt idx="5">
                  <c:v>15.-21. 3.</c:v>
                </c:pt>
                <c:pt idx="6">
                  <c:v>22.-28. 3.</c:v>
                </c:pt>
                <c:pt idx="7">
                  <c:v>29.-4. 4.</c:v>
                </c:pt>
                <c:pt idx="8">
                  <c:v>5.-11. 4.</c:v>
                </c:pt>
                <c:pt idx="9">
                  <c:v>12.-18. 4.</c:v>
                </c:pt>
                <c:pt idx="10">
                  <c:v>19.-25. 4.</c:v>
                </c:pt>
                <c:pt idx="11">
                  <c:v>26.4.-2. 5.</c:v>
                </c:pt>
                <c:pt idx="12">
                  <c:v>3. 5.-9. 5.</c:v>
                </c:pt>
                <c:pt idx="13">
                  <c:v>10.-16. 5.</c:v>
                </c:pt>
                <c:pt idx="14">
                  <c:v>17.-23. 5.</c:v>
                </c:pt>
                <c:pt idx="15">
                  <c:v>24.-30. 5.</c:v>
                </c:pt>
              </c:strCache>
            </c:strRef>
          </c:cat>
          <c:val>
            <c:numRef>
              <c:f>'Očkování průběžně'!$K$2:$Z$2</c:f>
              <c:numCache>
                <c:formatCode>General</c:formatCode>
                <c:ptCount val="16"/>
                <c:pt idx="0">
                  <c:v>4841</c:v>
                </c:pt>
                <c:pt idx="1">
                  <c:v>5917</c:v>
                </c:pt>
                <c:pt idx="2">
                  <c:v>6813</c:v>
                </c:pt>
                <c:pt idx="3">
                  <c:v>9642</c:v>
                </c:pt>
                <c:pt idx="4">
                  <c:v>11699</c:v>
                </c:pt>
                <c:pt idx="5">
                  <c:v>13321</c:v>
                </c:pt>
                <c:pt idx="6">
                  <c:v>13791</c:v>
                </c:pt>
                <c:pt idx="7">
                  <c:v>12532</c:v>
                </c:pt>
                <c:pt idx="8">
                  <c:v>14986</c:v>
                </c:pt>
                <c:pt idx="9" formatCode="#,##0">
                  <c:v>20248</c:v>
                </c:pt>
                <c:pt idx="10" formatCode="#,##0">
                  <c:v>21484</c:v>
                </c:pt>
                <c:pt idx="11" formatCode="#,##0">
                  <c:v>24153</c:v>
                </c:pt>
                <c:pt idx="12" formatCode="#,##0">
                  <c:v>25055</c:v>
                </c:pt>
                <c:pt idx="13" formatCode="#,##0">
                  <c:v>27010</c:v>
                </c:pt>
                <c:pt idx="14" formatCode="#,##0">
                  <c:v>28336</c:v>
                </c:pt>
                <c:pt idx="15" formatCode="#,##0">
                  <c:v>30061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E50-4D58-85DD-C55CE1BB0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tmp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039226"/>
            <a:ext cx="11487705" cy="5587305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1FBEFA6-3CC9-4A8B-98AB-811AE091489A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C2747F8C-F296-41AB-B6E6-650FFEA01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9928806D-A537-4323-B4ED-4983696D2AF8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FB2B0A03-1219-4FC5-81C7-A43DCB123A0C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2E921148-1008-412D-AB36-245237C3D6B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480755B3-A38B-4215-974C-50EA6F66494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23" name="Grafický objekt 22">
              <a:extLst>
                <a:ext uri="{FF2B5EF4-FFF2-40B4-BE49-F238E27FC236}">
                  <a16:creationId xmlns:a16="http://schemas.microsoft.com/office/drawing/2014/main" id="{1A14BE4F-72B2-49A1-B4A4-7983F7AE57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751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DC58920C-B9EC-4A94-B9EB-451592F3EED9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A3C58891-14E6-4818-B969-C72F93F087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B49FBB4-BF51-45C2-86CA-B4502DA62936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14" name="Skupina 13">
              <a:extLst>
                <a:ext uri="{FF2B5EF4-FFF2-40B4-BE49-F238E27FC236}">
                  <a16:creationId xmlns:a16="http://schemas.microsoft.com/office/drawing/2014/main" id="{1533BE81-CFEE-48A9-AF03-143EC513CB79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17" name="Grafický objekt 16">
                <a:extLst>
                  <a:ext uri="{FF2B5EF4-FFF2-40B4-BE49-F238E27FC236}">
                    <a16:creationId xmlns:a16="http://schemas.microsoft.com/office/drawing/2014/main" id="{2BA1D09A-64DD-4910-BF60-CC7075472A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8" name="Obrázek 1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3A04F306-61D6-499B-9F34-24714C7AFEA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5" name="Grafický objekt 14">
              <a:extLst>
                <a:ext uri="{FF2B5EF4-FFF2-40B4-BE49-F238E27FC236}">
                  <a16:creationId xmlns:a16="http://schemas.microsoft.com/office/drawing/2014/main" id="{62747C58-6152-448D-9270-C4FE61C51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331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al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7251005-B581-4C6B-9623-FE7C9E672C61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2ABA8342-40EF-4EF8-878F-E756BF1AA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C133C2D-E49B-4A76-8E4C-7963743679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102342" y="93094"/>
            <a:ext cx="4017507" cy="504000"/>
            <a:chOff x="5972087" y="329946"/>
            <a:chExt cx="6026262" cy="737003"/>
          </a:xfrm>
        </p:grpSpPr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7B0E7EF1-130B-4AF3-9B9B-F57B675459BE}"/>
                </a:ext>
              </a:extLst>
            </p:cNvPr>
            <p:cNvGrpSpPr/>
            <p:nvPr userDrawn="1"/>
          </p:nvGrpSpPr>
          <p:grpSpPr>
            <a:xfrm>
              <a:off x="8116661" y="331276"/>
              <a:ext cx="3881688" cy="450808"/>
              <a:chOff x="8214317" y="331276"/>
              <a:chExt cx="3881688" cy="450808"/>
            </a:xfrm>
          </p:grpSpPr>
          <p:pic>
            <p:nvPicPr>
              <p:cNvPr id="14" name="Grafický objekt 13">
                <a:extLst>
                  <a:ext uri="{FF2B5EF4-FFF2-40B4-BE49-F238E27FC236}">
                    <a16:creationId xmlns:a16="http://schemas.microsoft.com/office/drawing/2014/main" id="{5A70A0E6-773C-4F6E-853C-28A61AEF1D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71177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5" name="Obrázek 14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7F95AEA6-4367-4B52-93A3-3068041EC4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31276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ABAFA576-D9BF-4267-9BD2-2B78AD34E6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0041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378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95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4404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30. 5.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687330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8,7/den)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104.625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102.673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30. 5.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701213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6368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6859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2473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7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596 986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213 426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238 942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106 727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434 053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207 131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3 817 808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180 729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288 400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206 805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416 229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213 037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146 110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162 476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406 757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30. 5.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34,00–36,99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37,00–39,99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40,0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9557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34,00–35,49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35,50–36,99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37,0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190 263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205 286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235 775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294 103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104 987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3 817 808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424 904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205 064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206 864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484 911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410 486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457 446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212 105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174 303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147 209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30. 5.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64 102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148542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30. 5.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6327577"/>
            <a:ext cx="1016481" cy="530422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C3EFBD7-733C-4A29-A5E8-9906660A37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474489"/>
              </p:ext>
            </p:extLst>
          </p:nvPr>
        </p:nvGraphicFramePr>
        <p:xfrm>
          <a:off x="838200" y="1353671"/>
          <a:ext cx="10515599" cy="5003563"/>
        </p:xfrm>
        <a:graphic>
          <a:graphicData uri="http://schemas.openxmlformats.org/drawingml/2006/table">
            <a:tbl>
              <a:tblPr/>
              <a:tblGrid>
                <a:gridCol w="1108851">
                  <a:extLst>
                    <a:ext uri="{9D8B030D-6E8A-4147-A177-3AD203B41FA5}">
                      <a16:colId xmlns:a16="http://schemas.microsoft.com/office/drawing/2014/main" val="3879012220"/>
                    </a:ext>
                  </a:extLst>
                </a:gridCol>
                <a:gridCol w="831638">
                  <a:extLst>
                    <a:ext uri="{9D8B030D-6E8A-4147-A177-3AD203B41FA5}">
                      <a16:colId xmlns:a16="http://schemas.microsoft.com/office/drawing/2014/main" val="280629279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785661046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817850272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515794983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4066991504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845825954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405810746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603218970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581190122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968811579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522353665"/>
                    </a:ext>
                  </a:extLst>
                </a:gridCol>
                <a:gridCol w="1006273">
                  <a:extLst>
                    <a:ext uri="{9D8B030D-6E8A-4147-A177-3AD203B41FA5}">
                      <a16:colId xmlns:a16="http://schemas.microsoft.com/office/drawing/2014/main" val="41160641"/>
                    </a:ext>
                  </a:extLst>
                </a:gridCol>
                <a:gridCol w="587187">
                  <a:extLst>
                    <a:ext uri="{9D8B030D-6E8A-4147-A177-3AD203B41FA5}">
                      <a16:colId xmlns:a16="http://schemas.microsoft.com/office/drawing/2014/main" val="2689122734"/>
                    </a:ext>
                  </a:extLst>
                </a:gridCol>
              </a:tblGrid>
              <a:tr h="50562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Moderna (Moderna Biotech Spain, S.L.)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VAXZEVRIA (AstraZeneca)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Janssen (Johnson &amp; Johson)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708036"/>
                  </a:ext>
                </a:extLst>
              </a:tr>
              <a:tr h="94069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257298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738 075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714 043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88 660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64 639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87 450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55 192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4 671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906 675 – 933 410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838 545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2610877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493 545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496 080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424 461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74 910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49 381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74 537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651 995 – 669 690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553 427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64550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268 320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270 270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265 168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29 916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30 332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336 670 – 345 110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327 305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005386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235 755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237 510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233 901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19 368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303 305 – 311 480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283 734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959886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121 095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103 773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27 019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177 645 – 183 820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143 108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416767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321 750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322 920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313 923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45 430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30 996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38 293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405 550 – 414 760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385 801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482178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175 695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176 670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159 551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21 104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19 703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221 395 – 226 760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201 499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6264671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231 465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232 830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225 237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30 197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33 553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301 615 – 309 660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291 363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58339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200 460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201 240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174 590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23 449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22 711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260 360 – 266 760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223 094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845180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197 925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188 908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21 509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263 525 – 270 700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243 227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15975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522 780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528 240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476 438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67 540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53 291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70 180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52 483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654 830 – 672 810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586 824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541182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255 645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223 978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32 093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332 545 – 341 770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296 396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1999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229 515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230 490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219 860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36 190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31 314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28 786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297 315 – 304 680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283 004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074798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463 335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466 260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447 422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85 250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61 541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62 150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48 724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603 085 – 619 410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561 360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188240"/>
                  </a:ext>
                </a:extLst>
              </a:tr>
              <a:tr h="23517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4 455 360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4 489 290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4 171 253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653 180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487 370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521 886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38 178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5 716 510 – 5 870 820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5 218 687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422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2ED2D-0AAB-4C88-B935-80568B8048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9" y="5800165"/>
            <a:ext cx="1606168" cy="757329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EEA62FE-C90E-40CF-ACB5-17EB0F22CE35}"/>
              </a:ext>
            </a:extLst>
          </p:cNvPr>
          <p:cNvSpPr/>
          <p:nvPr/>
        </p:nvSpPr>
        <p:spPr>
          <a:xfrm>
            <a:off x="2614189" y="6178829"/>
            <a:ext cx="771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Vakcíny Moderna, </a:t>
            </a:r>
            <a:r>
              <a:rPr lang="cs-CZ" dirty="0" err="1"/>
              <a:t>AstraZeneca</a:t>
            </a:r>
            <a:r>
              <a:rPr lang="cs-CZ" dirty="0"/>
              <a:t> a Johnson jsou distribuovány praktickým lékařům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CAC36CF-1B86-4987-93C4-07BA816B3E94}"/>
              </a:ext>
            </a:extLst>
          </p:cNvPr>
          <p:cNvSpPr/>
          <p:nvPr/>
        </p:nvSpPr>
        <p:spPr>
          <a:xfrm>
            <a:off x="2614189" y="5818830"/>
            <a:ext cx="421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Ve 21. týdnu </a:t>
            </a:r>
            <a:r>
              <a:rPr lang="cs-CZ" dirty="0" err="1"/>
              <a:t>prům</a:t>
            </a:r>
            <a:r>
              <a:rPr lang="cs-CZ" dirty="0"/>
              <a:t>. 4.294 očkování za den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44D709B-489F-4745-8235-C1CA29CF8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0368887"/>
              </p:ext>
            </p:extLst>
          </p:nvPr>
        </p:nvGraphicFramePr>
        <p:xfrm>
          <a:off x="1246094" y="1"/>
          <a:ext cx="9744635" cy="5719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1076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397739" cy="7125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4824968-6B03-48F9-AB2A-757B5FE0C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367060"/>
              </p:ext>
            </p:extLst>
          </p:nvPr>
        </p:nvGraphicFramePr>
        <p:xfrm>
          <a:off x="995082" y="0"/>
          <a:ext cx="10327342" cy="6060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4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30. 5.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767A7ACC-194C-45CC-8863-2331A886F7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348618"/>
              </p:ext>
            </p:extLst>
          </p:nvPr>
        </p:nvGraphicFramePr>
        <p:xfrm>
          <a:off x="838200" y="1308847"/>
          <a:ext cx="10515600" cy="4868112"/>
        </p:xfrm>
        <a:graphic>
          <a:graphicData uri="http://schemas.openxmlformats.org/drawingml/2006/table">
            <a:tbl>
              <a:tblPr/>
              <a:tblGrid>
                <a:gridCol w="1313294">
                  <a:extLst>
                    <a:ext uri="{9D8B030D-6E8A-4147-A177-3AD203B41FA5}">
                      <a16:colId xmlns:a16="http://schemas.microsoft.com/office/drawing/2014/main" val="88747634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3796983704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1889807679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3317152596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625726377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873936335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2377876414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1778470392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4288795541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3336491762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580977878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3631333322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4094050598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3675823767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936667734"/>
                    </a:ext>
                  </a:extLst>
                </a:gridCol>
              </a:tblGrid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738639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2 989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24 462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9 607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69 965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736432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4 389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21 244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50 270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566275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3 817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5 182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27 093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911563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3 348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8 202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19 511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579893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4 203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20 303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52850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11 240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26 312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84773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5 241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28 705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391182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3 248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6 208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17 811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40 518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49684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2 301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14 845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33 733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85270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8 647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19 924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514402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7 185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14 114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12 706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90 235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82881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4 176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51 136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2595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14 931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913456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12 199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74 152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198707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17 787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22 707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23 897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32 080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49 300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92 421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258 127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93 987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614 082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361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F500C3B-2BAF-4CA5-849A-B1EC376A25DB}" vid="{C99570C5-ACCF-4382-8246-136F83C28052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6627</TotalTime>
  <Words>1400</Words>
  <Application>Microsoft Office PowerPoint</Application>
  <PresentationFormat>Širokoúhlá obrazovka</PresentationFormat>
  <Paragraphs>596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Týdenní přehled epidemické situace a stavu očkování v Královéhradeckém kraji</vt:lpstr>
      <vt:lpstr>Aktuální situace v Královéhradeckém kraji k 30. 5. 2021</vt:lpstr>
      <vt:lpstr>Stav očkování obyvatel v ČR k 30. 5. 2021</vt:lpstr>
      <vt:lpstr>Očkovaní v krajích (podle místa podání)</vt:lpstr>
      <vt:lpstr>Očkovaní v krajích (podle místa bydliště)</vt:lpstr>
      <vt:lpstr>Celkový počet dodaných a podaných dávek k 30. 5.</vt:lpstr>
      <vt:lpstr>Prezentace aplikace PowerPoint</vt:lpstr>
      <vt:lpstr>Prezentace aplikace PowerPoint</vt:lpstr>
      <vt:lpstr>Praktičtí lékaři – dávky k 30. 5. 2021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342</cp:revision>
  <cp:lastPrinted>2021-05-03T05:27:15Z</cp:lastPrinted>
  <dcterms:created xsi:type="dcterms:W3CDTF">2021-01-14T19:24:21Z</dcterms:created>
  <dcterms:modified xsi:type="dcterms:W3CDTF">2021-07-27T11:11:01Z</dcterms:modified>
</cp:coreProperties>
</file>