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6" r:id="rId3"/>
    <p:sldId id="723" r:id="rId4"/>
    <p:sldId id="2157" r:id="rId5"/>
    <p:sldId id="2158" r:id="rId6"/>
    <p:sldId id="2159" r:id="rId7"/>
    <p:sldId id="758" r:id="rId8"/>
    <p:sldId id="753" r:id="rId9"/>
    <p:sldId id="752" r:id="rId10"/>
    <p:sldId id="750" r:id="rId11"/>
    <p:sldId id="705" r:id="rId1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6" autoAdjust="0"/>
    <p:restoredTop sz="93883" autoAdjust="0"/>
  </p:normalViewPr>
  <p:slideViewPr>
    <p:cSldViewPr snapToGrid="0">
      <p:cViewPr varScale="1">
        <p:scale>
          <a:sx n="106" d="100"/>
          <a:sy n="106" d="100"/>
        </p:scale>
        <p:origin x="15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13.6751</c:v>
                </c:pt>
                <c:pt idx="1">
                  <c:v>14.07164</c:v>
                </c:pt>
                <c:pt idx="2">
                  <c:v>14.07752</c:v>
                </c:pt>
                <c:pt idx="3">
                  <c:v>12.862360000000001</c:v>
                </c:pt>
                <c:pt idx="4">
                  <c:v>12.6746</c:v>
                </c:pt>
                <c:pt idx="5">
                  <c:v>13.47518</c:v>
                </c:pt>
                <c:pt idx="6">
                  <c:v>13.128119999999999</c:v>
                </c:pt>
                <c:pt idx="7">
                  <c:v>13.72167</c:v>
                </c:pt>
                <c:pt idx="8">
                  <c:v>13.54153</c:v>
                </c:pt>
                <c:pt idx="9">
                  <c:v>13.101459999999999</c:v>
                </c:pt>
                <c:pt idx="10">
                  <c:v>12.3604</c:v>
                </c:pt>
                <c:pt idx="11">
                  <c:v>14.18899</c:v>
                </c:pt>
                <c:pt idx="12">
                  <c:v>13.46123</c:v>
                </c:pt>
                <c:pt idx="13">
                  <c:v>13.257949999999999</c:v>
                </c:pt>
                <c:pt idx="14">
                  <c:v>13.102410000000001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23.715540099999998</c:v>
                </c:pt>
                <c:pt idx="1">
                  <c:v>23.198675399999999</c:v>
                </c:pt>
                <c:pt idx="2">
                  <c:v>22.5590513</c:v>
                </c:pt>
                <c:pt idx="3">
                  <c:v>23.135382400000001</c:v>
                </c:pt>
                <c:pt idx="4">
                  <c:v>23.119146600000001</c:v>
                </c:pt>
                <c:pt idx="5">
                  <c:v>22.199350599999999</c:v>
                </c:pt>
                <c:pt idx="6">
                  <c:v>22.4189699</c:v>
                </c:pt>
                <c:pt idx="7">
                  <c:v>21.6271144</c:v>
                </c:pt>
                <c:pt idx="8">
                  <c:v>21.458409799999998</c:v>
                </c:pt>
                <c:pt idx="9">
                  <c:v>21.584667199999998</c:v>
                </c:pt>
                <c:pt idx="10">
                  <c:v>22.052272200000001</c:v>
                </c:pt>
                <c:pt idx="11">
                  <c:v>20.074467200000001</c:v>
                </c:pt>
                <c:pt idx="12">
                  <c:v>20.1783602</c:v>
                </c:pt>
                <c:pt idx="13">
                  <c:v>20.078759699999999</c:v>
                </c:pt>
                <c:pt idx="14">
                  <c:v>20.1669695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4.3041985</c:v>
                </c:pt>
                <c:pt idx="1">
                  <c:v>2.3541992</c:v>
                </c:pt>
                <c:pt idx="2">
                  <c:v>3.8557939000000001</c:v>
                </c:pt>
                <c:pt idx="3">
                  <c:v>1.6898325999999999</c:v>
                </c:pt>
                <c:pt idx="4">
                  <c:v>3.2695671000000002</c:v>
                </c:pt>
                <c:pt idx="5">
                  <c:v>4.0914140000000003</c:v>
                </c:pt>
                <c:pt idx="6">
                  <c:v>2.6702317</c:v>
                </c:pt>
                <c:pt idx="7">
                  <c:v>3.2336469000000001</c:v>
                </c:pt>
                <c:pt idx="8">
                  <c:v>3.2202503999999998</c:v>
                </c:pt>
                <c:pt idx="9">
                  <c:v>4.7545165999999996</c:v>
                </c:pt>
                <c:pt idx="10">
                  <c:v>2.7476581000000002</c:v>
                </c:pt>
                <c:pt idx="11">
                  <c:v>6.7058701999999997</c:v>
                </c:pt>
                <c:pt idx="12">
                  <c:v>2.7805532999999998</c:v>
                </c:pt>
                <c:pt idx="13">
                  <c:v>2.9740502000000002</c:v>
                </c:pt>
                <c:pt idx="14">
                  <c:v>3.4390565999999998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3.9420106000000001</c:v>
                </c:pt>
                <c:pt idx="1">
                  <c:v>4.1343275000000004</c:v>
                </c:pt>
                <c:pt idx="2">
                  <c:v>2.4029175999999999</c:v>
                </c:pt>
                <c:pt idx="3">
                  <c:v>4.0472261999999999</c:v>
                </c:pt>
                <c:pt idx="4">
                  <c:v>1.5492089</c:v>
                </c:pt>
                <c:pt idx="5">
                  <c:v>4.2363992000000001</c:v>
                </c:pt>
                <c:pt idx="6">
                  <c:v>3.9637688999999998</c:v>
                </c:pt>
                <c:pt idx="7">
                  <c:v>2.1307697000000001</c:v>
                </c:pt>
                <c:pt idx="8">
                  <c:v>3.7533775</c:v>
                </c:pt>
                <c:pt idx="9">
                  <c:v>4.3974342999999996</c:v>
                </c:pt>
                <c:pt idx="10">
                  <c:v>3.7117486999999998</c:v>
                </c:pt>
                <c:pt idx="11">
                  <c:v>3.2624913000000002</c:v>
                </c:pt>
                <c:pt idx="12">
                  <c:v>3.4447648000000002</c:v>
                </c:pt>
                <c:pt idx="13">
                  <c:v>5.0654481999999996</c:v>
                </c:pt>
                <c:pt idx="14">
                  <c:v>4.1880237999999999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9.2647759999999995</c:v>
                </c:pt>
                <c:pt idx="1">
                  <c:v>11.583449999999999</c:v>
                </c:pt>
                <c:pt idx="2">
                  <c:v>9.6463219999999996</c:v>
                </c:pt>
                <c:pt idx="3">
                  <c:v>9.2792689999999993</c:v>
                </c:pt>
                <c:pt idx="4">
                  <c:v>9.8097239999999992</c:v>
                </c:pt>
                <c:pt idx="5">
                  <c:v>9.7856089999999991</c:v>
                </c:pt>
                <c:pt idx="6">
                  <c:v>8.0694239999999997</c:v>
                </c:pt>
                <c:pt idx="7">
                  <c:v>9.9510620000000003</c:v>
                </c:pt>
                <c:pt idx="8">
                  <c:v>10.76947</c:v>
                </c:pt>
                <c:pt idx="9">
                  <c:v>10.381500000000001</c:v>
                </c:pt>
                <c:pt idx="10">
                  <c:v>9.0045219999999997</c:v>
                </c:pt>
                <c:pt idx="11">
                  <c:v>8.6565340000000006</c:v>
                </c:pt>
                <c:pt idx="12">
                  <c:v>9.4612079999999992</c:v>
                </c:pt>
                <c:pt idx="13">
                  <c:v>11.580819999999999</c:v>
                </c:pt>
                <c:pt idx="14">
                  <c:v>11.750019999999999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45.0983783</c:v>
                </c:pt>
                <c:pt idx="1">
                  <c:v>44.657708800000002</c:v>
                </c:pt>
                <c:pt idx="2">
                  <c:v>47.458398799999998</c:v>
                </c:pt>
                <c:pt idx="3">
                  <c:v>48.9859291</c:v>
                </c:pt>
                <c:pt idx="4">
                  <c:v>49.577751900000003</c:v>
                </c:pt>
                <c:pt idx="5">
                  <c:v>46.212045000000003</c:v>
                </c:pt>
                <c:pt idx="6">
                  <c:v>49.749482800000003</c:v>
                </c:pt>
                <c:pt idx="7">
                  <c:v>49.335739699999998</c:v>
                </c:pt>
                <c:pt idx="8">
                  <c:v>47.256958500000003</c:v>
                </c:pt>
                <c:pt idx="9">
                  <c:v>45.780427299999999</c:v>
                </c:pt>
                <c:pt idx="10">
                  <c:v>50.123403600000003</c:v>
                </c:pt>
                <c:pt idx="11">
                  <c:v>47.111642400000001</c:v>
                </c:pt>
                <c:pt idx="12">
                  <c:v>50.673886099999997</c:v>
                </c:pt>
                <c:pt idx="13">
                  <c:v>47.042971700000002</c:v>
                </c:pt>
                <c:pt idx="14">
                  <c:v>47.353528799999999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432165526331871E-3"/>
          <c:y val="5.443796886519852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996146332642639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Karlovarský kraj</c:v>
                </c:pt>
                <c:pt idx="4">
                  <c:v>Jihomoravský kraj</c:v>
                </c:pt>
                <c:pt idx="5">
                  <c:v>Zlínský kraj</c:v>
                </c:pt>
                <c:pt idx="6">
                  <c:v>ČR</c:v>
                </c:pt>
                <c:pt idx="7">
                  <c:v>Kraj Vysočina</c:v>
                </c:pt>
                <c:pt idx="8">
                  <c:v>Ústecký kraj</c:v>
                </c:pt>
                <c:pt idx="9">
                  <c:v>Plzeňský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Liberecký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44.715238890000002</c:v>
                </c:pt>
                <c:pt idx="1">
                  <c:v>38.748154970000002</c:v>
                </c:pt>
                <c:pt idx="2">
                  <c:v>37.128681329999999</c:v>
                </c:pt>
                <c:pt idx="3">
                  <c:v>36.38697492</c:v>
                </c:pt>
                <c:pt idx="4">
                  <c:v>36.312490220000001</c:v>
                </c:pt>
                <c:pt idx="5">
                  <c:v>35.704915720000002</c:v>
                </c:pt>
                <c:pt idx="6">
                  <c:v>35.674523960000002</c:v>
                </c:pt>
                <c:pt idx="7">
                  <c:v>35.517006909999999</c:v>
                </c:pt>
                <c:pt idx="8">
                  <c:v>35.299704779999999</c:v>
                </c:pt>
                <c:pt idx="9">
                  <c:v>34.989958399999999</c:v>
                </c:pt>
                <c:pt idx="10">
                  <c:v>34.89412609</c:v>
                </c:pt>
                <c:pt idx="11">
                  <c:v>33.787401549999998</c:v>
                </c:pt>
                <c:pt idx="12">
                  <c:v>33.021000010000002</c:v>
                </c:pt>
                <c:pt idx="13">
                  <c:v>31.074712730000002</c:v>
                </c:pt>
                <c:pt idx="14">
                  <c:v>29.095699060000001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37.390636200000003</c:v>
                </c:pt>
                <c:pt idx="1">
                  <c:v>37.270312599999997</c:v>
                </c:pt>
                <c:pt idx="2">
                  <c:v>36.636567999999997</c:v>
                </c:pt>
                <c:pt idx="3">
                  <c:v>35.997743</c:v>
                </c:pt>
                <c:pt idx="4">
                  <c:v>35.7937479</c:v>
                </c:pt>
                <c:pt idx="5">
                  <c:v>35.674523999999998</c:v>
                </c:pt>
                <c:pt idx="6">
                  <c:v>35.547092999999997</c:v>
                </c:pt>
                <c:pt idx="7">
                  <c:v>35.348609500000002</c:v>
                </c:pt>
                <c:pt idx="8">
                  <c:v>34.999940799999997</c:v>
                </c:pt>
                <c:pt idx="9">
                  <c:v>34.6861259</c:v>
                </c:pt>
                <c:pt idx="10">
                  <c:v>34.412667599999999</c:v>
                </c:pt>
                <c:pt idx="11">
                  <c:v>34.263462099999998</c:v>
                </c:pt>
                <c:pt idx="12">
                  <c:v>33.639587499999998</c:v>
                </c:pt>
                <c:pt idx="13">
                  <c:v>33.336712200000001</c:v>
                </c:pt>
                <c:pt idx="14">
                  <c:v>33.269375099999998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</a:t>
            </a: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30.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5. 2021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EF-4CD4-B253-72F2307B7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231 465</c:v>
                  </c:pt>
                  <c:pt idx="1">
                    <c:v>29 900</c:v>
                  </c:pt>
                  <c:pt idx="2">
                    <c:v>36 900</c:v>
                  </c:pt>
                  <c:pt idx="3">
                    <c:v>3 350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231465</c:v>
                </c:pt>
                <c:pt idx="1">
                  <c:v>29900</c:v>
                </c:pt>
                <c:pt idx="2">
                  <c:v>36900</c:v>
                </c:pt>
                <c:pt idx="3">
                  <c:v>3350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F-4CD4-B253-72F2307B71DD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F-4CD4-B253-72F2307B7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231 465</c:v>
                  </c:pt>
                  <c:pt idx="1">
                    <c:v>29 900</c:v>
                  </c:pt>
                  <c:pt idx="2">
                    <c:v>36 900</c:v>
                  </c:pt>
                  <c:pt idx="3">
                    <c:v>3 350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225237</c:v>
                </c:pt>
                <c:pt idx="1">
                  <c:v>30197</c:v>
                </c:pt>
                <c:pt idx="2">
                  <c:v>33553</c:v>
                </c:pt>
                <c:pt idx="3">
                  <c:v>2376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EF-4CD4-B253-72F2307B71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6581253917997488"/>
          <c:y val="3.9217569360184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50-4D58-85DD-C55CE1BB0527}"/>
                </c:ext>
              </c:extLst>
            </c:dLbl>
            <c:dLbl>
              <c:idx val="4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50-4D58-85DD-C55CE1BB0527}"/>
                </c:ext>
              </c:extLst>
            </c:dLbl>
            <c:dLbl>
              <c:idx val="5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50-4D58-85DD-C55CE1BB0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průběžně'!$K$1:$Z$1</c:f>
              <c:strCache>
                <c:ptCount val="16"/>
                <c:pt idx="0">
                  <c:v>8.-14. 2.</c:v>
                </c:pt>
                <c:pt idx="1">
                  <c:v>15.-21. 2.</c:v>
                </c:pt>
                <c:pt idx="2">
                  <c:v>22.-28. 2.</c:v>
                </c:pt>
                <c:pt idx="3">
                  <c:v>1.-7. 3.</c:v>
                </c:pt>
                <c:pt idx="4">
                  <c:v>8.-14. 3.</c:v>
                </c:pt>
                <c:pt idx="5">
                  <c:v>15.-21. 3.</c:v>
                </c:pt>
                <c:pt idx="6">
                  <c:v>22.-28. 3.</c:v>
                </c:pt>
                <c:pt idx="7">
                  <c:v>29.-4. 4.</c:v>
                </c:pt>
                <c:pt idx="8">
                  <c:v>5.-11. 4.</c:v>
                </c:pt>
                <c:pt idx="9">
                  <c:v>12.-18. 4.</c:v>
                </c:pt>
                <c:pt idx="10">
                  <c:v>19.-25. 4.</c:v>
                </c:pt>
                <c:pt idx="11">
                  <c:v>26.4.-2. 5.</c:v>
                </c:pt>
                <c:pt idx="12">
                  <c:v>3. 5.-9. 5.</c:v>
                </c:pt>
                <c:pt idx="13">
                  <c:v>10.-16. 5.</c:v>
                </c:pt>
                <c:pt idx="14">
                  <c:v>17.-23. 5.</c:v>
                </c:pt>
                <c:pt idx="15">
                  <c:v>24.-30. 5.</c:v>
                </c:pt>
              </c:strCache>
            </c:strRef>
          </c:cat>
          <c:val>
            <c:numRef>
              <c:f>'Očkování průběžně'!$K$2:$Z$2</c:f>
              <c:numCache>
                <c:formatCode>General</c:formatCode>
                <c:ptCount val="16"/>
                <c:pt idx="0">
                  <c:v>4841</c:v>
                </c:pt>
                <c:pt idx="1">
                  <c:v>5917</c:v>
                </c:pt>
                <c:pt idx="2">
                  <c:v>6813</c:v>
                </c:pt>
                <c:pt idx="3">
                  <c:v>9642</c:v>
                </c:pt>
                <c:pt idx="4">
                  <c:v>11699</c:v>
                </c:pt>
                <c:pt idx="5">
                  <c:v>13321</c:v>
                </c:pt>
                <c:pt idx="6">
                  <c:v>13791</c:v>
                </c:pt>
                <c:pt idx="7">
                  <c:v>12532</c:v>
                </c:pt>
                <c:pt idx="8">
                  <c:v>14986</c:v>
                </c:pt>
                <c:pt idx="9" formatCode="#,##0">
                  <c:v>20248</c:v>
                </c:pt>
                <c:pt idx="10" formatCode="#,##0">
                  <c:v>21484</c:v>
                </c:pt>
                <c:pt idx="11" formatCode="#,##0">
                  <c:v>24153</c:v>
                </c:pt>
                <c:pt idx="12" formatCode="#,##0">
                  <c:v>25055</c:v>
                </c:pt>
                <c:pt idx="13" formatCode="#,##0">
                  <c:v>27010</c:v>
                </c:pt>
                <c:pt idx="14" formatCode="#,##0">
                  <c:v>28336</c:v>
                </c:pt>
                <c:pt idx="15" formatCode="#,##0">
                  <c:v>30061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50-4D58-85DD-C55CE1BB0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tmp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1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33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04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7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27.07.2021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40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30.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687330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8,7/den)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104.625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102.673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30. 5.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>
            <p:extLst/>
          </p:nvPr>
        </p:nvGraphicFramePr>
        <p:xfrm>
          <a:off x="220972" y="701213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6368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97964" y="16859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2473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7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596 986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3 817 808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416 229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406 757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30.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34,00–36,99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37,00–39,99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9557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>
            <p:extLst/>
          </p:nvPr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34,00–35,49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35,50–36,99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235 775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104 987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3 817 808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484 911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30.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64 102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48542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30. 5.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C3EFBD7-733C-4A29-A5E8-9906660A3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474489"/>
              </p:ext>
            </p:extLst>
          </p:nvPr>
        </p:nvGraphicFramePr>
        <p:xfrm>
          <a:off x="838200" y="1353671"/>
          <a:ext cx="10515599" cy="5003563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3879012220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280629279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785661046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1785027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51579498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406699150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4582595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405810746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603218970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58119012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96881157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522353665"/>
                    </a:ext>
                  </a:extLst>
                </a:gridCol>
                <a:gridCol w="1006273">
                  <a:extLst>
                    <a:ext uri="{9D8B030D-6E8A-4147-A177-3AD203B41FA5}">
                      <a16:colId xmlns:a16="http://schemas.microsoft.com/office/drawing/2014/main" val="41160641"/>
                    </a:ext>
                  </a:extLst>
                </a:gridCol>
                <a:gridCol w="587187">
                  <a:extLst>
                    <a:ext uri="{9D8B030D-6E8A-4147-A177-3AD203B41FA5}">
                      <a16:colId xmlns:a16="http://schemas.microsoft.com/office/drawing/2014/main" val="2689122734"/>
                    </a:ext>
                  </a:extLst>
                </a:gridCol>
              </a:tblGrid>
              <a:tr h="505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08036"/>
                  </a:ext>
                </a:extLst>
              </a:tr>
              <a:tr h="940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5729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738 075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714 043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64 639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906 675 – 933 410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838 545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10877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493 545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424 461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49 381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651 995 – 669 690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553 427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6455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268 320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270 270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265 168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30 332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336 670 – 345 110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327 305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005386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235 755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237 510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233 901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19 368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303 305 – 311 480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283 734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59886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121 095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103 773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177 645 – 183 820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143 108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16767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313 923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30 996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405 550 – 414 760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385 801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48217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175 695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176 670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159 551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21 104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221 395 – 226 760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201 499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264671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231 465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232 830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225 237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301 615 – 309 660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291 363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58339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22 711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260 360 – 266 760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223 094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4518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197 925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188 908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263 525 – 270 700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243 227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15975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476 438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67 540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53 291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52 483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654 830 – 672 810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586 824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541182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255 645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223 978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332 545 – 341 770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296 396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1999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229 515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230 490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297 315 – 304 680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283 004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07479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463 335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466 260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447 422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603 085 – 619 410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8824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4 455 360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4 489 290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4 171 253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653 180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487 370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521 886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5 716 510 – 5 870 820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5 218 687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42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21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21. týdnu </a:t>
            </a:r>
            <a:r>
              <a:rPr lang="cs-CZ" dirty="0" err="1"/>
              <a:t>prům</a:t>
            </a:r>
            <a:r>
              <a:rPr lang="cs-CZ" dirty="0"/>
              <a:t>. 4.294 očkování za den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68887"/>
              </p:ext>
            </p:extLst>
          </p:nvPr>
        </p:nvGraphicFramePr>
        <p:xfrm>
          <a:off x="1246094" y="1"/>
          <a:ext cx="9744635" cy="571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367060"/>
              </p:ext>
            </p:extLst>
          </p:nvPr>
        </p:nvGraphicFramePr>
        <p:xfrm>
          <a:off x="995082" y="0"/>
          <a:ext cx="10327342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30.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67A7ACC-194C-45CC-8863-2331A886F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348618"/>
              </p:ext>
            </p:extLst>
          </p:nvPr>
        </p:nvGraphicFramePr>
        <p:xfrm>
          <a:off x="838200" y="1308847"/>
          <a:ext cx="10515600" cy="4868112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8874763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79698370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889807679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31715259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62572637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873936335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37787641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778470392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288795541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336491762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58097787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631333322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409405059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67582376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936667734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3863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69 965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73643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56627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91156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7989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5285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84773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9118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4968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527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1440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90 235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2881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2595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91345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19870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258 127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614 082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6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1400</Words>
  <Application>Microsoft Office PowerPoint</Application>
  <PresentationFormat>Širokoúhlá obrazovka</PresentationFormat>
  <Paragraphs>596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Týdenní přehled epidemické situace a stavu očkování v Královéhradeckém kraji</vt:lpstr>
      <vt:lpstr>Aktuální situace v Královéhradeckém kraji k 30. 5. 2021</vt:lpstr>
      <vt:lpstr>Stav očkování obyvatel v ČR k 30. 5. 2021</vt:lpstr>
      <vt:lpstr>Očkovaní v krajích (podle místa podání)</vt:lpstr>
      <vt:lpstr>Očkovaní v krajích (podle místa bydliště)</vt:lpstr>
      <vt:lpstr>Celkový počet dodaných a podaných dávek k 30. 5.</vt:lpstr>
      <vt:lpstr>Prezentace aplikace PowerPoint</vt:lpstr>
      <vt:lpstr>Prezentace aplikace PowerPoint</vt:lpstr>
      <vt:lpstr>Praktičtí lékaři – dávky k 30. 5.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Beata Nováková</cp:lastModifiedBy>
  <cp:revision>342</cp:revision>
  <cp:lastPrinted>2021-05-03T05:27:15Z</cp:lastPrinted>
  <dcterms:created xsi:type="dcterms:W3CDTF">2021-01-14T19:24:21Z</dcterms:created>
  <dcterms:modified xsi:type="dcterms:W3CDTF">2021-07-27T11:11:01Z</dcterms:modified>
</cp:coreProperties>
</file>