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14"/>
  </p:notesMasterIdLst>
  <p:sldIdLst>
    <p:sldId id="256" r:id="rId3"/>
    <p:sldId id="723" r:id="rId4"/>
    <p:sldId id="2176" r:id="rId5"/>
    <p:sldId id="2218" r:id="rId6"/>
    <p:sldId id="2219" r:id="rId7"/>
    <p:sldId id="758" r:id="rId8"/>
    <p:sldId id="753" r:id="rId9"/>
    <p:sldId id="752" r:id="rId10"/>
    <p:sldId id="750" r:id="rId11"/>
    <p:sldId id="2221" r:id="rId12"/>
    <p:sldId id="705" r:id="rId13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Kopie%20-%20Grafy%20k%20p&#345;ehledu%20o&#269;kov&#225;n&#237;_R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Grafy%20k%20p&#345;ehledu%20o&#269;kov&#225;n&#237;%20(004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dokončeno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25.711915099999999</c:v>
                </c:pt>
                <c:pt idx="1">
                  <c:v>24.6069584</c:v>
                </c:pt>
                <c:pt idx="2">
                  <c:v>25.578081600000001</c:v>
                </c:pt>
                <c:pt idx="3">
                  <c:v>22.109221699999999</c:v>
                </c:pt>
                <c:pt idx="4">
                  <c:v>23.2324533</c:v>
                </c:pt>
                <c:pt idx="5">
                  <c:v>23.657332799999999</c:v>
                </c:pt>
                <c:pt idx="6">
                  <c:v>24.142995200000001</c:v>
                </c:pt>
                <c:pt idx="7">
                  <c:v>22.2469897</c:v>
                </c:pt>
                <c:pt idx="8">
                  <c:v>22.858930699999998</c:v>
                </c:pt>
                <c:pt idx="9">
                  <c:v>23.22016</c:v>
                </c:pt>
                <c:pt idx="10">
                  <c:v>23.923753300000001</c:v>
                </c:pt>
                <c:pt idx="11">
                  <c:v>24.205389400000001</c:v>
                </c:pt>
                <c:pt idx="12">
                  <c:v>23.621737</c:v>
                </c:pt>
                <c:pt idx="13">
                  <c:v>23.301649699999999</c:v>
                </c:pt>
                <c:pt idx="14">
                  <c:v>22.911650999999999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19.739180999999999</c:v>
                </c:pt>
                <c:pt idx="1">
                  <c:v>22.577881000000001</c:v>
                </c:pt>
                <c:pt idx="2">
                  <c:v>21.119693999999999</c:v>
                </c:pt>
                <c:pt idx="3">
                  <c:v>21.485458999999999</c:v>
                </c:pt>
                <c:pt idx="4">
                  <c:v>21.397399</c:v>
                </c:pt>
                <c:pt idx="5">
                  <c:v>20.990822000000001</c:v>
                </c:pt>
                <c:pt idx="6">
                  <c:v>19.237921</c:v>
                </c:pt>
                <c:pt idx="7">
                  <c:v>23.216291999999999</c:v>
                </c:pt>
                <c:pt idx="8">
                  <c:v>21.111013</c:v>
                </c:pt>
                <c:pt idx="9">
                  <c:v>19.172008999999999</c:v>
                </c:pt>
                <c:pt idx="10">
                  <c:v>19.913675000000001</c:v>
                </c:pt>
                <c:pt idx="11">
                  <c:v>19.515571999999999</c:v>
                </c:pt>
                <c:pt idx="12">
                  <c:v>20.787115</c:v>
                </c:pt>
                <c:pt idx="13">
                  <c:v>19.116239</c:v>
                </c:pt>
                <c:pt idx="14">
                  <c:v>18.883084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10.494678</c:v>
                </c:pt>
                <c:pt idx="1">
                  <c:v>8.3122401000000004</c:v>
                </c:pt>
                <c:pt idx="2">
                  <c:v>8.7383906000000007</c:v>
                </c:pt>
                <c:pt idx="3">
                  <c:v>10.656848999999999</c:v>
                </c:pt>
                <c:pt idx="4">
                  <c:v>9.3435108000000007</c:v>
                </c:pt>
                <c:pt idx="5">
                  <c:v>8.8866642999999996</c:v>
                </c:pt>
                <c:pt idx="6">
                  <c:v>9.8751186000000004</c:v>
                </c:pt>
                <c:pt idx="7">
                  <c:v>7.7613094</c:v>
                </c:pt>
                <c:pt idx="8">
                  <c:v>9.0710698999999995</c:v>
                </c:pt>
                <c:pt idx="9">
                  <c:v>10.593548</c:v>
                </c:pt>
                <c:pt idx="10">
                  <c:v>9.0415975</c:v>
                </c:pt>
                <c:pt idx="11">
                  <c:v>8.4469598999999995</c:v>
                </c:pt>
                <c:pt idx="12">
                  <c:v>7.3370718000000004</c:v>
                </c:pt>
                <c:pt idx="13">
                  <c:v>8.1642542000000002</c:v>
                </c:pt>
                <c:pt idx="14">
                  <c:v>8.7029476999999993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2.124898</c:v>
                </c:pt>
                <c:pt idx="1">
                  <c:v>2.8749030000000002</c:v>
                </c:pt>
                <c:pt idx="2">
                  <c:v>2.1741869999999999</c:v>
                </c:pt>
                <c:pt idx="3">
                  <c:v>2.227465</c:v>
                </c:pt>
                <c:pt idx="4">
                  <c:v>3.7440709999999999</c:v>
                </c:pt>
                <c:pt idx="5">
                  <c:v>3.0357949999999998</c:v>
                </c:pt>
                <c:pt idx="6">
                  <c:v>2.5879759999999998</c:v>
                </c:pt>
                <c:pt idx="7">
                  <c:v>3.8417810000000001</c:v>
                </c:pt>
                <c:pt idx="8">
                  <c:v>2.1305969999999999</c:v>
                </c:pt>
                <c:pt idx="9">
                  <c:v>2.8300339999999999</c:v>
                </c:pt>
                <c:pt idx="10">
                  <c:v>3.0302310000000001</c:v>
                </c:pt>
                <c:pt idx="11">
                  <c:v>2.2245910000000002</c:v>
                </c:pt>
                <c:pt idx="12">
                  <c:v>2.6086589999999998</c:v>
                </c:pt>
                <c:pt idx="13">
                  <c:v>2.104568</c:v>
                </c:pt>
                <c:pt idx="14">
                  <c:v>2.0559159999999999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4.0056063599999998</c:v>
                </c:pt>
                <c:pt idx="1">
                  <c:v>3.0950060100000001</c:v>
                </c:pt>
                <c:pt idx="2">
                  <c:v>2.1075252799999999</c:v>
                </c:pt>
                <c:pt idx="3">
                  <c:v>2.9014003000000002</c:v>
                </c:pt>
                <c:pt idx="4">
                  <c:v>3.6460736300000001</c:v>
                </c:pt>
                <c:pt idx="5">
                  <c:v>3.4511558199999999</c:v>
                </c:pt>
                <c:pt idx="6">
                  <c:v>3.5339341900000001</c:v>
                </c:pt>
                <c:pt idx="7">
                  <c:v>3.1025014199999998</c:v>
                </c:pt>
                <c:pt idx="8">
                  <c:v>1.83789878</c:v>
                </c:pt>
                <c:pt idx="9">
                  <c:v>3.5273574399999998</c:v>
                </c:pt>
                <c:pt idx="10">
                  <c:v>1.5161381599999999</c:v>
                </c:pt>
                <c:pt idx="11">
                  <c:v>3.13902992</c:v>
                </c:pt>
                <c:pt idx="12">
                  <c:v>2.4215131099999998</c:v>
                </c:pt>
                <c:pt idx="13">
                  <c:v>3.2712011900000002</c:v>
                </c:pt>
                <c:pt idx="14">
                  <c:v>2.8268640899999999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Liberecký kraj</c:v>
                </c:pt>
                <c:pt idx="4">
                  <c:v>Středočeský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Hlavní město Praha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Ústecký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37.923722300000001</c:v>
                </c:pt>
                <c:pt idx="1">
                  <c:v>38.533011600000002</c:v>
                </c:pt>
                <c:pt idx="2">
                  <c:v>40.282122200000003</c:v>
                </c:pt>
                <c:pt idx="3">
                  <c:v>40.619604199999998</c:v>
                </c:pt>
                <c:pt idx="4">
                  <c:v>38.636492099999998</c:v>
                </c:pt>
                <c:pt idx="5">
                  <c:v>39.978229800000001</c:v>
                </c:pt>
                <c:pt idx="6">
                  <c:v>40.622055000000003</c:v>
                </c:pt>
                <c:pt idx="7">
                  <c:v>39.831126699999999</c:v>
                </c:pt>
                <c:pt idx="8">
                  <c:v>42.9904899</c:v>
                </c:pt>
                <c:pt idx="9">
                  <c:v>40.6568921</c:v>
                </c:pt>
                <c:pt idx="10">
                  <c:v>42.574605099999999</c:v>
                </c:pt>
                <c:pt idx="11">
                  <c:v>42.468457899999997</c:v>
                </c:pt>
                <c:pt idx="12">
                  <c:v>43.223904400000002</c:v>
                </c:pt>
                <c:pt idx="13">
                  <c:v>44.042088</c:v>
                </c:pt>
                <c:pt idx="14">
                  <c:v>44.6195375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Jihočeský kraj</c:v>
                </c:pt>
                <c:pt idx="2">
                  <c:v>Královéhradecký kraj</c:v>
                </c:pt>
                <c:pt idx="3">
                  <c:v>Jihomoravský kraj</c:v>
                </c:pt>
                <c:pt idx="4">
                  <c:v>ČR</c:v>
                </c:pt>
                <c:pt idx="5">
                  <c:v>Kraj Vysočina</c:v>
                </c:pt>
                <c:pt idx="6">
                  <c:v>Zlínský kraj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Plzeňský kraj</c:v>
                </c:pt>
                <c:pt idx="10">
                  <c:v>Moravskoslezský kraj</c:v>
                </c:pt>
                <c:pt idx="11">
                  <c:v>Ústecký kraj</c:v>
                </c:pt>
                <c:pt idx="12">
                  <c:v>Olomoucký kraj</c:v>
                </c:pt>
                <c:pt idx="13">
                  <c:v>Pardubický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61.620467329999997</c:v>
                </c:pt>
                <c:pt idx="1">
                  <c:v>46.603454890000002</c:v>
                </c:pt>
                <c:pt idx="2">
                  <c:v>45.920773850000003</c:v>
                </c:pt>
                <c:pt idx="3">
                  <c:v>45.804035210000002</c:v>
                </c:pt>
                <c:pt idx="4">
                  <c:v>44.648155160000002</c:v>
                </c:pt>
                <c:pt idx="5">
                  <c:v>44.258448430000001</c:v>
                </c:pt>
                <c:pt idx="6">
                  <c:v>43.747403550000001</c:v>
                </c:pt>
                <c:pt idx="7">
                  <c:v>43.678211859999998</c:v>
                </c:pt>
                <c:pt idx="8">
                  <c:v>43.069454610000001</c:v>
                </c:pt>
                <c:pt idx="9">
                  <c:v>42.636974420000001</c:v>
                </c:pt>
                <c:pt idx="10">
                  <c:v>42.32206661</c:v>
                </c:pt>
                <c:pt idx="11">
                  <c:v>42.10444502</c:v>
                </c:pt>
                <c:pt idx="12">
                  <c:v>41.01220893</c:v>
                </c:pt>
                <c:pt idx="13">
                  <c:v>38.716778619999999</c:v>
                </c:pt>
                <c:pt idx="14">
                  <c:v>35.448430860000002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Jihočeský kraj</c:v>
                </c:pt>
                <c:pt idx="2">
                  <c:v>Hlavní město Praha</c:v>
                </c:pt>
                <c:pt idx="3">
                  <c:v>Královéhradecký kraj</c:v>
                </c:pt>
                <c:pt idx="4">
                  <c:v>ČR</c:v>
                </c:pt>
                <c:pt idx="5">
                  <c:v>Středočeský kraj</c:v>
                </c:pt>
                <c:pt idx="6">
                  <c:v>Jihomoravský kraj</c:v>
                </c:pt>
                <c:pt idx="7">
                  <c:v>Zlínský kraj</c:v>
                </c:pt>
                <c:pt idx="8">
                  <c:v>Karlovarský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Plzeňský kraj</c:v>
                </c:pt>
                <c:pt idx="12">
                  <c:v>Moravskoslezský kraj</c:v>
                </c:pt>
                <c:pt idx="13">
                  <c:v>Pardubický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47.184839599999997</c:v>
                </c:pt>
                <c:pt idx="1">
                  <c:v>46.697775300000004</c:v>
                </c:pt>
                <c:pt idx="2">
                  <c:v>45.463281700000003</c:v>
                </c:pt>
                <c:pt idx="3">
                  <c:v>45.451095899999999</c:v>
                </c:pt>
                <c:pt idx="4">
                  <c:v>44.648155199999998</c:v>
                </c:pt>
                <c:pt idx="5">
                  <c:v>44.6298526</c:v>
                </c:pt>
                <c:pt idx="6">
                  <c:v>44.408852099999997</c:v>
                </c:pt>
                <c:pt idx="7">
                  <c:v>43.969944099999999</c:v>
                </c:pt>
                <c:pt idx="8">
                  <c:v>43.837428500000001</c:v>
                </c:pt>
                <c:pt idx="9">
                  <c:v>43.720961000000003</c:v>
                </c:pt>
                <c:pt idx="10">
                  <c:v>43.594680799999999</c:v>
                </c:pt>
                <c:pt idx="11">
                  <c:v>43.380915999999999</c:v>
                </c:pt>
                <c:pt idx="12">
                  <c:v>42.4178888</c:v>
                </c:pt>
                <c:pt idx="13">
                  <c:v>42.392169199999998</c:v>
                </c:pt>
                <c:pt idx="14">
                  <c:v>41.794735199999998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Vakcíny dle typu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cs-CZ" sz="1400" dirty="0">
                <a:solidFill>
                  <a:srgbClr val="2B2B82"/>
                </a:solidFill>
                <a:effectLst/>
                <a:latin typeface="+mn-lt"/>
              </a:rPr>
              <a:t>20.</a:t>
            </a:r>
            <a:r>
              <a:rPr lang="cs-CZ" sz="1400" baseline="0" dirty="0">
                <a:solidFill>
                  <a:srgbClr val="2B2B82"/>
                </a:solidFill>
                <a:effectLst/>
                <a:latin typeface="+mn-lt"/>
              </a:rPr>
              <a:t> 6. 2021</a:t>
            </a:r>
            <a:endParaRPr lang="cs-CZ" sz="1400" dirty="0">
              <a:solidFill>
                <a:srgbClr val="2B2B82"/>
              </a:solidFill>
              <a:effectLst/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cs-CZ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Dodáno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45030400021584E-17"/>
                  <c:y val="-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FF-44AB-BBB3-015F956345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322 725</c:v>
                  </c:pt>
                  <c:pt idx="1">
                    <c:v>42 600</c:v>
                  </c:pt>
                  <c:pt idx="2">
                    <c:v>44 900</c:v>
                  </c:pt>
                  <c:pt idx="3">
                    <c:v>7 400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typu'!$A$2:$D$2</c:f>
              <c:numCache>
                <c:formatCode>#,##0</c:formatCode>
                <c:ptCount val="4"/>
                <c:pt idx="0">
                  <c:v>322725</c:v>
                </c:pt>
                <c:pt idx="1">
                  <c:v>42600</c:v>
                </c:pt>
                <c:pt idx="2">
                  <c:v>44900</c:v>
                </c:pt>
                <c:pt idx="3">
                  <c:v>7400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FF-44AB-BBB3-015F956345CC}"/>
            </c:ext>
          </c:extLst>
        </c:ser>
        <c:ser>
          <c:idx val="1"/>
          <c:order val="1"/>
          <c:tx>
            <c:v>Vyočkováno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FF-44AB-BBB3-015F956345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322 725</c:v>
                  </c:pt>
                  <c:pt idx="1">
                    <c:v>42 600</c:v>
                  </c:pt>
                  <c:pt idx="2">
                    <c:v>44 900</c:v>
                  </c:pt>
                  <c:pt idx="3">
                    <c:v>7 400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typu'!$A$3:$D$3</c:f>
              <c:numCache>
                <c:formatCode>#,##0</c:formatCode>
                <c:ptCount val="4"/>
                <c:pt idx="0">
                  <c:v>305075</c:v>
                </c:pt>
                <c:pt idx="1">
                  <c:v>39402</c:v>
                </c:pt>
                <c:pt idx="2">
                  <c:v>43202</c:v>
                </c:pt>
                <c:pt idx="3">
                  <c:v>4962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FF-44AB-BBB3-015F956345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0153440"/>
        <c:axId val="1596195264"/>
      </c:barChart>
      <c:catAx>
        <c:axId val="164015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195264"/>
        <c:crosses val="autoZero"/>
        <c:auto val="1"/>
        <c:lblAlgn val="ctr"/>
        <c:lblOffset val="100"/>
        <c:noMultiLvlLbl val="0"/>
      </c:catAx>
      <c:valAx>
        <c:axId val="159619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01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počty očkování – k 20. 6.</a:t>
            </a:r>
          </a:p>
        </c:rich>
      </c:tx>
      <c:layout>
        <c:manualLayout>
          <c:xMode val="edge"/>
          <c:yMode val="edge"/>
          <c:x val="0.1696720353241663"/>
          <c:y val="4.1595023589846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27-4879-9F61-C40958B4DF5F}"/>
                </c:ext>
              </c:extLst>
            </c:dLbl>
            <c:dLbl>
              <c:idx val="1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27-4879-9F61-C40958B4DF5F}"/>
                </c:ext>
              </c:extLst>
            </c:dLbl>
            <c:dLbl>
              <c:idx val="2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27-4879-9F61-C40958B4D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průběžně'!$N$1:$AC$1</c:f>
              <c:strCache>
                <c:ptCount val="16"/>
                <c:pt idx="0">
                  <c:v>1.-7. 3.</c:v>
                </c:pt>
                <c:pt idx="1">
                  <c:v>8.-14. 3.</c:v>
                </c:pt>
                <c:pt idx="2">
                  <c:v>15.-21. 3.</c:v>
                </c:pt>
                <c:pt idx="3">
                  <c:v>22.-28. 3.</c:v>
                </c:pt>
                <c:pt idx="4">
                  <c:v>29.-4. 4.</c:v>
                </c:pt>
                <c:pt idx="5">
                  <c:v>5.-11. 4.</c:v>
                </c:pt>
                <c:pt idx="6">
                  <c:v>12.-18. 4.</c:v>
                </c:pt>
                <c:pt idx="7">
                  <c:v>19.-25. 4.</c:v>
                </c:pt>
                <c:pt idx="8">
                  <c:v>26.4.-2. 5.</c:v>
                </c:pt>
                <c:pt idx="9">
                  <c:v>3. 5.-9. 5.</c:v>
                </c:pt>
                <c:pt idx="10">
                  <c:v>10.-16. 5.</c:v>
                </c:pt>
                <c:pt idx="11">
                  <c:v>17.-23. 5.</c:v>
                </c:pt>
                <c:pt idx="12">
                  <c:v>24.-30. 5.</c:v>
                </c:pt>
                <c:pt idx="13">
                  <c:v>31.5.-06.6.</c:v>
                </c:pt>
                <c:pt idx="14">
                  <c:v>7.-13. 6.</c:v>
                </c:pt>
                <c:pt idx="15">
                  <c:v>14.-20. 6. </c:v>
                </c:pt>
              </c:strCache>
            </c:strRef>
          </c:cat>
          <c:val>
            <c:numRef>
              <c:f>'Očkování průběžně'!$N$2:$AC$2</c:f>
              <c:numCache>
                <c:formatCode>General</c:formatCode>
                <c:ptCount val="16"/>
                <c:pt idx="0">
                  <c:v>9642</c:v>
                </c:pt>
                <c:pt idx="1">
                  <c:v>11699</c:v>
                </c:pt>
                <c:pt idx="2">
                  <c:v>13321</c:v>
                </c:pt>
                <c:pt idx="3">
                  <c:v>13791</c:v>
                </c:pt>
                <c:pt idx="4">
                  <c:v>12532</c:v>
                </c:pt>
                <c:pt idx="5">
                  <c:v>14986</c:v>
                </c:pt>
                <c:pt idx="6" formatCode="#,##0">
                  <c:v>20248</c:v>
                </c:pt>
                <c:pt idx="7" formatCode="#,##0">
                  <c:v>21484</c:v>
                </c:pt>
                <c:pt idx="8" formatCode="#,##0">
                  <c:v>24153</c:v>
                </c:pt>
                <c:pt idx="9" formatCode="#,##0">
                  <c:v>25055</c:v>
                </c:pt>
                <c:pt idx="10" formatCode="#,##0">
                  <c:v>27010</c:v>
                </c:pt>
                <c:pt idx="11" formatCode="#,##0">
                  <c:v>28336</c:v>
                </c:pt>
                <c:pt idx="12" formatCode="#,##0">
                  <c:v>30061</c:v>
                </c:pt>
                <c:pt idx="13" formatCode="#,##0">
                  <c:v>29782</c:v>
                </c:pt>
                <c:pt idx="14" formatCode="#,##0">
                  <c:v>35557</c:v>
                </c:pt>
                <c:pt idx="15" formatCode="#,##0">
                  <c:v>34116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327-4879-9F61-C40958B4DF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7389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580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00092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58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78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01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222220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059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6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560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B464041-5BF6-4FDA-BC7B-A5F79999F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160494"/>
            <a:ext cx="10515600" cy="401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20. 6.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561951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2,1/den)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104.704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102.969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20. 6.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prodělali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447662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28533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822 685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299 917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252 933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547 508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4 778 146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225 210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253 787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128 113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190 572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252 002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504 832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343 995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258 591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202 433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495 568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20. 6.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41,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41,00–44,99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45,00–46,99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47,0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57930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42,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42,00–43,99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44,00–45,99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46,0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240 101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300 524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606 973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250 346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4 778 146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623 924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530 831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255 078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128 580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357 202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192 896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256 399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505 975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221 650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263 525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20. 6.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44 142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4024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20. 6.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6327577"/>
            <a:ext cx="1016481" cy="530422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5594071B-EDA7-4753-AFC6-715D953844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9860516"/>
              </p:ext>
            </p:extLst>
          </p:nvPr>
        </p:nvGraphicFramePr>
        <p:xfrm>
          <a:off x="838200" y="1290919"/>
          <a:ext cx="10515599" cy="5093227"/>
        </p:xfrm>
        <a:graphic>
          <a:graphicData uri="http://schemas.openxmlformats.org/drawingml/2006/table">
            <a:tbl>
              <a:tblPr/>
              <a:tblGrid>
                <a:gridCol w="1108851">
                  <a:extLst>
                    <a:ext uri="{9D8B030D-6E8A-4147-A177-3AD203B41FA5}">
                      <a16:colId xmlns:a16="http://schemas.microsoft.com/office/drawing/2014/main" val="3343675779"/>
                    </a:ext>
                  </a:extLst>
                </a:gridCol>
                <a:gridCol w="831638">
                  <a:extLst>
                    <a:ext uri="{9D8B030D-6E8A-4147-A177-3AD203B41FA5}">
                      <a16:colId xmlns:a16="http://schemas.microsoft.com/office/drawing/2014/main" val="1947392023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658561671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401802063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868665771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918019075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215058135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773809227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877114329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491139384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65942136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983537719"/>
                    </a:ext>
                  </a:extLst>
                </a:gridCol>
                <a:gridCol w="895295">
                  <a:extLst>
                    <a:ext uri="{9D8B030D-6E8A-4147-A177-3AD203B41FA5}">
                      <a16:colId xmlns:a16="http://schemas.microsoft.com/office/drawing/2014/main" val="80556078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788806540"/>
                    </a:ext>
                  </a:extLst>
                </a:gridCol>
              </a:tblGrid>
              <a:tr h="49134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Moderna (Moderna Biotech Spain, S.L.)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VAXZEVRIA (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AstraZeneca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Janssen (Johnson &amp; Johson)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99954"/>
                  </a:ext>
                </a:extLst>
              </a:tr>
              <a:tr h="91413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198674"/>
                  </a:ext>
                </a:extLst>
              </a:tr>
              <a:tr h="2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1 128 855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1 139 580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1 015 659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131 670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90 243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74 637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1 357 355 – 1 388 930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1 190 179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6258527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690 105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692 640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599 465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63 327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109 560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90 699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9 764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883 455 – 903 750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763 255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055298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377 130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379 080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377 625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39 249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38 182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470 930 – 481 460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459 747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198516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329 355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331 110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322 308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25 818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35 887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4 537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415 905 – 425 550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388 550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423747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165 555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166 140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140 998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14 604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46 420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39 373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227 255 – 233 730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196 094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45651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449 280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450 450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440 378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46 074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5 217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549 030 – 559 350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528 734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109239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244 725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229 690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23 763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302 775 – 309 050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283 943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936541"/>
                  </a:ext>
                </a:extLst>
              </a:tr>
              <a:tr h="2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322 725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324 090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305 075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39 402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43 202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4 962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417 625 – 427 740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392 641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732573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283 530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284 310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245 523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29 621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4 549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363 130 – 371 210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310 358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415139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277 485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278 460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261 148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48 180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31 311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41 669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4 788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375 985 – 386 140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338 916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622066"/>
                  </a:ext>
                </a:extLst>
              </a:tr>
              <a:tr h="2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718 170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723 630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674 272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68 188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96 250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71 629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892 670 – 913 880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823 216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720786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355 095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307 492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47 489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39 057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453 245 – 464 080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398 139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436632"/>
                  </a:ext>
                </a:extLst>
              </a:tr>
              <a:tr h="228534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321 945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322 920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301 798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37 715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35 194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4 999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415 695 – 425 350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379 706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208654"/>
                  </a:ext>
                </a:extLst>
              </a:tr>
              <a:tr h="2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654 045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656 970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93 300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102 630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73 965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72 160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63 649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8 013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826 545 – 845 360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776 027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972283"/>
                  </a:ext>
                </a:extLst>
              </a:tr>
              <a:tr h="2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6 318 000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6 351 930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5 851 831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746 400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821 040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625 857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829 510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673 680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78 137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7 951 600 – 8 135 580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7 229 505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231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2ED2D-0AAB-4C88-B935-80568B8048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9" y="5800165"/>
            <a:ext cx="1606168" cy="757329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EEA62FE-C90E-40CF-ACB5-17EB0F22CE35}"/>
              </a:ext>
            </a:extLst>
          </p:cNvPr>
          <p:cNvSpPr/>
          <p:nvPr/>
        </p:nvSpPr>
        <p:spPr>
          <a:xfrm>
            <a:off x="2614189" y="6178829"/>
            <a:ext cx="771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Vakcíny Moderna, </a:t>
            </a:r>
            <a:r>
              <a:rPr lang="cs-CZ" dirty="0" err="1"/>
              <a:t>AstraZeneca</a:t>
            </a:r>
            <a:r>
              <a:rPr lang="cs-CZ" dirty="0"/>
              <a:t> a Johnson jsou distribuovány praktickým lékařům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CAC36CF-1B86-4987-93C4-07BA816B3E94}"/>
              </a:ext>
            </a:extLst>
          </p:cNvPr>
          <p:cNvSpPr/>
          <p:nvPr/>
        </p:nvSpPr>
        <p:spPr>
          <a:xfrm>
            <a:off x="2614189" y="5818830"/>
            <a:ext cx="409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Ve 24. týdnu </a:t>
            </a:r>
            <a:r>
              <a:rPr lang="cs-CZ" dirty="0" err="1"/>
              <a:t>prům</a:t>
            </a:r>
            <a:r>
              <a:rPr lang="cs-CZ" dirty="0"/>
              <a:t>. 4.874 očkování za den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44D709B-489F-4745-8235-C1CA29CF8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489625"/>
              </p:ext>
            </p:extLst>
          </p:nvPr>
        </p:nvGraphicFramePr>
        <p:xfrm>
          <a:off x="923364" y="0"/>
          <a:ext cx="10309411" cy="581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1076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397739" cy="712506"/>
          </a:xfrm>
          <a:prstGeom prst="rect">
            <a:avLst/>
          </a:prstGeom>
        </p:spPr>
      </p:pic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AF214B25-9C36-408B-8DCF-FD8206D350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362275"/>
              </p:ext>
            </p:extLst>
          </p:nvPr>
        </p:nvGraphicFramePr>
        <p:xfrm>
          <a:off x="1254442" y="0"/>
          <a:ext cx="9683116" cy="5800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4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20. 6.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852FCCC3-2792-4CAD-B610-2775522595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05393"/>
              </p:ext>
            </p:extLst>
          </p:nvPr>
        </p:nvGraphicFramePr>
        <p:xfrm>
          <a:off x="838200" y="1326776"/>
          <a:ext cx="10515600" cy="4715440"/>
        </p:xfrm>
        <a:graphic>
          <a:graphicData uri="http://schemas.openxmlformats.org/drawingml/2006/table">
            <a:tbl>
              <a:tblPr/>
              <a:tblGrid>
                <a:gridCol w="1313294">
                  <a:extLst>
                    <a:ext uri="{9D8B030D-6E8A-4147-A177-3AD203B41FA5}">
                      <a16:colId xmlns:a16="http://schemas.microsoft.com/office/drawing/2014/main" val="635920791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2356825687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1992939936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386986153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3158020095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521624263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772231913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420780591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1828770300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2318516950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2049465120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1023297910"/>
                    </a:ext>
                  </a:extLst>
                </a:gridCol>
                <a:gridCol w="658959">
                  <a:extLst>
                    <a:ext uri="{9D8B030D-6E8A-4147-A177-3AD203B41FA5}">
                      <a16:colId xmlns:a16="http://schemas.microsoft.com/office/drawing/2014/main" val="851274457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408598866"/>
                    </a:ext>
                  </a:extLst>
                </a:gridCol>
                <a:gridCol w="656647">
                  <a:extLst>
                    <a:ext uri="{9D8B030D-6E8A-4147-A177-3AD203B41FA5}">
                      <a16:colId xmlns:a16="http://schemas.microsoft.com/office/drawing/2014/main" val="466255823"/>
                    </a:ext>
                  </a:extLst>
                </a:gridCol>
              </a:tblGrid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966877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2 542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7 613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32 920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97 422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71232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4 117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6 031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8 388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75 937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720341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5 483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6 986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41 807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06477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2 479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3 532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27 728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683094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13 726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31 812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97176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2 146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351599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13 472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385586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2 547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8 194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23 500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6 850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58 756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68698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1 914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6 237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20 585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7 574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49 591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729224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2 545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12 316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30 960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936716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2 110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3 483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4 346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6 783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10 489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18 836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54 618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127 807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528642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1 961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2 308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2 477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5 771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11 208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8 419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68 996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1969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1 126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31 889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76 768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510137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2 258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3 240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4 111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5 947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12 875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39 782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15 309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100 640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889713"/>
                  </a:ext>
                </a:extLst>
              </a:tr>
              <a:tr h="294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14 159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13 094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15 830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20 049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30 577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36 247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36 333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46 752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68 414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120 460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344 481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119 585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865 981</a:t>
                      </a:r>
                    </a:p>
                  </a:txBody>
                  <a:tcPr marL="6943" marR="6943" marT="6943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1955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6861</TotalTime>
  <Words>1474</Words>
  <Application>Microsoft Office PowerPoint</Application>
  <PresentationFormat>Širokoúhlá obrazovka</PresentationFormat>
  <Paragraphs>600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2_Motiv Office</vt:lpstr>
      <vt:lpstr>Týdenní přehled epidemické situace a stavu očkování v Královéhradeckém kraji</vt:lpstr>
      <vt:lpstr>Aktuální situace v Královéhradeckém kraji k 20. 6. 2021</vt:lpstr>
      <vt:lpstr>Stav očkování obyvatel v ČR k 20. 6. 2021</vt:lpstr>
      <vt:lpstr>Očkovaní v krajích (podle místa podání)</vt:lpstr>
      <vt:lpstr>Očkovaní v krajích (podle místa bydliště)</vt:lpstr>
      <vt:lpstr>Celkový počet dodaných a podaných dávek k 20. 6.</vt:lpstr>
      <vt:lpstr>Prezentace aplikace PowerPoint</vt:lpstr>
      <vt:lpstr>Prezentace aplikace PowerPoint</vt:lpstr>
      <vt:lpstr>Praktičtí lékaři – dávky k 20. 6.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354</cp:revision>
  <cp:lastPrinted>2021-05-03T05:27:15Z</cp:lastPrinted>
  <dcterms:created xsi:type="dcterms:W3CDTF">2021-01-14T19:24:21Z</dcterms:created>
  <dcterms:modified xsi:type="dcterms:W3CDTF">2021-07-27T11:18:30Z</dcterms:modified>
</cp:coreProperties>
</file>