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4"/>
  </p:notesMasterIdLst>
  <p:sldIdLst>
    <p:sldId id="256" r:id="rId3"/>
    <p:sldId id="723" r:id="rId4"/>
    <p:sldId id="719" r:id="rId5"/>
    <p:sldId id="738" r:id="rId6"/>
    <p:sldId id="1747" r:id="rId7"/>
    <p:sldId id="2110" r:id="rId8"/>
    <p:sldId id="758" r:id="rId9"/>
    <p:sldId id="753" r:id="rId10"/>
    <p:sldId id="752" r:id="rId11"/>
    <p:sldId id="750" r:id="rId12"/>
    <p:sldId id="705" r:id="rId13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6" d="100"/>
          <a:sy n="106" d="100"/>
        </p:scale>
        <p:origin x="15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Kopie%20-%20Grafy%20k%20p&#345;ehledu%20o&#269;kov&#225;n&#237;_R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961\Documents\Grafy%20o&#269;kov&#225;n&#237;\Grafy%20k%20p&#345;ehledu%20o&#269;kov&#225;n&#237;%20(004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3686902372772161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Královéhradecký kraj</c:v>
                </c:pt>
                <c:pt idx="2">
                  <c:v>Karlovarský kraj</c:v>
                </c:pt>
                <c:pt idx="3">
                  <c:v>Jihočeský kraj</c:v>
                </c:pt>
                <c:pt idx="4">
                  <c:v>Jihomoravský kraj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ČR</c:v>
                </c:pt>
                <c:pt idx="8">
                  <c:v>Ústecký kraj</c:v>
                </c:pt>
                <c:pt idx="9">
                  <c:v>Moravskoslezský kraj</c:v>
                </c:pt>
                <c:pt idx="10">
                  <c:v>Olomoucký kraj</c:v>
                </c:pt>
                <c:pt idx="11">
                  <c:v>Zlínský kraj</c:v>
                </c:pt>
                <c:pt idx="12">
                  <c:v>Liberecký kraj</c:v>
                </c:pt>
                <c:pt idx="13">
                  <c:v>Pardubický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282.41069475778301</c:v>
                </c:pt>
                <c:pt idx="1">
                  <c:v>268.92373498328806</c:v>
                </c:pt>
                <c:pt idx="2">
                  <c:v>261.00282635155173</c:v>
                </c:pt>
                <c:pt idx="3">
                  <c:v>258.84040270312687</c:v>
                </c:pt>
                <c:pt idx="4">
                  <c:v>248.16221837204381</c:v>
                </c:pt>
                <c:pt idx="5">
                  <c:v>247.37370165521514</c:v>
                </c:pt>
                <c:pt idx="6">
                  <c:v>246.08530574705415</c:v>
                </c:pt>
                <c:pt idx="7">
                  <c:v>243.97723854645824</c:v>
                </c:pt>
                <c:pt idx="8">
                  <c:v>241.4113027598396</c:v>
                </c:pt>
                <c:pt idx="9">
                  <c:v>241.22384170806669</c:v>
                </c:pt>
                <c:pt idx="10">
                  <c:v>236.3327528619144</c:v>
                </c:pt>
                <c:pt idx="11">
                  <c:v>232.58848615542675</c:v>
                </c:pt>
                <c:pt idx="12">
                  <c:v>224.44833166092624</c:v>
                </c:pt>
                <c:pt idx="13">
                  <c:v>219.03353887112323</c:v>
                </c:pt>
                <c:pt idx="14">
                  <c:v>208.78156390893542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Královéhradecký kraj</c:v>
                </c:pt>
                <c:pt idx="1">
                  <c:v>Karlovarský kraj</c:v>
                </c:pt>
                <c:pt idx="2">
                  <c:v>Kraj Vysočina</c:v>
                </c:pt>
                <c:pt idx="3">
                  <c:v>Jihočeský kraj</c:v>
                </c:pt>
                <c:pt idx="4">
                  <c:v>Plzeňský kraj</c:v>
                </c:pt>
                <c:pt idx="5">
                  <c:v>Ústecký kraj</c:v>
                </c:pt>
                <c:pt idx="6">
                  <c:v>Jihomoravský kraj</c:v>
                </c:pt>
                <c:pt idx="7">
                  <c:v>ČR</c:v>
                </c:pt>
                <c:pt idx="8">
                  <c:v>Středočeský kraj</c:v>
                </c:pt>
                <c:pt idx="9">
                  <c:v>Moravskoslezský kraj</c:v>
                </c:pt>
                <c:pt idx="10">
                  <c:v>Pardubický kraj</c:v>
                </c:pt>
                <c:pt idx="11">
                  <c:v>Olomoucký kraj</c:v>
                </c:pt>
                <c:pt idx="12">
                  <c:v>Zlínský kraj</c:v>
                </c:pt>
                <c:pt idx="13">
                  <c:v>Liberecký kraj</c:v>
                </c:pt>
                <c:pt idx="14">
                  <c:v>Hlavní město Praha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259.32139076947658</c:v>
                </c:pt>
                <c:pt idx="1">
                  <c:v>258.73219892878205</c:v>
                </c:pt>
                <c:pt idx="2">
                  <c:v>257.55818980764542</c:v>
                </c:pt>
                <c:pt idx="3">
                  <c:v>255.82587860169593</c:v>
                </c:pt>
                <c:pt idx="4">
                  <c:v>247.76284555555367</c:v>
                </c:pt>
                <c:pt idx="5">
                  <c:v>247.58630312703485</c:v>
                </c:pt>
                <c:pt idx="6">
                  <c:v>244.20430560005758</c:v>
                </c:pt>
                <c:pt idx="7">
                  <c:v>243.97723854645824</c:v>
                </c:pt>
                <c:pt idx="8">
                  <c:v>238.57204271539925</c:v>
                </c:pt>
                <c:pt idx="9">
                  <c:v>237.7606607457534</c:v>
                </c:pt>
                <c:pt idx="10">
                  <c:v>235.5256514221889</c:v>
                </c:pt>
                <c:pt idx="11">
                  <c:v>234.77372716574521</c:v>
                </c:pt>
                <c:pt idx="12">
                  <c:v>233.01426086716691</c:v>
                </c:pt>
                <c:pt idx="13">
                  <c:v>226.38063985391298</c:v>
                </c:pt>
                <c:pt idx="14">
                  <c:v>222.43843833047208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Vakcíny dle typu k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9. 5. 2021</a:t>
            </a:r>
            <a:endParaRPr lang="cs-CZ" sz="1800" b="0" dirty="0">
              <a:solidFill>
                <a:srgbClr val="2B2B82"/>
              </a:solidFill>
              <a:effectLst/>
              <a:latin typeface="Franklin Gothic Demi" panose="020B07030201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cs-CZ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5.7646746822073568E-2"/>
          <c:y val="0.15891184361647817"/>
          <c:w val="0.92802110119556003"/>
          <c:h val="0.65692996226036382"/>
        </c:manualLayout>
      </c:layout>
      <c:barChart>
        <c:barDir val="col"/>
        <c:grouping val="clustered"/>
        <c:varyColors val="0"/>
        <c:ser>
          <c:idx val="0"/>
          <c:order val="0"/>
          <c:tx>
            <c:v>Dodáno</c:v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745030400021584E-17"/>
                  <c:y val="-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CA-47C5-9BB0-D5284463BF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164 775</c:v>
                  </c:pt>
                  <c:pt idx="1">
                    <c:v>23 300</c:v>
                  </c:pt>
                  <c:pt idx="2">
                    <c:v>31 000</c:v>
                  </c:pt>
                  <c:pt idx="3">
                    <c:v>1 500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typu'!$A$2:$D$2</c:f>
              <c:numCache>
                <c:formatCode>#,##0</c:formatCode>
                <c:ptCount val="4"/>
                <c:pt idx="0">
                  <c:v>164775</c:v>
                </c:pt>
                <c:pt idx="1">
                  <c:v>23300</c:v>
                </c:pt>
                <c:pt idx="2">
                  <c:v>31000</c:v>
                </c:pt>
                <c:pt idx="3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CA-47C5-9BB0-D5284463BFBB}"/>
            </c:ext>
          </c:extLst>
        </c:ser>
        <c:ser>
          <c:idx val="1"/>
          <c:order val="1"/>
          <c:tx>
            <c:v>Vyočkováno</c:v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22670848033450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CA-47C5-9BB0-D5284463BF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'Vakcíny dle typu'!$A$1:$D$2</c:f>
              <c:multiLvlStrCache>
                <c:ptCount val="4"/>
                <c:lvl>
                  <c:pt idx="0">
                    <c:v>164 775</c:v>
                  </c:pt>
                  <c:pt idx="1">
                    <c:v>23 300</c:v>
                  </c:pt>
                  <c:pt idx="2">
                    <c:v>31 000</c:v>
                  </c:pt>
                  <c:pt idx="3">
                    <c:v>1 500</c:v>
                  </c:pt>
                </c:lvl>
                <c:lvl>
                  <c:pt idx="0">
                    <c:v>Pfizer</c:v>
                  </c:pt>
                  <c:pt idx="1">
                    <c:v>Moderna</c:v>
                  </c:pt>
                  <c:pt idx="2">
                    <c:v>AstraZeneca</c:v>
                  </c:pt>
                  <c:pt idx="3">
                    <c:v>Johnson &amp; Johnson</c:v>
                  </c:pt>
                </c:lvl>
              </c:multiLvlStrCache>
            </c:multiLvlStrRef>
          </c:cat>
          <c:val>
            <c:numRef>
              <c:f>'Vakcíny dle typu'!$A$3:$D$3</c:f>
              <c:numCache>
                <c:formatCode>#,##0</c:formatCode>
                <c:ptCount val="4"/>
                <c:pt idx="0">
                  <c:v>157692</c:v>
                </c:pt>
                <c:pt idx="1">
                  <c:v>20706</c:v>
                </c:pt>
                <c:pt idx="2">
                  <c:v>25924</c:v>
                </c:pt>
                <c:pt idx="3">
                  <c:v>777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CA-47C5-9BB0-D5284463BF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40153440"/>
        <c:axId val="1596195264"/>
      </c:barChart>
      <c:catAx>
        <c:axId val="164015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6195264"/>
        <c:crosses val="autoZero"/>
        <c:auto val="1"/>
        <c:lblAlgn val="ctr"/>
        <c:lblOffset val="100"/>
        <c:noMultiLvlLbl val="0"/>
      </c:catAx>
      <c:valAx>
        <c:axId val="159619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40153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r>
              <a:rPr lang="cs-CZ" sz="3600" b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</a:t>
            </a:r>
            <a:r>
              <a:rPr lang="cs-CZ" sz="3600" b="0" baseline="0" dirty="0">
                <a:solidFill>
                  <a:srgbClr val="2B2B82"/>
                </a:solidFill>
                <a:latin typeface="Franklin Gothic Demi" panose="020B0703020102020204" pitchFamily="34" charset="0"/>
              </a:rPr>
              <a:t> počty očkování</a:t>
            </a:r>
          </a:p>
        </c:rich>
      </c:tx>
      <c:layout>
        <c:manualLayout>
          <c:xMode val="edge"/>
          <c:yMode val="edge"/>
          <c:x val="0.25623507969955128"/>
          <c:y val="3.50262477391202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rgbClr val="2B2B8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508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47625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6.0425190533493899E-2"/>
                  <c:y val="-2.6444741692752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F7-4C64-A027-8D2680C16EB8}"/>
                </c:ext>
              </c:extLst>
            </c:dLbl>
            <c:dLbl>
              <c:idx val="7"/>
              <c:layout>
                <c:manualLayout>
                  <c:x val="-6.2093862815884596E-2"/>
                  <c:y val="-2.6444741692752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F7-4C64-A027-8D2680C16EB8}"/>
                </c:ext>
              </c:extLst>
            </c:dLbl>
            <c:dLbl>
              <c:idx val="8"/>
              <c:layout>
                <c:manualLayout>
                  <c:x val="-6.2093862815884478E-2"/>
                  <c:y val="-2.4109657045934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F7-4C64-A027-8D2680C16E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'Očkování průběžně'!$H$1:$W$1</c:f>
              <c:strCache>
                <c:ptCount val="16"/>
                <c:pt idx="0">
                  <c:v>18.-24. 1.</c:v>
                </c:pt>
                <c:pt idx="1">
                  <c:v>25.-31. 1.</c:v>
                </c:pt>
                <c:pt idx="2">
                  <c:v>1.-7. 2.</c:v>
                </c:pt>
                <c:pt idx="3">
                  <c:v>8.-14. 2.</c:v>
                </c:pt>
                <c:pt idx="4">
                  <c:v>15.-21. 2.</c:v>
                </c:pt>
                <c:pt idx="5">
                  <c:v>22.-28. 2.</c:v>
                </c:pt>
                <c:pt idx="6">
                  <c:v>1.-7. 3.</c:v>
                </c:pt>
                <c:pt idx="7">
                  <c:v>8.-14. 3.</c:v>
                </c:pt>
                <c:pt idx="8">
                  <c:v>15.-21. 3.</c:v>
                </c:pt>
                <c:pt idx="9">
                  <c:v>22.-28. 3.</c:v>
                </c:pt>
                <c:pt idx="10">
                  <c:v>29.-4. 4.</c:v>
                </c:pt>
                <c:pt idx="11">
                  <c:v>5.-11. 4.</c:v>
                </c:pt>
                <c:pt idx="12">
                  <c:v>12.-18. 4.</c:v>
                </c:pt>
                <c:pt idx="13">
                  <c:v>19.-25. 4.</c:v>
                </c:pt>
                <c:pt idx="14">
                  <c:v>26.4.-2. 5.</c:v>
                </c:pt>
                <c:pt idx="15">
                  <c:v>3. 5.-9. 5.</c:v>
                </c:pt>
              </c:strCache>
            </c:strRef>
          </c:cat>
          <c:val>
            <c:numRef>
              <c:f>'Očkování průběžně'!$H$2:$W$2</c:f>
              <c:numCache>
                <c:formatCode>General</c:formatCode>
                <c:ptCount val="16"/>
                <c:pt idx="0">
                  <c:v>3898</c:v>
                </c:pt>
                <c:pt idx="1">
                  <c:v>4094</c:v>
                </c:pt>
                <c:pt idx="2">
                  <c:v>4361</c:v>
                </c:pt>
                <c:pt idx="3">
                  <c:v>4841</c:v>
                </c:pt>
                <c:pt idx="4">
                  <c:v>5917</c:v>
                </c:pt>
                <c:pt idx="5">
                  <c:v>6813</c:v>
                </c:pt>
                <c:pt idx="6">
                  <c:v>9642</c:v>
                </c:pt>
                <c:pt idx="7">
                  <c:v>11699</c:v>
                </c:pt>
                <c:pt idx="8">
                  <c:v>13321</c:v>
                </c:pt>
                <c:pt idx="9">
                  <c:v>13791</c:v>
                </c:pt>
                <c:pt idx="10">
                  <c:v>12532</c:v>
                </c:pt>
                <c:pt idx="11">
                  <c:v>14986</c:v>
                </c:pt>
                <c:pt idx="12" formatCode="#,##0">
                  <c:v>20248</c:v>
                </c:pt>
                <c:pt idx="13" formatCode="#,##0">
                  <c:v>21484</c:v>
                </c:pt>
                <c:pt idx="14" formatCode="#,##0">
                  <c:v>24153</c:v>
                </c:pt>
                <c:pt idx="15" formatCode="#,##0">
                  <c:v>25055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3F7-4C64-A027-8D2680C16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92596544"/>
        <c:axId val="1822756256"/>
      </c:lineChart>
      <c:catAx>
        <c:axId val="199259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22756256"/>
        <c:crosses val="autoZero"/>
        <c:auto val="1"/>
        <c:lblAlgn val="ctr"/>
        <c:lblOffset val="100"/>
        <c:noMultiLvlLbl val="0"/>
      </c:catAx>
      <c:valAx>
        <c:axId val="1822756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9259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sv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tmp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33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039226"/>
            <a:ext cx="11487705" cy="5587305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11FBEFA6-3CC9-4A8B-98AB-811AE091489A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20" name="Nadpis 1">
            <a:extLst>
              <a:ext uri="{FF2B5EF4-FFF2-40B4-BE49-F238E27FC236}">
                <a16:creationId xmlns:a16="http://schemas.microsoft.com/office/drawing/2014/main" id="{C2747F8C-F296-41AB-B6E6-650FFEA01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9928806D-A537-4323-B4ED-4983696D2AF8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FB2B0A03-1219-4FC5-81C7-A43DCB123A0C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2E921148-1008-412D-AB36-245237C3D6B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480755B3-A38B-4215-974C-50EA6F66494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23" name="Grafický objekt 22">
              <a:extLst>
                <a:ext uri="{FF2B5EF4-FFF2-40B4-BE49-F238E27FC236}">
                  <a16:creationId xmlns:a16="http://schemas.microsoft.com/office/drawing/2014/main" id="{1A14BE4F-72B2-49A1-B4A4-7983F7AE574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751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DC58920C-B9EC-4A94-B9EB-451592F3EED9}"/>
              </a:ext>
            </a:extLst>
          </p:cNvPr>
          <p:cNvSpPr/>
          <p:nvPr userDrawn="1"/>
        </p:nvSpPr>
        <p:spPr>
          <a:xfrm>
            <a:off x="1" y="1"/>
            <a:ext cx="12192000" cy="79066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2" name="Nadpis 1">
            <a:extLst>
              <a:ext uri="{FF2B5EF4-FFF2-40B4-BE49-F238E27FC236}">
                <a16:creationId xmlns:a16="http://schemas.microsoft.com/office/drawing/2014/main" id="{A3C58891-14E6-4818-B969-C72F93F087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1"/>
            <a:ext cx="5396696" cy="790667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4B49FBB4-BF51-45C2-86CA-B4502DA62936}"/>
              </a:ext>
            </a:extLst>
          </p:cNvPr>
          <p:cNvGrpSpPr/>
          <p:nvPr userDrawn="1"/>
        </p:nvGrpSpPr>
        <p:grpSpPr>
          <a:xfrm>
            <a:off x="5972087" y="107328"/>
            <a:ext cx="6026262" cy="737003"/>
            <a:chOff x="5972087" y="329946"/>
            <a:chExt cx="6026262" cy="737003"/>
          </a:xfrm>
        </p:grpSpPr>
        <p:grpSp>
          <p:nvGrpSpPr>
            <p:cNvPr id="14" name="Skupina 13">
              <a:extLst>
                <a:ext uri="{FF2B5EF4-FFF2-40B4-BE49-F238E27FC236}">
                  <a16:creationId xmlns:a16="http://schemas.microsoft.com/office/drawing/2014/main" id="{1533BE81-CFEE-48A9-AF03-143EC513CB79}"/>
                </a:ext>
              </a:extLst>
            </p:cNvPr>
            <p:cNvGrpSpPr/>
            <p:nvPr userDrawn="1"/>
          </p:nvGrpSpPr>
          <p:grpSpPr>
            <a:xfrm>
              <a:off x="8116661" y="349032"/>
              <a:ext cx="3881688" cy="450808"/>
              <a:chOff x="8214317" y="349032"/>
              <a:chExt cx="3881688" cy="450808"/>
            </a:xfrm>
          </p:grpSpPr>
          <p:pic>
            <p:nvPicPr>
              <p:cNvPr id="17" name="Grafický objekt 16">
                <a:extLst>
                  <a:ext uri="{FF2B5EF4-FFF2-40B4-BE49-F238E27FC236}">
                    <a16:creationId xmlns:a16="http://schemas.microsoft.com/office/drawing/2014/main" id="{2BA1D09A-64DD-4910-BF60-CC7075472A8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88933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8" name="Obrázek 17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3A04F306-61D6-499B-9F34-24714C7AFEA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49032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5" name="Grafický objekt 14">
              <a:extLst>
                <a:ext uri="{FF2B5EF4-FFF2-40B4-BE49-F238E27FC236}">
                  <a16:creationId xmlns:a16="http://schemas.microsoft.com/office/drawing/2014/main" id="{62747C58-6152-448D-9270-C4FE61C51F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9331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al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7251005-B581-4C6B-9623-FE7C9E672C61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2ABA8342-40EF-4EF8-878F-E756BF1AAB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EC133C2D-E49B-4A76-8E4C-79637436790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102342" y="93094"/>
            <a:ext cx="4017507" cy="504000"/>
            <a:chOff x="5972087" y="329946"/>
            <a:chExt cx="6026262" cy="737003"/>
          </a:xfrm>
        </p:grpSpPr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7B0E7EF1-130B-4AF3-9B9B-F57B675459BE}"/>
                </a:ext>
              </a:extLst>
            </p:cNvPr>
            <p:cNvGrpSpPr/>
            <p:nvPr userDrawn="1"/>
          </p:nvGrpSpPr>
          <p:grpSpPr>
            <a:xfrm>
              <a:off x="8116661" y="331276"/>
              <a:ext cx="3881688" cy="450808"/>
              <a:chOff x="8214317" y="331276"/>
              <a:chExt cx="3881688" cy="450808"/>
            </a:xfrm>
          </p:grpSpPr>
          <p:pic>
            <p:nvPicPr>
              <p:cNvPr id="14" name="Grafický objekt 13">
                <a:extLst>
                  <a:ext uri="{FF2B5EF4-FFF2-40B4-BE49-F238E27FC236}">
                    <a16:creationId xmlns:a16="http://schemas.microsoft.com/office/drawing/2014/main" id="{5A70A0E6-773C-4F6E-853C-28A61AEF1D8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8214317" y="471177"/>
                <a:ext cx="2963998" cy="252000"/>
              </a:xfrm>
              <a:prstGeom prst="rect">
                <a:avLst/>
              </a:prstGeom>
            </p:spPr>
          </p:pic>
          <p:pic>
            <p:nvPicPr>
              <p:cNvPr id="15" name="Obrázek 14" descr="Obsah obrázku kreslení&#10;&#10;Popis byl vytvořen automaticky">
                <a:extLst>
                  <a:ext uri="{FF2B5EF4-FFF2-40B4-BE49-F238E27FC236}">
                    <a16:creationId xmlns:a16="http://schemas.microsoft.com/office/drawing/2014/main" id="{7F95AEA6-4367-4B52-93A3-3068041EC4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0075" y="331276"/>
                <a:ext cx="665930" cy="450808"/>
              </a:xfrm>
              <a:prstGeom prst="rect">
                <a:avLst/>
              </a:prstGeom>
            </p:spPr>
          </p:pic>
        </p:grpSp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ABAFA576-D9BF-4267-9BD2-2B78AD34E65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t="-1" b="-2685"/>
            <a:stretch/>
          </p:blipFill>
          <p:spPr>
            <a:xfrm>
              <a:off x="5972087" y="329946"/>
              <a:ext cx="1892814" cy="7370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0041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5378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95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90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27.07.2021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4404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Týdenní 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9. 5.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4CA9D2F5-85F9-4100-B4A8-DFD208D855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07814"/>
              </p:ext>
            </p:extLst>
          </p:nvPr>
        </p:nvGraphicFramePr>
        <p:xfrm>
          <a:off x="838199" y="1348033"/>
          <a:ext cx="10515603" cy="4828928"/>
        </p:xfrm>
        <a:graphic>
          <a:graphicData uri="http://schemas.openxmlformats.org/drawingml/2006/table">
            <a:tbl>
              <a:tblPr/>
              <a:tblGrid>
                <a:gridCol w="1312203">
                  <a:extLst>
                    <a:ext uri="{9D8B030D-6E8A-4147-A177-3AD203B41FA5}">
                      <a16:colId xmlns:a16="http://schemas.microsoft.com/office/drawing/2014/main" val="2492939341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3884559528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2142250891"/>
                    </a:ext>
                  </a:extLst>
                </a:gridCol>
                <a:gridCol w="660595">
                  <a:extLst>
                    <a:ext uri="{9D8B030D-6E8A-4147-A177-3AD203B41FA5}">
                      <a16:colId xmlns:a16="http://schemas.microsoft.com/office/drawing/2014/main" val="441902172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3421567993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142130167"/>
                    </a:ext>
                  </a:extLst>
                </a:gridCol>
                <a:gridCol w="660595">
                  <a:extLst>
                    <a:ext uri="{9D8B030D-6E8A-4147-A177-3AD203B41FA5}">
                      <a16:colId xmlns:a16="http://schemas.microsoft.com/office/drawing/2014/main" val="3201561331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1304882906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3966356492"/>
                    </a:ext>
                  </a:extLst>
                </a:gridCol>
                <a:gridCol w="660595">
                  <a:extLst>
                    <a:ext uri="{9D8B030D-6E8A-4147-A177-3AD203B41FA5}">
                      <a16:colId xmlns:a16="http://schemas.microsoft.com/office/drawing/2014/main" val="3496894816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4765483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2381134505"/>
                    </a:ext>
                  </a:extLst>
                </a:gridCol>
                <a:gridCol w="660595">
                  <a:extLst>
                    <a:ext uri="{9D8B030D-6E8A-4147-A177-3AD203B41FA5}">
                      <a16:colId xmlns:a16="http://schemas.microsoft.com/office/drawing/2014/main" val="1447109403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1861754418"/>
                    </a:ext>
                  </a:extLst>
                </a:gridCol>
                <a:gridCol w="656102">
                  <a:extLst>
                    <a:ext uri="{9D8B030D-6E8A-4147-A177-3AD203B41FA5}">
                      <a16:colId xmlns:a16="http://schemas.microsoft.com/office/drawing/2014/main" val="2499325118"/>
                    </a:ext>
                  </a:extLst>
                </a:gridCol>
              </a:tblGrid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25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793059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2 986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7 859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3 910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52 730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8095308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2 960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6 388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18 089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4 584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36 654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5578720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8 239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18 110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497337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6 973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15 851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3160322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15 937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9291109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3 259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22 254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982362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7 914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18 766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074361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4 519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13 624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28 247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157819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2 909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11 540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21 839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104311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7 233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14 212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796634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2 666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10 830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33 528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9 221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66 600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406411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5 798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19 694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37 075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488430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21 887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7 977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39 348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61713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2 336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6 913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21 976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48 016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320168"/>
                  </a:ext>
                </a:extLst>
              </a:tr>
              <a:tr h="3018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3 438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4 924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6 635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10 031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12 170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12 743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18 397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31 641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67 642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206 430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59 239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435 639</a:t>
                      </a:r>
                    </a:p>
                  </a:txBody>
                  <a:tcPr marL="6752" marR="6752" marT="6752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634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9. 5.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076425"/>
              </p:ext>
            </p:extLst>
          </p:nvPr>
        </p:nvGraphicFramePr>
        <p:xfrm>
          <a:off x="1789470" y="1690688"/>
          <a:ext cx="9564329" cy="3640068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207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29,5/den)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nárůst za týden celkem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37,6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nárůst za týden skupina 65+ na 100 tis. obyv. 65+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19,0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6839464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104.301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101.800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33141CA8-F12A-4BB4-B498-8D7B54AC06B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Kapacita C+ lůžek v Královéhradeckém kraji</a:t>
            </a:r>
            <a:endParaRPr lang="cs-CZ" sz="36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8889F0C-383D-45DE-872F-692F4108A7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870639"/>
              </p:ext>
            </p:extLst>
          </p:nvPr>
        </p:nvGraphicFramePr>
        <p:xfrm>
          <a:off x="1245140" y="1690689"/>
          <a:ext cx="9824938" cy="39097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2252">
                  <a:extLst>
                    <a:ext uri="{9D8B030D-6E8A-4147-A177-3AD203B41FA5}">
                      <a16:colId xmlns:a16="http://schemas.microsoft.com/office/drawing/2014/main" val="103450743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767322251"/>
                    </a:ext>
                  </a:extLst>
                </a:gridCol>
                <a:gridCol w="1368021">
                  <a:extLst>
                    <a:ext uri="{9D8B030D-6E8A-4147-A177-3AD203B41FA5}">
                      <a16:colId xmlns:a16="http://schemas.microsoft.com/office/drawing/2014/main" val="2803813529"/>
                    </a:ext>
                  </a:extLst>
                </a:gridCol>
                <a:gridCol w="1389230">
                  <a:extLst>
                    <a:ext uri="{9D8B030D-6E8A-4147-A177-3AD203B41FA5}">
                      <a16:colId xmlns:a16="http://schemas.microsoft.com/office/drawing/2014/main" val="2529611398"/>
                    </a:ext>
                  </a:extLst>
                </a:gridCol>
                <a:gridCol w="1336205">
                  <a:extLst>
                    <a:ext uri="{9D8B030D-6E8A-4147-A177-3AD203B41FA5}">
                      <a16:colId xmlns:a16="http://schemas.microsoft.com/office/drawing/2014/main" val="1787663944"/>
                    </a:ext>
                  </a:extLst>
                </a:gridCol>
              </a:tblGrid>
              <a:tr h="8367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</a:rPr>
                        <a:t>9. 5. 2021</a:t>
                      </a:r>
                      <a:endParaRPr lang="cs-CZ" sz="1400" dirty="0"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Kapacita intenzivní péče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Volná </a:t>
                      </a: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intenzivní lůžka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Kapacita standardní lůžka včetně násl.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Volná standardní lůžka včetně násl.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9944222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Jičín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4170740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Trutnov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84506937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Městská nemocnice Dvůr Králové n/L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-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-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2975395"/>
                  </a:ext>
                </a:extLst>
              </a:tr>
              <a:tr h="377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Oblastní nemocnice Náchod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18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8607157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</a:rPr>
                        <a:t>Nemocnice Rychnov nad Kněžnou</a:t>
                      </a:r>
                      <a:endParaRPr lang="cs-CZ" sz="1400" b="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17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11461473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10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894162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b="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12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5275278"/>
                  </a:ext>
                </a:extLst>
              </a:tr>
              <a:tr h="3906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  <a:latin typeface="Franklin Gothic Book" panose="020B0503020102020204" pitchFamily="34" charset="0"/>
                        </a:rPr>
                        <a:t>celkem</a:t>
                      </a:r>
                      <a:endParaRPr lang="cs-CZ" sz="1400" dirty="0"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42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20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99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</a:rPr>
                        <a:t>69</a:t>
                      </a:r>
                    </a:p>
                  </a:txBody>
                  <a:tcPr marL="44450" marR="44450" marT="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33631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0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198CEA-5624-4963-8B0D-3FAD00F636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57" y="0"/>
            <a:ext cx="10450286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C08E95C-0954-4745-85E1-E74D3581E38A}"/>
              </a:ext>
            </a:extLst>
          </p:cNvPr>
          <p:cNvSpPr txBox="1"/>
          <p:nvPr/>
        </p:nvSpPr>
        <p:spPr>
          <a:xfrm>
            <a:off x="2464904" y="3429000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Fakultní nemocnice HK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15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21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9D3DCA5-54FF-41C9-A38A-EF8147A85295}"/>
              </a:ext>
            </a:extLst>
          </p:cNvPr>
          <p:cNvSpPr txBox="1"/>
          <p:nvPr/>
        </p:nvSpPr>
        <p:spPr>
          <a:xfrm>
            <a:off x="1790368" y="238330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Jičín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4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20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0609429-9913-4539-91C8-B55E8368A409}"/>
              </a:ext>
            </a:extLst>
          </p:cNvPr>
          <p:cNvSpPr txBox="1"/>
          <p:nvPr/>
        </p:nvSpPr>
        <p:spPr>
          <a:xfrm>
            <a:off x="5766021" y="480392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Vrchlabí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10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CA65021-EDCD-4351-94B8-C06F2C17DD75}"/>
              </a:ext>
            </a:extLst>
          </p:cNvPr>
          <p:cNvSpPr txBox="1"/>
          <p:nvPr/>
        </p:nvSpPr>
        <p:spPr>
          <a:xfrm>
            <a:off x="8191168" y="1126723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Trutnov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2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0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2F4756D-84FE-4A9A-857E-19F7FE5E30FD}"/>
              </a:ext>
            </a:extLst>
          </p:cNvPr>
          <p:cNvSpPr txBox="1"/>
          <p:nvPr/>
        </p:nvSpPr>
        <p:spPr>
          <a:xfrm>
            <a:off x="5185575" y="5211417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MN Dvůr Králové n. L.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0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ADDB69A-9020-4D6E-A770-954A6BB933B6}"/>
              </a:ext>
            </a:extLst>
          </p:cNvPr>
          <p:cNvSpPr txBox="1"/>
          <p:nvPr/>
        </p:nvSpPr>
        <p:spPr>
          <a:xfrm>
            <a:off x="8731857" y="4670728"/>
            <a:ext cx="1962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Nemocnice Rychnov n. </a:t>
            </a:r>
            <a:r>
              <a:rPr lang="cs-CZ" sz="12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10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22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6969F1FE-AA15-4EA6-83ED-EEDB32AEF468}"/>
              </a:ext>
            </a:extLst>
          </p:cNvPr>
          <p:cNvSpPr txBox="1"/>
          <p:nvPr/>
        </p:nvSpPr>
        <p:spPr>
          <a:xfrm>
            <a:off x="8525123" y="3105834"/>
            <a:ext cx="1820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ON Náchod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JIP = 9</a:t>
            </a:r>
          </a:p>
          <a:p>
            <a:r>
              <a:rPr lang="cs-CZ" sz="1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Standardní lůžka = 26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D84F3C5-AB0D-44E2-98E1-BDA315CE83A9}"/>
              </a:ext>
            </a:extLst>
          </p:cNvPr>
          <p:cNvSpPr txBox="1"/>
          <p:nvPr/>
        </p:nvSpPr>
        <p:spPr>
          <a:xfrm>
            <a:off x="2044810" y="4486061"/>
            <a:ext cx="1607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141</a:t>
            </a:r>
          </a:p>
        </p:txBody>
      </p:sp>
    </p:spTree>
    <p:extLst>
      <p:ext uri="{BB962C8B-B14F-4D97-AF65-F5344CB8AC3E}">
        <p14:creationId xmlns:p14="http://schemas.microsoft.com/office/powerpoint/2010/main" val="425501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377 042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148 124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76 555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166 577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296 635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146 208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125 221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2 610 990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197 234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287 740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149 013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134 929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99 313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114 523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291 876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9. 5.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230,00–249,99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250,00–269,99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270,0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966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230,00–239,99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240,00–249,99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8675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250,0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2F2F2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142 835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75 889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131 059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164 637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146 438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202 279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291 904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2 610 990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333 523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283 609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123 146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148 030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135 176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100 168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296 974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9. 5.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512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31 021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030606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2AD3AE-FCB7-4B07-A813-EEE4970B4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Celkový počet dodaných a podaných dávek k 9. 5.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ECC2DF-D502-4E77-86CE-42F811434DE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0" y="6194612"/>
            <a:ext cx="1222671" cy="663388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78D41986-7549-4F52-94EF-2899C0C463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16769"/>
              </p:ext>
            </p:extLst>
          </p:nvPr>
        </p:nvGraphicFramePr>
        <p:xfrm>
          <a:off x="838200" y="1423446"/>
          <a:ext cx="10515601" cy="4846807"/>
        </p:xfrm>
        <a:graphic>
          <a:graphicData uri="http://schemas.openxmlformats.org/drawingml/2006/table">
            <a:tbl>
              <a:tblPr/>
              <a:tblGrid>
                <a:gridCol w="1113864">
                  <a:extLst>
                    <a:ext uri="{9D8B030D-6E8A-4147-A177-3AD203B41FA5}">
                      <a16:colId xmlns:a16="http://schemas.microsoft.com/office/drawing/2014/main" val="863776669"/>
                    </a:ext>
                  </a:extLst>
                </a:gridCol>
                <a:gridCol w="835398">
                  <a:extLst>
                    <a:ext uri="{9D8B030D-6E8A-4147-A177-3AD203B41FA5}">
                      <a16:colId xmlns:a16="http://schemas.microsoft.com/office/drawing/2014/main" val="1653042805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2129969886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1275986502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866161024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2271664525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3509437510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2563093620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379729353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3109577160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2962410460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4163713658"/>
                    </a:ext>
                  </a:extLst>
                </a:gridCol>
                <a:gridCol w="897502">
                  <a:extLst>
                    <a:ext uri="{9D8B030D-6E8A-4147-A177-3AD203B41FA5}">
                      <a16:colId xmlns:a16="http://schemas.microsoft.com/office/drawing/2014/main" val="2917082436"/>
                    </a:ext>
                  </a:extLst>
                </a:gridCol>
                <a:gridCol w="697167">
                  <a:extLst>
                    <a:ext uri="{9D8B030D-6E8A-4147-A177-3AD203B41FA5}">
                      <a16:colId xmlns:a16="http://schemas.microsoft.com/office/drawing/2014/main" val="1316611403"/>
                    </a:ext>
                  </a:extLst>
                </a:gridCol>
              </a:tblGrid>
              <a:tr h="50309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Comirnaty (BioNTech Manufacturing GmbH)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sv-SE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Moderna (Moderna Biotech Spain, S.L.)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VAXZEVRIA (AstraZeneca)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COVID-19 Vaccine Janssen (Johnson &amp; Johson)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89918"/>
                  </a:ext>
                </a:extLst>
              </a:tr>
              <a:tr h="89854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 do 17.1. a 6 od 18.1.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6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10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11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  <a:b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při 5 na lahvičku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Počet dodaných dávek 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Vykázaný počet podaných dávek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7221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535 665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546 390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493 651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67 650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45 271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65 890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41 855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660 665 – 683 530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582 453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5322737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348 465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301 242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53 680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39 994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72 380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51 971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466 565 – 480 560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395 773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5786198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187 590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189 540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184 445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24 420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21 191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23 579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240 440 – 247 560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229 510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5509745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167 895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169 650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162 324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16 222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20 138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214 695 – 220 970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199 402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67391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85 995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86 580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71 700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9 428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23 209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128 895 – 133 740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104 505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487522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226 980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228 150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206 345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24 976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28 042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296 480 – 304 420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260 429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72237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125 385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126 360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111 984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13 777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14 824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162 085 – 166 640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140 986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411089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164 775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166 140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157 692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20 706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25 924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220 575 – 227 370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205 099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820334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140 790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141 570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121 984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24 420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17 681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17 872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188 040 – 193 390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158 491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101375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138 255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139 230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127 024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15 343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24 005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188 955 – 194 860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167 142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40820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370 680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376 140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329 246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39 063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60 390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43 154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479 480 – 495 520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413 412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253089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181 935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183 690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156 883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32 340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23 745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235 535 – 242 530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209 448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318422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159 315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160 290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149 016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22 072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22 003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210 915 – 216 830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194 384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204575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324 105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327 030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308 183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44 523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55 000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60 500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39 146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436 655 – 450 590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393 342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533877"/>
                  </a:ext>
                </a:extLst>
              </a:tr>
              <a:tr h="224635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3 157 830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3 191 760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2 881 719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429 900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472 890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358 397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516 100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567 710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399 467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26 150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14 793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4 129 980 – 4 258 510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3 654 376</a:t>
                      </a:r>
                    </a:p>
                  </a:txBody>
                  <a:tcPr marL="6011" marR="6011" marT="6011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551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59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A2ED2D-0AAB-4C88-B935-80568B8048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9" y="5800165"/>
            <a:ext cx="1606168" cy="757329"/>
          </a:xfrm>
          <a:prstGeom prst="rect">
            <a:avLst/>
          </a:prstGeom>
        </p:spPr>
      </p:pic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344D709B-489F-4745-8235-C1CA29CF8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5467700"/>
              </p:ext>
            </p:extLst>
          </p:nvPr>
        </p:nvGraphicFramePr>
        <p:xfrm>
          <a:off x="1178350" y="0"/>
          <a:ext cx="9747315" cy="5858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FEEA62FE-C90E-40CF-ACB5-17EB0F22CE35}"/>
              </a:ext>
            </a:extLst>
          </p:cNvPr>
          <p:cNvSpPr/>
          <p:nvPr/>
        </p:nvSpPr>
        <p:spPr>
          <a:xfrm>
            <a:off x="2614189" y="6178829"/>
            <a:ext cx="7718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Vakcíny Moderna, </a:t>
            </a:r>
            <a:r>
              <a:rPr lang="cs-CZ" dirty="0" err="1"/>
              <a:t>AstraZeneca</a:t>
            </a:r>
            <a:r>
              <a:rPr lang="cs-CZ" dirty="0"/>
              <a:t> a Johnson jsou distribuovány praktickým lékařům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9CAC36CF-1B86-4987-93C4-07BA816B3E94}"/>
              </a:ext>
            </a:extLst>
          </p:cNvPr>
          <p:cNvSpPr/>
          <p:nvPr/>
        </p:nvSpPr>
        <p:spPr>
          <a:xfrm>
            <a:off x="2614189" y="5818830"/>
            <a:ext cx="3966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 18. týdnu </a:t>
            </a:r>
            <a:r>
              <a:rPr lang="cs-CZ" dirty="0" err="1"/>
              <a:t>prům</a:t>
            </a:r>
            <a:r>
              <a:rPr lang="cs-CZ" dirty="0"/>
              <a:t>. 3.579 očkování za den</a:t>
            </a:r>
          </a:p>
        </p:txBody>
      </p:sp>
    </p:spTree>
    <p:extLst>
      <p:ext uri="{BB962C8B-B14F-4D97-AF65-F5344CB8AC3E}">
        <p14:creationId xmlns:p14="http://schemas.microsoft.com/office/powerpoint/2010/main" val="2001076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2BC615C-10F9-43F5-BDFF-06F5F9A1F0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61" y="6060141"/>
            <a:ext cx="1397739" cy="712506"/>
          </a:xfrm>
          <a:prstGeom prst="rect">
            <a:avLst/>
          </a:prstGeom>
        </p:spPr>
      </p:pic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24824968-6B03-48F9-AB2A-757B5FE0CA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9093245"/>
              </p:ext>
            </p:extLst>
          </p:nvPr>
        </p:nvGraphicFramePr>
        <p:xfrm>
          <a:off x="1254442" y="0"/>
          <a:ext cx="9683116" cy="6060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475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F500C3B-2BAF-4CA5-849A-B1EC376A25DB}" vid="{C99570C5-ACCF-4382-8246-136F83C28052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6292</TotalTime>
  <Words>1463</Words>
  <Application>Microsoft Office PowerPoint</Application>
  <PresentationFormat>Širokoúhlá obrazovka</PresentationFormat>
  <Paragraphs>646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Týdenní přehled epidemické situace a stavu očkování v Královéhradeckém kraji</vt:lpstr>
      <vt:lpstr>Aktuální situace v Královéhradeckém kraji k 9. 5. 2021</vt:lpstr>
      <vt:lpstr>Kapacita C+ lůžek v Královéhradeckém kraji</vt:lpstr>
      <vt:lpstr>Prezentace aplikace PowerPoint</vt:lpstr>
      <vt:lpstr>Očkovaní v krajích (podle místa podání)</vt:lpstr>
      <vt:lpstr>Očkovaní v krajích (podle místa bydliště)</vt:lpstr>
      <vt:lpstr>Celkový počet dodaných a podaných dávek k 9. 5.</vt:lpstr>
      <vt:lpstr>Prezentace aplikace PowerPoint</vt:lpstr>
      <vt:lpstr>Prezentace aplikace PowerPoint</vt:lpstr>
      <vt:lpstr>Praktičtí lékaři – dávky k 9. 5. 2021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Beata Nováková</cp:lastModifiedBy>
  <cp:revision>331</cp:revision>
  <cp:lastPrinted>2021-05-03T05:27:15Z</cp:lastPrinted>
  <dcterms:created xsi:type="dcterms:W3CDTF">2021-01-14T19:24:21Z</dcterms:created>
  <dcterms:modified xsi:type="dcterms:W3CDTF">2021-07-27T11:10:08Z</dcterms:modified>
</cp:coreProperties>
</file>