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6" r:id="rId3"/>
    <p:sldId id="723" r:id="rId4"/>
    <p:sldId id="719" r:id="rId5"/>
    <p:sldId id="738" r:id="rId6"/>
    <p:sldId id="1747" r:id="rId7"/>
    <p:sldId id="2110" r:id="rId8"/>
    <p:sldId id="758" r:id="rId9"/>
    <p:sldId id="753" r:id="rId10"/>
    <p:sldId id="752" r:id="rId11"/>
    <p:sldId id="750" r:id="rId12"/>
    <p:sldId id="705" r:id="rId1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3686902372772161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Karlovarský kraj</c:v>
                </c:pt>
                <c:pt idx="3">
                  <c:v>Jihočeský kraj</c:v>
                </c:pt>
                <c:pt idx="4">
                  <c:v>Jihomoravský kraj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ČR</c:v>
                </c:pt>
                <c:pt idx="8">
                  <c:v>Ústecký kraj</c:v>
                </c:pt>
                <c:pt idx="9">
                  <c:v>Moravskoslezský kraj</c:v>
                </c:pt>
                <c:pt idx="10">
                  <c:v>Olomoucký kraj</c:v>
                </c:pt>
                <c:pt idx="11">
                  <c:v>Zlínský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282.41069475778301</c:v>
                </c:pt>
                <c:pt idx="1">
                  <c:v>268.92373498328806</c:v>
                </c:pt>
                <c:pt idx="2">
                  <c:v>261.00282635155173</c:v>
                </c:pt>
                <c:pt idx="3">
                  <c:v>258.84040270312687</c:v>
                </c:pt>
                <c:pt idx="4">
                  <c:v>248.16221837204381</c:v>
                </c:pt>
                <c:pt idx="5">
                  <c:v>247.37370165521514</c:v>
                </c:pt>
                <c:pt idx="6">
                  <c:v>246.08530574705415</c:v>
                </c:pt>
                <c:pt idx="7">
                  <c:v>243.97723854645824</c:v>
                </c:pt>
                <c:pt idx="8">
                  <c:v>241.4113027598396</c:v>
                </c:pt>
                <c:pt idx="9">
                  <c:v>241.22384170806669</c:v>
                </c:pt>
                <c:pt idx="10">
                  <c:v>236.3327528619144</c:v>
                </c:pt>
                <c:pt idx="11">
                  <c:v>232.58848615542675</c:v>
                </c:pt>
                <c:pt idx="12">
                  <c:v>224.44833166092624</c:v>
                </c:pt>
                <c:pt idx="13">
                  <c:v>219.03353887112323</c:v>
                </c:pt>
                <c:pt idx="14">
                  <c:v>208.78156390893542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Královéhradecký kraj</c:v>
                </c:pt>
                <c:pt idx="1">
                  <c:v>Karlovarský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Ústecký kraj</c:v>
                </c:pt>
                <c:pt idx="6">
                  <c:v>Jihomoravský kraj</c:v>
                </c:pt>
                <c:pt idx="7">
                  <c:v>ČR</c:v>
                </c:pt>
                <c:pt idx="8">
                  <c:v>Středočeský kraj</c:v>
                </c:pt>
                <c:pt idx="9">
                  <c:v>Moravskoslezský kraj</c:v>
                </c:pt>
                <c:pt idx="10">
                  <c:v>Pardubický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Liberecký kraj</c:v>
                </c:pt>
                <c:pt idx="14">
                  <c:v>Hlavní město Praha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259.32139076947658</c:v>
                </c:pt>
                <c:pt idx="1">
                  <c:v>258.73219892878205</c:v>
                </c:pt>
                <c:pt idx="2">
                  <c:v>257.55818980764542</c:v>
                </c:pt>
                <c:pt idx="3">
                  <c:v>255.82587860169593</c:v>
                </c:pt>
                <c:pt idx="4">
                  <c:v>247.76284555555367</c:v>
                </c:pt>
                <c:pt idx="5">
                  <c:v>247.58630312703485</c:v>
                </c:pt>
                <c:pt idx="6">
                  <c:v>244.20430560005758</c:v>
                </c:pt>
                <c:pt idx="7">
                  <c:v>243.97723854645824</c:v>
                </c:pt>
                <c:pt idx="8">
                  <c:v>238.57204271539925</c:v>
                </c:pt>
                <c:pt idx="9">
                  <c:v>237.7606607457534</c:v>
                </c:pt>
                <c:pt idx="10">
                  <c:v>235.5256514221889</c:v>
                </c:pt>
                <c:pt idx="11">
                  <c:v>234.77372716574521</c:v>
                </c:pt>
                <c:pt idx="12">
                  <c:v>233.01426086716691</c:v>
                </c:pt>
                <c:pt idx="13">
                  <c:v>226.38063985391298</c:v>
                </c:pt>
                <c:pt idx="14">
                  <c:v>222.43843833047208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k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9. 5. 2021</a:t>
            </a:r>
            <a:endParaRPr lang="cs-CZ" sz="1800" b="0" dirty="0">
              <a:solidFill>
                <a:srgbClr val="2B2B82"/>
              </a:solidFill>
              <a:effectLst/>
              <a:latin typeface="Franklin Gothic Demi" panose="020B07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7646746822073568E-2"/>
          <c:y val="0.15891184361647817"/>
          <c:w val="0.92802110119556003"/>
          <c:h val="0.65692996226036382"/>
        </c:manualLayout>
      </c:layout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CA-47C5-9BB0-D5284463B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164 775</c:v>
                  </c:pt>
                  <c:pt idx="1">
                    <c:v>23 300</c:v>
                  </c:pt>
                  <c:pt idx="2">
                    <c:v>31 000</c:v>
                  </c:pt>
                  <c:pt idx="3">
                    <c:v>1 500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164775</c:v>
                </c:pt>
                <c:pt idx="1">
                  <c:v>23300</c:v>
                </c:pt>
                <c:pt idx="2">
                  <c:v>31000</c:v>
                </c:pt>
                <c:pt idx="3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CA-47C5-9BB0-D5284463BFBB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CA-47C5-9BB0-D5284463B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164 775</c:v>
                  </c:pt>
                  <c:pt idx="1">
                    <c:v>23 300</c:v>
                  </c:pt>
                  <c:pt idx="2">
                    <c:v>31 000</c:v>
                  </c:pt>
                  <c:pt idx="3">
                    <c:v>1 500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157692</c:v>
                </c:pt>
                <c:pt idx="1">
                  <c:v>20706</c:v>
                </c:pt>
                <c:pt idx="2">
                  <c:v>25924</c:v>
                </c:pt>
                <c:pt idx="3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CA-47C5-9BB0-D5284463BF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5623507969955128"/>
          <c:y val="3.502624773912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7-4C64-A027-8D2680C16EB8}"/>
                </c:ext>
              </c:extLst>
            </c:dLbl>
            <c:dLbl>
              <c:idx val="7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F7-4C64-A027-8D2680C16EB8}"/>
                </c:ext>
              </c:extLst>
            </c:dLbl>
            <c:dLbl>
              <c:idx val="8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F7-4C64-A027-8D2680C16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průběžně'!$H$1:$W$1</c:f>
              <c:strCache>
                <c:ptCount val="16"/>
                <c:pt idx="0">
                  <c:v>18.-24. 1.</c:v>
                </c:pt>
                <c:pt idx="1">
                  <c:v>25.-31. 1.</c:v>
                </c:pt>
                <c:pt idx="2">
                  <c:v>1.-7. 2.</c:v>
                </c:pt>
                <c:pt idx="3">
                  <c:v>8.-14. 2.</c:v>
                </c:pt>
                <c:pt idx="4">
                  <c:v>15.-21. 2.</c:v>
                </c:pt>
                <c:pt idx="5">
                  <c:v>22.-28. 2.</c:v>
                </c:pt>
                <c:pt idx="6">
                  <c:v>1.-7. 3.</c:v>
                </c:pt>
                <c:pt idx="7">
                  <c:v>8.-14. 3.</c:v>
                </c:pt>
                <c:pt idx="8">
                  <c:v>15.-21. 3.</c:v>
                </c:pt>
                <c:pt idx="9">
                  <c:v>22.-28. 3.</c:v>
                </c:pt>
                <c:pt idx="10">
                  <c:v>29.-4. 4.</c:v>
                </c:pt>
                <c:pt idx="11">
                  <c:v>5.-11. 4.</c:v>
                </c:pt>
                <c:pt idx="12">
                  <c:v>12.-18. 4.</c:v>
                </c:pt>
                <c:pt idx="13">
                  <c:v>19.-25. 4.</c:v>
                </c:pt>
                <c:pt idx="14">
                  <c:v>26.4.-2. 5.</c:v>
                </c:pt>
                <c:pt idx="15">
                  <c:v>3. 5.-9. 5.</c:v>
                </c:pt>
              </c:strCache>
            </c:strRef>
          </c:cat>
          <c:val>
            <c:numRef>
              <c:f>'Očkování průběžně'!$H$2:$W$2</c:f>
              <c:numCache>
                <c:formatCode>General</c:formatCode>
                <c:ptCount val="16"/>
                <c:pt idx="0">
                  <c:v>3898</c:v>
                </c:pt>
                <c:pt idx="1">
                  <c:v>4094</c:v>
                </c:pt>
                <c:pt idx="2">
                  <c:v>4361</c:v>
                </c:pt>
                <c:pt idx="3">
                  <c:v>4841</c:v>
                </c:pt>
                <c:pt idx="4">
                  <c:v>5917</c:v>
                </c:pt>
                <c:pt idx="5">
                  <c:v>6813</c:v>
                </c:pt>
                <c:pt idx="6">
                  <c:v>9642</c:v>
                </c:pt>
                <c:pt idx="7">
                  <c:v>11699</c:v>
                </c:pt>
                <c:pt idx="8">
                  <c:v>13321</c:v>
                </c:pt>
                <c:pt idx="9">
                  <c:v>13791</c:v>
                </c:pt>
                <c:pt idx="10">
                  <c:v>12532</c:v>
                </c:pt>
                <c:pt idx="11">
                  <c:v>14986</c:v>
                </c:pt>
                <c:pt idx="12" formatCode="#,##0">
                  <c:v>20248</c:v>
                </c:pt>
                <c:pt idx="13" formatCode="#,##0">
                  <c:v>21484</c:v>
                </c:pt>
                <c:pt idx="14" formatCode="#,##0">
                  <c:v>24153</c:v>
                </c:pt>
                <c:pt idx="15" formatCode="#,##0">
                  <c:v>25055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F7-4C64-A027-8D2680C16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3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4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7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0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9.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CA9D2F5-85F9-4100-B4A8-DFD208D85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07814"/>
              </p:ext>
            </p:extLst>
          </p:nvPr>
        </p:nvGraphicFramePr>
        <p:xfrm>
          <a:off x="838199" y="1348033"/>
          <a:ext cx="10515603" cy="4828928"/>
        </p:xfrm>
        <a:graphic>
          <a:graphicData uri="http://schemas.openxmlformats.org/drawingml/2006/table">
            <a:tbl>
              <a:tblPr/>
              <a:tblGrid>
                <a:gridCol w="1312203">
                  <a:extLst>
                    <a:ext uri="{9D8B030D-6E8A-4147-A177-3AD203B41FA5}">
                      <a16:colId xmlns:a16="http://schemas.microsoft.com/office/drawing/2014/main" val="2492939341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3884559528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142250891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441902172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3421567993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142130167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201561331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1304882906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3966356492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496894816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4765483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381134505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1447109403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1861754418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499325118"/>
                    </a:ext>
                  </a:extLst>
                </a:gridCol>
              </a:tblGrid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93059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095308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18 089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578720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97337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15 851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160322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291109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2362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074361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57819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11 540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104311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14 212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796634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33 528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06411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19 694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488430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21 887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61713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21 976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48 016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20168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18 397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31 641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67 642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206 430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59 239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435 639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634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9.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76425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29,5/den)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101.800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70639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9. 5. 2021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99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69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9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141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377 042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296 635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2 610 990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287 740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291 876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9.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230,00–249,99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250,00–269,99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966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230,00–239,99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240,00–249,99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2 610 990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296 974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9.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51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31 021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03060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9. 5.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194612"/>
            <a:ext cx="1222671" cy="663388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78D41986-7549-4F52-94EF-2899C0C46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16769"/>
              </p:ext>
            </p:extLst>
          </p:nvPr>
        </p:nvGraphicFramePr>
        <p:xfrm>
          <a:off x="838200" y="1423446"/>
          <a:ext cx="10515601" cy="4846807"/>
        </p:xfrm>
        <a:graphic>
          <a:graphicData uri="http://schemas.openxmlformats.org/drawingml/2006/table">
            <a:tbl>
              <a:tblPr/>
              <a:tblGrid>
                <a:gridCol w="1113864">
                  <a:extLst>
                    <a:ext uri="{9D8B030D-6E8A-4147-A177-3AD203B41FA5}">
                      <a16:colId xmlns:a16="http://schemas.microsoft.com/office/drawing/2014/main" val="863776669"/>
                    </a:ext>
                  </a:extLst>
                </a:gridCol>
                <a:gridCol w="835398">
                  <a:extLst>
                    <a:ext uri="{9D8B030D-6E8A-4147-A177-3AD203B41FA5}">
                      <a16:colId xmlns:a16="http://schemas.microsoft.com/office/drawing/2014/main" val="1653042805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129969886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275986502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866161024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271664525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509437510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563093620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79729353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109577160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962410460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4163713658"/>
                    </a:ext>
                  </a:extLst>
                </a:gridCol>
                <a:gridCol w="897502">
                  <a:extLst>
                    <a:ext uri="{9D8B030D-6E8A-4147-A177-3AD203B41FA5}">
                      <a16:colId xmlns:a16="http://schemas.microsoft.com/office/drawing/2014/main" val="2917082436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316611403"/>
                    </a:ext>
                  </a:extLst>
                </a:gridCol>
              </a:tblGrid>
              <a:tr h="503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989918"/>
                  </a:ext>
                </a:extLst>
              </a:tr>
              <a:tr h="898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7221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535 665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493 651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45 271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660 665 – 683 530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582 453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22737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348 465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301 242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51 971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466 565 – 480 560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395 773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86198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187 590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189 540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184 445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21 191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23 579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240 440 – 247 560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229 510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509745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167 895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169 650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162 324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16 222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214 695 – 220 970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199 402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7391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85 995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86 580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128 895 – 133 740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87522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226 980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228 150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206 345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24 976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296 480 – 304 420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260 429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237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125 385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111 984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13 777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14 824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162 085 – 166 640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411089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164 775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166 140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157 692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20 706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25 924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220 575 – 227 370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205 099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820334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141 570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121 984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17 681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188 040 – 193 390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158 491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101375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138 255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139 230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127 024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15 343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188 955 – 194 860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167 142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0820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370 680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376 140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329 246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55 990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39 063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43 154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479 480 – 495 520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413 412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253089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181 935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183 690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156 883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23 745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235 535 – 242 530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209 448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18422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159 315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160 290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149 016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22 072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210 915 – 216 830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194 384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204575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324 105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327 030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308 183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44 523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39 146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436 655 – 450 590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393 342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533877"/>
                  </a:ext>
                </a:extLst>
              </a:tr>
              <a:tr h="2246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3 157 830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3 191 760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2 881 719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358 397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567 710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399 467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14 793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4 129 980 – 4 258 510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3 654 376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5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467700"/>
              </p:ext>
            </p:extLst>
          </p:nvPr>
        </p:nvGraphicFramePr>
        <p:xfrm>
          <a:off x="1178350" y="0"/>
          <a:ext cx="9747315" cy="58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39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 18. týdnu </a:t>
            </a:r>
            <a:r>
              <a:rPr lang="cs-CZ" dirty="0" err="1"/>
              <a:t>prům</a:t>
            </a:r>
            <a:r>
              <a:rPr lang="cs-CZ" dirty="0"/>
              <a:t>. 3.579 očkování za den</a:t>
            </a:r>
          </a:p>
        </p:txBody>
      </p:sp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93245"/>
              </p:ext>
            </p:extLst>
          </p:nvPr>
        </p:nvGraphicFramePr>
        <p:xfrm>
          <a:off x="1254442" y="0"/>
          <a:ext cx="9683116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6292</TotalTime>
  <Words>1463</Words>
  <Application>Microsoft Office PowerPoint</Application>
  <PresentationFormat>Širokoúhlá obrazovka</PresentationFormat>
  <Paragraphs>646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Týdenní přehled epidemické situace a stavu očkování v Královéhradeckém kraji</vt:lpstr>
      <vt:lpstr>Aktuální situace v Královéhradeckém kraji k 9. 5. 2021</vt:lpstr>
      <vt:lpstr>Kapacita C+ lůžek v Královéhradeckém kraji</vt:lpstr>
      <vt:lpstr>Prezentace aplikace PowerPoint</vt:lpstr>
      <vt:lpstr>Očkovaní v krajích (podle místa podání)</vt:lpstr>
      <vt:lpstr>Očkovaní v krajích (podle místa bydliště)</vt:lpstr>
      <vt:lpstr>Celkový počet dodaných a podaných dávek k 9. 5.</vt:lpstr>
      <vt:lpstr>Prezentace aplikace PowerPoint</vt:lpstr>
      <vt:lpstr>Prezentace aplikace PowerPoint</vt:lpstr>
      <vt:lpstr>Praktičtí lékaři – dávky k 9. 5.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331</cp:revision>
  <cp:lastPrinted>2021-05-03T05:27:15Z</cp:lastPrinted>
  <dcterms:created xsi:type="dcterms:W3CDTF">2021-01-14T19:24:21Z</dcterms:created>
  <dcterms:modified xsi:type="dcterms:W3CDTF">2021-07-27T11:10:08Z</dcterms:modified>
</cp:coreProperties>
</file>