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8" r:id="rId3"/>
  </p:sldMasterIdLst>
  <p:notesMasterIdLst>
    <p:notesMasterId r:id="rId19"/>
  </p:notesMasterIdLst>
  <p:sldIdLst>
    <p:sldId id="256" r:id="rId4"/>
    <p:sldId id="723" r:id="rId5"/>
    <p:sldId id="259" r:id="rId6"/>
    <p:sldId id="1405" r:id="rId7"/>
    <p:sldId id="1696" r:id="rId8"/>
    <p:sldId id="1694" r:id="rId9"/>
    <p:sldId id="719" r:id="rId10"/>
    <p:sldId id="738" r:id="rId11"/>
    <p:sldId id="758" r:id="rId12"/>
    <p:sldId id="760" r:id="rId13"/>
    <p:sldId id="1693" r:id="rId14"/>
    <p:sldId id="752" r:id="rId15"/>
    <p:sldId id="1697" r:id="rId16"/>
    <p:sldId id="2110" r:id="rId17"/>
    <p:sldId id="705" r:id="rId18"/>
  </p:sldIdLst>
  <p:sldSz cx="12192000" cy="6858000"/>
  <p:notesSz cx="6669088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E04"/>
    <a:srgbClr val="B31105"/>
    <a:srgbClr val="CFD5EA"/>
    <a:srgbClr val="E9EBF5"/>
    <a:srgbClr val="2B2B82"/>
    <a:srgbClr val="00002F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6" autoAdjust="0"/>
    <p:restoredTop sz="96374" autoAdjust="0"/>
  </p:normalViewPr>
  <p:slideViewPr>
    <p:cSldViewPr snapToGrid="0">
      <p:cViewPr varScale="1">
        <p:scale>
          <a:sx n="109" d="100"/>
          <a:sy n="109" d="100"/>
        </p:scale>
        <p:origin x="12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61\Documents\Grafy%20o&#269;kov&#225;n&#237;\Graf%20o&#269;kov&#225;n&#237;%20a%20dod&#225;vk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Desktop\Koronavirus\DATA%20o&#269;kov&#225;n&#237;\Grafy%20k%20p&#345;ehledu%20o&#269;kov&#225;n&#237;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Desktop\Koronavirus\DATA%20o&#269;kov&#225;n&#237;\Grafy%20k%20p&#345;ehledu%20o&#269;kov&#225;n&#237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2B1-44CA-BA66-2EF59F4F49D1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2B1-44CA-BA66-2EF59F4F49D1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2B1-44CA-BA66-2EF59F4F49D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251 105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B1-44CA-BA66-2EF59F4F49D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232 189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B1-44CA-BA66-2EF59F4F49D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18</a:t>
                    </a:r>
                    <a:r>
                      <a:rPr lang="en-US" baseline="0" dirty="0"/>
                      <a:t> 916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B1-44CA-BA66-2EF59F4F49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graf'!$B$27:$D$27</c:f>
              <c:strCache>
                <c:ptCount val="3"/>
                <c:pt idx="0">
                  <c:v>Dodáno dávek</c:v>
                </c:pt>
                <c:pt idx="1">
                  <c:v>Vyočkováno dávek</c:v>
                </c:pt>
                <c:pt idx="2">
                  <c:v>Zbývá naočkovat</c:v>
                </c:pt>
              </c:strCache>
            </c:strRef>
          </c:cat>
          <c:val>
            <c:numRef>
              <c:f>'očkování graf'!$B$28:$D$28</c:f>
              <c:numCache>
                <c:formatCode>#,##0</c:formatCode>
                <c:ptCount val="3"/>
                <c:pt idx="0">
                  <c:v>188975</c:v>
                </c:pt>
                <c:pt idx="1">
                  <c:v>179869</c:v>
                </c:pt>
                <c:pt idx="2">
                  <c:v>9106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2B1-44CA-BA66-2EF59F4F49D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-24"/>
        <c:axId val="1014440255"/>
        <c:axId val="913643567"/>
      </c:barChart>
      <c:catAx>
        <c:axId val="1014440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3643567"/>
        <c:crosses val="autoZero"/>
        <c:auto val="1"/>
        <c:lblAlgn val="ctr"/>
        <c:lblOffset val="100"/>
        <c:noMultiLvlLbl val="0"/>
      </c:catAx>
      <c:valAx>
        <c:axId val="913643567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01444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r>
              <a:rPr lang="cs-CZ" sz="32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Očkování podle</a:t>
            </a:r>
            <a:r>
              <a:rPr lang="cs-CZ" sz="3200" b="0" baseline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skupin k 16. 5.</a:t>
            </a:r>
          </a:p>
        </c:rich>
      </c:tx>
      <c:layout>
        <c:manualLayout>
          <c:xMode val="edge"/>
          <c:yMode val="edge"/>
          <c:x val="0.26306876006331825"/>
          <c:y val="2.7370478983382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2B2B8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4.5653348551448328E-2"/>
          <c:y val="0.12529814271749756"/>
          <c:w val="0.94169206416065976"/>
          <c:h val="0.706298596839618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dle skupin'!$B$1:$J$1</c:f>
              <c:strCache>
                <c:ptCount val="9"/>
                <c:pt idx="0">
                  <c:v>Zdravotničtí pracovníci: nemocnice a ZZS</c:v>
                </c:pt>
                <c:pt idx="1">
                  <c:v>Ostatní zdravotnictví / ochrana veřejného zdraví</c:v>
                </c:pt>
                <c:pt idx="2">
                  <c:v>Pracovníci a klienti v sociálních službách </c:v>
                </c:pt>
                <c:pt idx="3">
                  <c:v>Senioři ve věku 80+ </c:v>
                </c:pt>
                <c:pt idx="4">
                  <c:v>Senioři ve věku 70-79 let</c:v>
                </c:pt>
                <c:pt idx="5">
                  <c:v>Senioři ve věku 60-69 let</c:v>
                </c:pt>
                <c:pt idx="6">
                  <c:v>Věk 50-59 let</c:v>
                </c:pt>
                <c:pt idx="7">
                  <c:v>Věk 40-49 let</c:v>
                </c:pt>
                <c:pt idx="8">
                  <c:v>Chronicky nemocní  (novotvary, nemoci srdce a plic, diabetes, obezita...)</c:v>
                </c:pt>
              </c:strCache>
            </c:strRef>
          </c:cat>
          <c:val>
            <c:numRef>
              <c:f>'Očkování dle skupin'!$B$2:$J$2</c:f>
              <c:numCache>
                <c:formatCode>[$-10405]#\ ##0;\(#\ ##0\)</c:formatCode>
                <c:ptCount val="9"/>
                <c:pt idx="0">
                  <c:v>13433</c:v>
                </c:pt>
                <c:pt idx="1">
                  <c:v>10141</c:v>
                </c:pt>
                <c:pt idx="2">
                  <c:v>11135</c:v>
                </c:pt>
                <c:pt idx="3">
                  <c:v>31455</c:v>
                </c:pt>
                <c:pt idx="4">
                  <c:v>61971</c:v>
                </c:pt>
                <c:pt idx="5">
                  <c:v>45072</c:v>
                </c:pt>
                <c:pt idx="6">
                  <c:v>32702</c:v>
                </c:pt>
                <c:pt idx="7">
                  <c:v>16376</c:v>
                </c:pt>
                <c:pt idx="8">
                  <c:v>1927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78-4A53-872F-8F210E3357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6"/>
        <c:overlap val="-27"/>
        <c:axId val="1837301408"/>
        <c:axId val="1642065968"/>
      </c:barChart>
      <c:catAx>
        <c:axId val="1837301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2065968"/>
        <c:crosses val="autoZero"/>
        <c:auto val="1"/>
        <c:lblAlgn val="ctr"/>
        <c:lblOffset val="100"/>
        <c:noMultiLvlLbl val="0"/>
      </c:catAx>
      <c:valAx>
        <c:axId val="1642065968"/>
        <c:scaling>
          <c:orientation val="minMax"/>
        </c:scaling>
        <c:delete val="0"/>
        <c:axPos val="l"/>
        <c:numFmt formatCode="[$-10405]#\ ##0;\(#\ 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37301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r>
              <a:rPr lang="cs-CZ" sz="2000" b="1">
                <a:solidFill>
                  <a:srgbClr val="2B2B82"/>
                </a:solidFill>
              </a:rPr>
              <a:t>Týdenní</a:t>
            </a:r>
            <a:r>
              <a:rPr lang="cs-CZ" sz="2000" b="1" baseline="0">
                <a:solidFill>
                  <a:srgbClr val="2B2B82"/>
                </a:solidFill>
              </a:rPr>
              <a:t> počty očkování</a:t>
            </a:r>
          </a:p>
          <a:p>
            <a:pPr>
              <a:defRPr sz="2000" b="1">
                <a:solidFill>
                  <a:srgbClr val="2B2B82"/>
                </a:solidFill>
              </a:defRPr>
            </a:pPr>
            <a:r>
              <a:rPr lang="cs-CZ" sz="2000" b="1" baseline="0">
                <a:solidFill>
                  <a:srgbClr val="2B2B82"/>
                </a:solidFill>
              </a:rPr>
              <a:t>v Královéhradeckém kraji</a:t>
            </a:r>
          </a:p>
        </c:rich>
      </c:tx>
      <c:layout>
        <c:manualLayout>
          <c:xMode val="edge"/>
          <c:yMode val="edge"/>
          <c:x val="0.37034092710731276"/>
          <c:y val="6.7612831491786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rgbClr val="2B2B8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6.4329282314288819E-2"/>
          <c:y val="3.3862864901561436E-2"/>
          <c:w val="0.91915420312191687"/>
          <c:h val="0.88686063986007724"/>
        </c:manualLayout>
      </c:layout>
      <c:lineChart>
        <c:grouping val="standard"/>
        <c:varyColors val="0"/>
        <c:ser>
          <c:idx val="0"/>
          <c:order val="0"/>
          <c:spPr>
            <a:ln w="508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47625">
                <a:solidFill>
                  <a:srgbClr val="C00000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5.2402727637384676E-2"/>
                  <c:y val="-2.6444741692752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9B3-4ED1-B7D8-F25BE9E9BAE4}"/>
                </c:ext>
              </c:extLst>
            </c:dLbl>
            <c:dLbl>
              <c:idx val="8"/>
              <c:layout>
                <c:manualLayout>
                  <c:x val="-4.3393742948411841E-2"/>
                  <c:y val="-4.00224513687316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B3-4ED1-B7D8-F25BE9E9BAE4}"/>
                </c:ext>
              </c:extLst>
            </c:dLbl>
            <c:dLbl>
              <c:idx val="9"/>
              <c:layout>
                <c:manualLayout>
                  <c:x val="-6.0425190533493899E-2"/>
                  <c:y val="-2.64447416927525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9B3-4ED1-B7D8-F25BE9E9BAE4}"/>
                </c:ext>
              </c:extLst>
            </c:dLbl>
            <c:dLbl>
              <c:idx val="10"/>
              <c:layout>
                <c:manualLayout>
                  <c:x val="-6.2093862815884596E-2"/>
                  <c:y val="-2.6444741692752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9B3-4ED1-B7D8-F25BE9E9BAE4}"/>
                </c:ext>
              </c:extLst>
            </c:dLbl>
            <c:dLbl>
              <c:idx val="11"/>
              <c:layout>
                <c:manualLayout>
                  <c:x val="-6.2093862815884478E-2"/>
                  <c:y val="-2.41096570459340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9B3-4ED1-B7D8-F25BE9E9BAE4}"/>
                </c:ext>
              </c:extLst>
            </c:dLbl>
            <c:dLbl>
              <c:idx val="13"/>
              <c:layout>
                <c:manualLayout>
                  <c:x val="-4.2128462068943502E-2"/>
                  <c:y val="-3.89000967547080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9B3-4ED1-B7D8-F25BE9E9BAE4}"/>
                </c:ext>
              </c:extLst>
            </c:dLbl>
            <c:dLbl>
              <c:idx val="14"/>
              <c:layout>
                <c:manualLayout>
                  <c:x val="-6.0146477956719277E-2"/>
                  <c:y val="-2.53223642360387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9B3-4ED1-B7D8-F25BE9E9BA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průběžně'!$E$1:$X$1</c:f>
              <c:strCache>
                <c:ptCount val="20"/>
                <c:pt idx="0">
                  <c:v>2.-3. 1.</c:v>
                </c:pt>
                <c:pt idx="1">
                  <c:v>4.-10. 1.</c:v>
                </c:pt>
                <c:pt idx="2">
                  <c:v>11.-17. 1.</c:v>
                </c:pt>
                <c:pt idx="3">
                  <c:v>18.-24. 1.</c:v>
                </c:pt>
                <c:pt idx="4">
                  <c:v>25.-31. 1.</c:v>
                </c:pt>
                <c:pt idx="5">
                  <c:v>1.-7. 2.</c:v>
                </c:pt>
                <c:pt idx="6">
                  <c:v>8.-14. 2.</c:v>
                </c:pt>
                <c:pt idx="7">
                  <c:v>15.-21. 2.</c:v>
                </c:pt>
                <c:pt idx="8">
                  <c:v>22.-28. 2.</c:v>
                </c:pt>
                <c:pt idx="9">
                  <c:v>1.-7. 3.</c:v>
                </c:pt>
                <c:pt idx="10">
                  <c:v>8.-14. 3.</c:v>
                </c:pt>
                <c:pt idx="11">
                  <c:v>15.-21. 3.</c:v>
                </c:pt>
                <c:pt idx="12">
                  <c:v>22.-28. 3.</c:v>
                </c:pt>
                <c:pt idx="13">
                  <c:v>29. 3.-4. 4.</c:v>
                </c:pt>
                <c:pt idx="14">
                  <c:v>5.-11. 4.</c:v>
                </c:pt>
                <c:pt idx="15">
                  <c:v>12.-18. 4.</c:v>
                </c:pt>
                <c:pt idx="16">
                  <c:v>19.-25. 4</c:v>
                </c:pt>
                <c:pt idx="17">
                  <c:v>26. 4.-2. 5.</c:v>
                </c:pt>
                <c:pt idx="18">
                  <c:v>3.-9. 5.</c:v>
                </c:pt>
                <c:pt idx="19">
                  <c:v>10.-16. 5.</c:v>
                </c:pt>
              </c:strCache>
            </c:strRef>
          </c:cat>
          <c:val>
            <c:numRef>
              <c:f>'Očkování průběžně'!$E$2:$X$2</c:f>
              <c:numCache>
                <c:formatCode>#,##0</c:formatCode>
                <c:ptCount val="20"/>
                <c:pt idx="0" formatCode="General">
                  <c:v>300</c:v>
                </c:pt>
                <c:pt idx="1">
                  <c:v>1577</c:v>
                </c:pt>
                <c:pt idx="2">
                  <c:v>4325</c:v>
                </c:pt>
                <c:pt idx="3">
                  <c:v>3898</c:v>
                </c:pt>
                <c:pt idx="4">
                  <c:v>4094</c:v>
                </c:pt>
                <c:pt idx="5">
                  <c:v>4361</c:v>
                </c:pt>
                <c:pt idx="6">
                  <c:v>4841</c:v>
                </c:pt>
                <c:pt idx="7">
                  <c:v>5917</c:v>
                </c:pt>
                <c:pt idx="8">
                  <c:v>6813</c:v>
                </c:pt>
                <c:pt idx="9">
                  <c:v>9642</c:v>
                </c:pt>
                <c:pt idx="10">
                  <c:v>11699</c:v>
                </c:pt>
                <c:pt idx="11">
                  <c:v>13321</c:v>
                </c:pt>
                <c:pt idx="12">
                  <c:v>13791</c:v>
                </c:pt>
                <c:pt idx="13">
                  <c:v>12585</c:v>
                </c:pt>
                <c:pt idx="14">
                  <c:v>15134</c:v>
                </c:pt>
                <c:pt idx="15">
                  <c:v>20248</c:v>
                </c:pt>
                <c:pt idx="16">
                  <c:v>21575</c:v>
                </c:pt>
                <c:pt idx="17">
                  <c:v>23992</c:v>
                </c:pt>
                <c:pt idx="18">
                  <c:v>25055</c:v>
                </c:pt>
                <c:pt idx="19">
                  <c:v>26655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9B3-4ED1-B7D8-F25BE9E9BA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2596544"/>
        <c:axId val="1822756256"/>
      </c:lineChart>
      <c:catAx>
        <c:axId val="199259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2756256"/>
        <c:crosses val="autoZero"/>
        <c:auto val="1"/>
        <c:lblAlgn val="ctr"/>
        <c:lblOffset val="100"/>
        <c:noMultiLvlLbl val="0"/>
      </c:catAx>
      <c:valAx>
        <c:axId val="1822756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259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0.13054</cdr:x>
      <cdr:y>0.15864</cdr:y>
    </cdr:from>
    <cdr:to>
      <cdr:x>0.31345</cdr:x>
      <cdr:y>0.30966</cdr:y>
    </cdr:to>
    <cdr:sp macro="" textlink="">
      <cdr:nvSpPr>
        <cdr:cNvPr id="2" name="TextovéPole 3">
          <a:extLst xmlns:a="http://schemas.openxmlformats.org/drawingml/2006/main">
            <a:ext uri="{FF2B5EF4-FFF2-40B4-BE49-F238E27FC236}">
              <a16:creationId xmlns:a16="http://schemas.microsoft.com/office/drawing/2014/main" id="{16DC7CA5-BCAA-4180-86AF-DE3E4911064E}"/>
            </a:ext>
          </a:extLst>
        </cdr:cNvPr>
        <cdr:cNvSpPr txBox="1"/>
      </cdr:nvSpPr>
      <cdr:spPr>
        <a:xfrm xmlns:a="http://schemas.openxmlformats.org/drawingml/2006/main">
          <a:off x="1441061" y="1030514"/>
          <a:ext cx="2019300" cy="981075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400">
              <a:solidFill>
                <a:srgbClr val="2B2B82"/>
              </a:solidFill>
            </a:rPr>
            <a:t>Celkem očkováno dávek:</a:t>
          </a:r>
        </a:p>
        <a:p xmlns:a="http://schemas.openxmlformats.org/drawingml/2006/main">
          <a:r>
            <a:rPr lang="cs-CZ" sz="4000" b="1">
              <a:solidFill>
                <a:srgbClr val="2B2B82"/>
              </a:solidFill>
            </a:rPr>
            <a:t>232 189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665" cy="495685"/>
          </a:xfrm>
          <a:prstGeom prst="rect">
            <a:avLst/>
          </a:prstGeom>
        </p:spPr>
        <p:txBody>
          <a:bodyPr vert="horz" lIns="90425" tIns="45213" rIns="90425" bIns="45213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6866" y="1"/>
            <a:ext cx="2890665" cy="495685"/>
          </a:xfrm>
          <a:prstGeom prst="rect">
            <a:avLst/>
          </a:prstGeom>
        </p:spPr>
        <p:txBody>
          <a:bodyPr vert="horz" lIns="90425" tIns="45213" rIns="90425" bIns="45213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74650" y="1235075"/>
            <a:ext cx="5919788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25" tIns="45213" rIns="90425" bIns="45213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598" y="4751634"/>
            <a:ext cx="5335893" cy="3886552"/>
          </a:xfrm>
          <a:prstGeom prst="rect">
            <a:avLst/>
          </a:prstGeom>
        </p:spPr>
        <p:txBody>
          <a:bodyPr vert="horz" lIns="90425" tIns="45213" rIns="90425" bIns="45213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6978"/>
            <a:ext cx="2890665" cy="495685"/>
          </a:xfrm>
          <a:prstGeom prst="rect">
            <a:avLst/>
          </a:prstGeom>
        </p:spPr>
        <p:txBody>
          <a:bodyPr vert="horz" lIns="90425" tIns="45213" rIns="90425" bIns="45213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6866" y="9376978"/>
            <a:ext cx="2890665" cy="495685"/>
          </a:xfrm>
          <a:prstGeom prst="rect">
            <a:avLst/>
          </a:prstGeom>
        </p:spPr>
        <p:txBody>
          <a:bodyPr vert="horz" lIns="90425" tIns="45213" rIns="90425" bIns="45213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04250">
              <a:defRPr/>
            </a:pPr>
            <a:fld id="{913B4F48-45DA-4A93-94D7-4559DBB1A6C9}" type="slidenum">
              <a:rPr lang="cs-CZ">
                <a:solidFill>
                  <a:prstClr val="black"/>
                </a:solidFill>
                <a:latin typeface="Calibri" panose="020F0502020204030204"/>
              </a:rPr>
              <a:pPr defTabSz="904250">
                <a:defRPr/>
              </a:pPr>
              <a:t>4</a:t>
            </a:fld>
            <a:endParaRPr lang="cs-CZ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08910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F02F7-E55A-4AE8-AB24-763FA681CDD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5328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4250">
              <a:defRPr/>
            </a:pPr>
            <a:fld id="{913B4F48-45DA-4A93-94D7-4559DBB1A6C9}" type="slidenum">
              <a:rPr lang="cs-CZ">
                <a:solidFill>
                  <a:prstClr val="black"/>
                </a:solidFill>
                <a:latin typeface="Calibri" panose="020F0502020204030204"/>
              </a:rPr>
              <a:pPr defTabSz="904250">
                <a:defRPr/>
              </a:pPr>
              <a:t>14</a:t>
            </a:fld>
            <a:endParaRPr lang="cs-CZ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79881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1.tmp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6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5920C5AB-7E0D-4B8A-92A9-7DA47D440BBD}"/>
              </a:ext>
            </a:extLst>
          </p:cNvPr>
          <p:cNvSpPr/>
          <p:nvPr userDrawn="1"/>
        </p:nvSpPr>
        <p:spPr>
          <a:xfrm>
            <a:off x="0" y="0"/>
            <a:ext cx="12192000" cy="130501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D1A40D-4F09-4D08-916F-43B796F44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825625"/>
            <a:ext cx="11487705" cy="435133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4" name="Nadpis 1">
            <a:extLst>
              <a:ext uri="{FF2B5EF4-FFF2-40B4-BE49-F238E27FC236}">
                <a16:creationId xmlns:a16="http://schemas.microsoft.com/office/drawing/2014/main" id="{635F49FF-6718-4CE1-A42C-74D8FC3B4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0"/>
            <a:ext cx="6507332" cy="1305016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A5367FD4-1AA0-460C-B73C-7D7567665B93}"/>
              </a:ext>
            </a:extLst>
          </p:cNvPr>
          <p:cNvGrpSpPr/>
          <p:nvPr userDrawn="1"/>
        </p:nvGrpSpPr>
        <p:grpSpPr>
          <a:xfrm>
            <a:off x="7146337" y="420847"/>
            <a:ext cx="4962987" cy="635942"/>
            <a:chOff x="3783104" y="781489"/>
            <a:chExt cx="6199096" cy="931105"/>
          </a:xfrm>
        </p:grpSpPr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36D59138-B214-4FC1-9898-96D78BF947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83104" y="781489"/>
              <a:ext cx="3426781" cy="921700"/>
            </a:xfrm>
            <a:prstGeom prst="rect">
              <a:avLst/>
            </a:prstGeom>
          </p:spPr>
        </p:pic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C99D30FB-B17A-485F-8C33-36B649E5FF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9708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40EF74F-5572-4E88-BDB6-732EFDF9A064}"/>
              </a:ext>
            </a:extLst>
          </p:cNvPr>
          <p:cNvSpPr/>
          <p:nvPr userDrawn="1"/>
        </p:nvSpPr>
        <p:spPr>
          <a:xfrm>
            <a:off x="0" y="0"/>
            <a:ext cx="12192000" cy="130501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ACC8354-5878-430C-A84E-8418F73DA8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1124" y="427270"/>
            <a:ext cx="3348200" cy="629518"/>
          </a:xfrm>
          <a:prstGeom prst="rect">
            <a:avLst/>
          </a:prstGeom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F87F3FC9-A29E-4C5B-A820-1CE817C19E7A}"/>
              </a:ext>
            </a:extLst>
          </p:cNvPr>
          <p:cNvGrpSpPr/>
          <p:nvPr userDrawn="1"/>
        </p:nvGrpSpPr>
        <p:grpSpPr>
          <a:xfrm>
            <a:off x="7146337" y="420847"/>
            <a:ext cx="4962987" cy="635942"/>
            <a:chOff x="3783104" y="781489"/>
            <a:chExt cx="6199096" cy="931105"/>
          </a:xfrm>
        </p:grpSpPr>
        <p:pic>
          <p:nvPicPr>
            <p:cNvPr id="15" name="Obrázek 14">
              <a:extLst>
                <a:ext uri="{FF2B5EF4-FFF2-40B4-BE49-F238E27FC236}">
                  <a16:creationId xmlns:a16="http://schemas.microsoft.com/office/drawing/2014/main" id="{88C88485-1FA6-42BC-89DE-25EBC5C93E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83104" y="781489"/>
              <a:ext cx="3426781" cy="921700"/>
            </a:xfrm>
            <a:prstGeom prst="rect">
              <a:avLst/>
            </a:prstGeom>
          </p:spPr>
        </p:pic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2861DD9B-1BC7-426A-81C6-0DC72A659A1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sp>
        <p:nvSpPr>
          <p:cNvPr id="21" name="Nadpis 1">
            <a:extLst>
              <a:ext uri="{FF2B5EF4-FFF2-40B4-BE49-F238E27FC236}">
                <a16:creationId xmlns:a16="http://schemas.microsoft.com/office/drawing/2014/main" id="{A9AB94AD-4B9F-4F63-B34A-76C560850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0"/>
            <a:ext cx="6507332" cy="1305016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074015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669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57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039226"/>
            <a:ext cx="11487705" cy="5587305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11FBEFA6-3CC9-4A8B-98AB-811AE091489A}"/>
              </a:ext>
            </a:extLst>
          </p:cNvPr>
          <p:cNvSpPr/>
          <p:nvPr userDrawn="1"/>
        </p:nvSpPr>
        <p:spPr>
          <a:xfrm>
            <a:off x="1" y="1"/>
            <a:ext cx="12192000" cy="79066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C2747F8C-F296-41AB-B6E6-650FFEA01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1"/>
            <a:ext cx="5396696" cy="790667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9928806D-A537-4323-B4ED-4983696D2AF8}"/>
              </a:ext>
            </a:extLst>
          </p:cNvPr>
          <p:cNvGrpSpPr/>
          <p:nvPr userDrawn="1"/>
        </p:nvGrpSpPr>
        <p:grpSpPr>
          <a:xfrm>
            <a:off x="5972087" y="107328"/>
            <a:ext cx="6026262" cy="737003"/>
            <a:chOff x="5972087" y="329946"/>
            <a:chExt cx="6026262" cy="73700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FB2B0A03-1219-4FC5-81C7-A43DCB123A0C}"/>
                </a:ext>
              </a:extLst>
            </p:cNvPr>
            <p:cNvGrpSpPr/>
            <p:nvPr userDrawn="1"/>
          </p:nvGrpSpPr>
          <p:grpSpPr>
            <a:xfrm>
              <a:off x="8116661" y="349032"/>
              <a:ext cx="3881688" cy="450808"/>
              <a:chOff x="8214317" y="349032"/>
              <a:chExt cx="3881688" cy="450808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2E921148-1008-412D-AB36-245237C3D6B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8214317" y="488933"/>
                <a:ext cx="2963998" cy="252000"/>
              </a:xfrm>
              <a:prstGeom prst="rect">
                <a:avLst/>
              </a:prstGeom>
            </p:spPr>
          </p:pic>
          <p:pic>
            <p:nvPicPr>
              <p:cNvPr id="28" name="Obrázek 27" descr="Obsah obrázku kreslení&#10;&#10;Popis byl vytvořen automaticky">
                <a:extLst>
                  <a:ext uri="{FF2B5EF4-FFF2-40B4-BE49-F238E27FC236}">
                    <a16:creationId xmlns:a16="http://schemas.microsoft.com/office/drawing/2014/main" id="{480755B3-A38B-4215-974C-50EA6F66494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0075" y="349032"/>
                <a:ext cx="665930" cy="450808"/>
              </a:xfrm>
              <a:prstGeom prst="rect">
                <a:avLst/>
              </a:prstGeom>
            </p:spPr>
          </p:pic>
        </p:grpSp>
        <p:pic>
          <p:nvPicPr>
            <p:cNvPr id="23" name="Grafický objekt 22">
              <a:extLst>
                <a:ext uri="{FF2B5EF4-FFF2-40B4-BE49-F238E27FC236}">
                  <a16:creationId xmlns:a16="http://schemas.microsoft.com/office/drawing/2014/main" id="{1A14BE4F-72B2-49A1-B4A4-7983F7AE574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t="-1" b="-2685"/>
            <a:stretch/>
          </p:blipFill>
          <p:spPr>
            <a:xfrm>
              <a:off x="5972087" y="329946"/>
              <a:ext cx="1892814" cy="737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7025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4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DC58920C-B9EC-4A94-B9EB-451592F3EED9}"/>
              </a:ext>
            </a:extLst>
          </p:cNvPr>
          <p:cNvSpPr/>
          <p:nvPr userDrawn="1"/>
        </p:nvSpPr>
        <p:spPr>
          <a:xfrm>
            <a:off x="1" y="1"/>
            <a:ext cx="12192000" cy="79066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A3C58891-14E6-4818-B969-C72F93F087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1"/>
            <a:ext cx="5396696" cy="790667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4B49FBB4-BF51-45C2-86CA-B4502DA62936}"/>
              </a:ext>
            </a:extLst>
          </p:cNvPr>
          <p:cNvGrpSpPr/>
          <p:nvPr userDrawn="1"/>
        </p:nvGrpSpPr>
        <p:grpSpPr>
          <a:xfrm>
            <a:off x="5972087" y="107328"/>
            <a:ext cx="6026262" cy="737003"/>
            <a:chOff x="5972087" y="329946"/>
            <a:chExt cx="6026262" cy="737003"/>
          </a:xfrm>
        </p:grpSpPr>
        <p:grpSp>
          <p:nvGrpSpPr>
            <p:cNvPr id="14" name="Skupina 13">
              <a:extLst>
                <a:ext uri="{FF2B5EF4-FFF2-40B4-BE49-F238E27FC236}">
                  <a16:creationId xmlns:a16="http://schemas.microsoft.com/office/drawing/2014/main" id="{1533BE81-CFEE-48A9-AF03-143EC513CB79}"/>
                </a:ext>
              </a:extLst>
            </p:cNvPr>
            <p:cNvGrpSpPr/>
            <p:nvPr userDrawn="1"/>
          </p:nvGrpSpPr>
          <p:grpSpPr>
            <a:xfrm>
              <a:off x="8116661" y="349032"/>
              <a:ext cx="3881688" cy="450808"/>
              <a:chOff x="8214317" y="349032"/>
              <a:chExt cx="3881688" cy="450808"/>
            </a:xfrm>
          </p:grpSpPr>
          <p:pic>
            <p:nvPicPr>
              <p:cNvPr id="17" name="Grafický objekt 16">
                <a:extLst>
                  <a:ext uri="{FF2B5EF4-FFF2-40B4-BE49-F238E27FC236}">
                    <a16:creationId xmlns:a16="http://schemas.microsoft.com/office/drawing/2014/main" id="{2BA1D09A-64DD-4910-BF60-CC7075472A8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8214317" y="488933"/>
                <a:ext cx="2963998" cy="252000"/>
              </a:xfrm>
              <a:prstGeom prst="rect">
                <a:avLst/>
              </a:prstGeom>
            </p:spPr>
          </p:pic>
          <p:pic>
            <p:nvPicPr>
              <p:cNvPr id="18" name="Obrázek 17" descr="Obsah obrázku kreslení&#10;&#10;Popis byl vytvořen automaticky">
                <a:extLst>
                  <a:ext uri="{FF2B5EF4-FFF2-40B4-BE49-F238E27FC236}">
                    <a16:creationId xmlns:a16="http://schemas.microsoft.com/office/drawing/2014/main" id="{3A04F306-61D6-499B-9F34-24714C7AFEA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0075" y="349032"/>
                <a:ext cx="665930" cy="450808"/>
              </a:xfrm>
              <a:prstGeom prst="rect">
                <a:avLst/>
              </a:prstGeom>
            </p:spPr>
          </p:pic>
        </p:grpSp>
        <p:pic>
          <p:nvPicPr>
            <p:cNvPr id="15" name="Grafický objekt 14">
              <a:extLst>
                <a:ext uri="{FF2B5EF4-FFF2-40B4-BE49-F238E27FC236}">
                  <a16:creationId xmlns:a16="http://schemas.microsoft.com/office/drawing/2014/main" id="{62747C58-6152-448D-9270-C4FE61C51F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t="-1" b="-2685"/>
            <a:stretch/>
          </p:blipFill>
          <p:spPr>
            <a:xfrm>
              <a:off x="5972087" y="329946"/>
              <a:ext cx="1892814" cy="737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3826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al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7251005-B581-4C6B-9623-FE7C9E672C61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2ABA8342-40EF-4EF8-878F-E756BF1AA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EC133C2D-E49B-4A76-8E4C-79637436790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102342" y="93094"/>
            <a:ext cx="4017507" cy="504000"/>
            <a:chOff x="5972087" y="329946"/>
            <a:chExt cx="6026262" cy="737003"/>
          </a:xfrm>
        </p:grpSpPr>
        <p:grpSp>
          <p:nvGrpSpPr>
            <p:cNvPr id="12" name="Skupina 11">
              <a:extLst>
                <a:ext uri="{FF2B5EF4-FFF2-40B4-BE49-F238E27FC236}">
                  <a16:creationId xmlns:a16="http://schemas.microsoft.com/office/drawing/2014/main" id="{7B0E7EF1-130B-4AF3-9B9B-F57B675459BE}"/>
                </a:ext>
              </a:extLst>
            </p:cNvPr>
            <p:cNvGrpSpPr/>
            <p:nvPr userDrawn="1"/>
          </p:nvGrpSpPr>
          <p:grpSpPr>
            <a:xfrm>
              <a:off x="8116661" y="331276"/>
              <a:ext cx="3881688" cy="450808"/>
              <a:chOff x="8214317" y="331276"/>
              <a:chExt cx="3881688" cy="450808"/>
            </a:xfrm>
          </p:grpSpPr>
          <p:pic>
            <p:nvPicPr>
              <p:cNvPr id="14" name="Grafický objekt 13">
                <a:extLst>
                  <a:ext uri="{FF2B5EF4-FFF2-40B4-BE49-F238E27FC236}">
                    <a16:creationId xmlns:a16="http://schemas.microsoft.com/office/drawing/2014/main" id="{5A70A0E6-773C-4F6E-853C-28A61AEF1D8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8214317" y="471177"/>
                <a:ext cx="2963998" cy="252000"/>
              </a:xfrm>
              <a:prstGeom prst="rect">
                <a:avLst/>
              </a:prstGeom>
            </p:spPr>
          </p:pic>
          <p:pic>
            <p:nvPicPr>
              <p:cNvPr id="15" name="Obrázek 14" descr="Obsah obrázku kreslení&#10;&#10;Popis byl vytvořen automaticky">
                <a:extLst>
                  <a:ext uri="{FF2B5EF4-FFF2-40B4-BE49-F238E27FC236}">
                    <a16:creationId xmlns:a16="http://schemas.microsoft.com/office/drawing/2014/main" id="{7F95AEA6-4367-4B52-93A3-3068041EC41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0075" y="331276"/>
                <a:ext cx="665930" cy="450808"/>
              </a:xfrm>
              <a:prstGeom prst="rect">
                <a:avLst/>
              </a:prstGeom>
            </p:spPr>
          </p:pic>
        </p:grpSp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ABAFA576-D9BF-4267-9BD2-2B78AD34E65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t="-1" b="-2685"/>
            <a:stretch/>
          </p:blipFill>
          <p:spPr>
            <a:xfrm>
              <a:off x="5972087" y="329946"/>
              <a:ext cx="1892814" cy="737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4832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7362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74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793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CCD239-AA6C-468B-B245-CD5B8A25AB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C3069-8C51-47E8-9C44-38C8AF77A8AC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E7136D-3C88-4971-84B6-5D5DE228D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B90520-7E94-4EFB-924D-7EC9C954C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DAE22-6391-4995-B91F-1C3568FD31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212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6850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hyperlink" Target="https://covid.webmap.cz/kralovehradecky?MAP=om&amp;lon=16.0153108&amp;lat=50.384555&amp;scale=483840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6798873-6145-45D1-8C96-24D321BBBAF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765790"/>
            <a:ext cx="1541927" cy="79170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799" y="177435"/>
            <a:ext cx="9772650" cy="981894"/>
          </a:xfrm>
        </p:spPr>
        <p:txBody>
          <a:bodyPr>
            <a:noAutofit/>
          </a:bodyPr>
          <a:lstStyle/>
          <a:p>
            <a:pPr algn="ctr"/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Očkování od 2. ledna do 16. května 2021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8CE01F96-FB98-4CE0-92E8-666B7669D572}"/>
              </a:ext>
            </a:extLst>
          </p:cNvPr>
          <p:cNvSpPr/>
          <p:nvPr/>
        </p:nvSpPr>
        <p:spPr>
          <a:xfrm>
            <a:off x="7335048" y="6096419"/>
            <a:ext cx="3966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v 19. týdnu </a:t>
            </a:r>
            <a:r>
              <a:rPr lang="cs-CZ" dirty="0" err="1"/>
              <a:t>prům</a:t>
            </a:r>
            <a:r>
              <a:rPr lang="cs-CZ" dirty="0"/>
              <a:t>. 3.808 očkování za den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8D3777E1-1483-4BC5-9E05-43643D7757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6698897"/>
              </p:ext>
            </p:extLst>
          </p:nvPr>
        </p:nvGraphicFramePr>
        <p:xfrm>
          <a:off x="2300567" y="1166556"/>
          <a:ext cx="8624047" cy="4599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id="{6EC6F492-D50F-4BBB-BF18-4FAA4C369EC5}"/>
              </a:ext>
            </a:extLst>
          </p:cNvPr>
          <p:cNvSpPr/>
          <p:nvPr/>
        </p:nvSpPr>
        <p:spPr>
          <a:xfrm>
            <a:off x="5863103" y="4137660"/>
            <a:ext cx="1498974" cy="1204974"/>
          </a:xfrm>
          <a:prstGeom prst="rect">
            <a:avLst/>
          </a:prstGeom>
          <a:solidFill>
            <a:srgbClr val="920E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A5778A4-7153-46D7-A9EC-8EACA6ABB067}"/>
              </a:ext>
            </a:extLst>
          </p:cNvPr>
          <p:cNvSpPr txBox="1"/>
          <p:nvPr/>
        </p:nvSpPr>
        <p:spPr>
          <a:xfrm>
            <a:off x="6060140" y="4379445"/>
            <a:ext cx="1104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dirty="0">
                <a:solidFill>
                  <a:schemeClr val="bg1"/>
                </a:solidFill>
              </a:rPr>
              <a:t>z toho druhé dávky:</a:t>
            </a:r>
          </a:p>
          <a:p>
            <a:pPr algn="ctr"/>
            <a:r>
              <a:rPr lang="cs-CZ" dirty="0">
                <a:solidFill>
                  <a:schemeClr val="bg1"/>
                </a:solidFill>
              </a:rPr>
              <a:t>61 720</a:t>
            </a:r>
          </a:p>
        </p:txBody>
      </p:sp>
    </p:spTree>
    <p:extLst>
      <p:ext uri="{BB962C8B-B14F-4D97-AF65-F5344CB8AC3E}">
        <p14:creationId xmlns:p14="http://schemas.microsoft.com/office/powerpoint/2010/main" val="1801562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C1197E1-3A6F-4EC5-B849-05E3034C416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79" y="6158204"/>
            <a:ext cx="1180810" cy="620270"/>
          </a:xfrm>
          <a:prstGeom prst="rect">
            <a:avLst/>
          </a:prstGeom>
        </p:spPr>
      </p:pic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06966111-5A45-4BC6-82AA-CA0FFD9246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2118152"/>
              </p:ext>
            </p:extLst>
          </p:nvPr>
        </p:nvGraphicFramePr>
        <p:xfrm>
          <a:off x="576262" y="180975"/>
          <a:ext cx="11039475" cy="6496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60710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2BC615C-10F9-43F5-BDFF-06F5F9A1F0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61" y="6060141"/>
            <a:ext cx="1397739" cy="712506"/>
          </a:xfrm>
          <a:prstGeom prst="rect">
            <a:avLst/>
          </a:prstGeom>
        </p:spPr>
      </p:pic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24824968-6B03-48F9-AB2A-757B5FE0CA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3614448"/>
              </p:ext>
            </p:extLst>
          </p:nvPr>
        </p:nvGraphicFramePr>
        <p:xfrm>
          <a:off x="513397" y="317241"/>
          <a:ext cx="11165206" cy="5790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47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65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 praktičtí lékaři</a:t>
            </a:r>
            <a:endParaRPr lang="cs-CZ" sz="4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51BD7B-D78F-45A1-BBB7-9FE5A6EFF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02340" cy="3632495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Počet ordinací praktických lékařů s registracemi: 207</a:t>
            </a:r>
          </a:p>
          <a:p>
            <a:r>
              <a:rPr lang="cs-CZ" dirty="0"/>
              <a:t>Vakcíny </a:t>
            </a:r>
            <a:r>
              <a:rPr lang="cs-CZ" dirty="0" err="1"/>
              <a:t>AstraZeneca</a:t>
            </a:r>
            <a:r>
              <a:rPr lang="cs-CZ" dirty="0"/>
              <a:t> a Johnson &amp; Johnson jsou rozváženy do ordinací PL centrálními distributory</a:t>
            </a:r>
          </a:p>
          <a:p>
            <a:r>
              <a:rPr lang="cs-CZ" dirty="0"/>
              <a:t>Vakcína Moderna je rozvážena v režii KHK – Královéhradecká lékárna, a. s.</a:t>
            </a:r>
          </a:p>
          <a:p>
            <a:r>
              <a:rPr lang="cs-CZ" dirty="0"/>
              <a:t>Přehled aktuálně očkujících praktiků v </a:t>
            </a:r>
            <a:r>
              <a:rPr lang="cs-CZ" dirty="0">
                <a:hlinkClick r:id="rId2"/>
              </a:rPr>
              <a:t>interaktivní mapě</a:t>
            </a:r>
            <a:r>
              <a:rPr lang="cs-CZ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cs-CZ" sz="1900" dirty="0"/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83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90F0B234-C252-4D24-90F6-2F9B72F191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171824" y="1962941"/>
          <a:ext cx="1076325" cy="4590240"/>
        </p:xfrm>
        <a:graphic>
          <a:graphicData uri="http://schemas.openxmlformats.org/drawingml/2006/table">
            <a:tbl>
              <a:tblPr/>
              <a:tblGrid>
                <a:gridCol w="1076325">
                  <a:extLst>
                    <a:ext uri="{9D8B030D-6E8A-4147-A177-3AD203B41FA5}">
                      <a16:colId xmlns:a16="http://schemas.microsoft.com/office/drawing/2014/main" val="3765909829"/>
                    </a:ext>
                  </a:extLst>
                </a:gridCol>
              </a:tblGrid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991679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DC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576780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D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627548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A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284115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DA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411484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EC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890365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D8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9774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C5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112517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401773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E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307024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7CD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825123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D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246432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D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723633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D9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683533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FDD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389066"/>
                  </a:ext>
                </a:extLst>
              </a:tr>
            </a:tbl>
          </a:graphicData>
        </a:graphic>
      </p:graphicFrame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DAEC05D2-4AF3-4752-A54A-50864C06CDE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514975" y="1962942"/>
          <a:ext cx="6477000" cy="4590240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182998212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67414174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425923384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29321718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4104047580"/>
                    </a:ext>
                  </a:extLst>
                </a:gridCol>
              </a:tblGrid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4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0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0E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3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174192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3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D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9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C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1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86407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78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8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739615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5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D9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A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A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043484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C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78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5A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A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404413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5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2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4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504974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A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B8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0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B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003486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3E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D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FC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621294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4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07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CC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4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461956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9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A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FC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90525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E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4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0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1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015917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CD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0C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347665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A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6C6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CC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8F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890785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FE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1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4C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B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528964"/>
                  </a:ext>
                </a:extLst>
              </a:tr>
              <a:tr h="306016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F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F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1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219106"/>
                  </a:ext>
                </a:extLst>
              </a:tr>
            </a:tbl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Vakcinace u praktických lékařů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FC5F43CD-61A6-4942-B1EB-1AFAC38D4C4A}"/>
              </a:ext>
            </a:extLst>
          </p:cNvPr>
          <p:cNvSpPr txBox="1"/>
          <p:nvPr/>
        </p:nvSpPr>
        <p:spPr>
          <a:xfrm>
            <a:off x="5819774" y="102272"/>
            <a:ext cx="2143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16. 5. 2021</a:t>
            </a: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A8EE1B97-C1E4-4950-859F-0220BC695F2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0025" y="775888"/>
          <a:ext cx="11795917" cy="5777303"/>
        </p:xfrm>
        <a:graphic>
          <a:graphicData uri="http://schemas.openxmlformats.org/drawingml/2006/table">
            <a:tbl>
              <a:tblPr firstRow="1" lastRow="1" bandRow="1">
                <a:tableStyleId>{74C1A8A3-306A-4EB7-A6B1-4F7E0EB9C5D6}</a:tableStyleId>
              </a:tblPr>
              <a:tblGrid>
                <a:gridCol w="1730430">
                  <a:extLst>
                    <a:ext uri="{9D8B030D-6E8A-4147-A177-3AD203B41FA5}">
                      <a16:colId xmlns:a16="http://schemas.microsoft.com/office/drawing/2014/main" val="2523158226"/>
                    </a:ext>
                  </a:extLst>
                </a:gridCol>
                <a:gridCol w="991664">
                  <a:extLst>
                    <a:ext uri="{9D8B030D-6E8A-4147-A177-3AD203B41FA5}">
                      <a16:colId xmlns:a16="http://schemas.microsoft.com/office/drawing/2014/main" val="3315404817"/>
                    </a:ext>
                  </a:extLst>
                </a:gridCol>
                <a:gridCol w="1585768">
                  <a:extLst>
                    <a:ext uri="{9D8B030D-6E8A-4147-A177-3AD203B41FA5}">
                      <a16:colId xmlns:a16="http://schemas.microsoft.com/office/drawing/2014/main" val="694546854"/>
                    </a:ext>
                  </a:extLst>
                </a:gridCol>
                <a:gridCol w="1017605">
                  <a:extLst>
                    <a:ext uri="{9D8B030D-6E8A-4147-A177-3AD203B41FA5}">
                      <a16:colId xmlns:a16="http://schemas.microsoft.com/office/drawing/2014/main" val="2436361455"/>
                    </a:ext>
                  </a:extLst>
                </a:gridCol>
                <a:gridCol w="1294090">
                  <a:extLst>
                    <a:ext uri="{9D8B030D-6E8A-4147-A177-3AD203B41FA5}">
                      <a16:colId xmlns:a16="http://schemas.microsoft.com/office/drawing/2014/main" val="3949225402"/>
                    </a:ext>
                  </a:extLst>
                </a:gridCol>
                <a:gridCol w="1294090">
                  <a:extLst>
                    <a:ext uri="{9D8B030D-6E8A-4147-A177-3AD203B41FA5}">
                      <a16:colId xmlns:a16="http://schemas.microsoft.com/office/drawing/2014/main" val="779270720"/>
                    </a:ext>
                  </a:extLst>
                </a:gridCol>
                <a:gridCol w="1294090">
                  <a:extLst>
                    <a:ext uri="{9D8B030D-6E8A-4147-A177-3AD203B41FA5}">
                      <a16:colId xmlns:a16="http://schemas.microsoft.com/office/drawing/2014/main" val="2198972229"/>
                    </a:ext>
                  </a:extLst>
                </a:gridCol>
                <a:gridCol w="1294090">
                  <a:extLst>
                    <a:ext uri="{9D8B030D-6E8A-4147-A177-3AD203B41FA5}">
                      <a16:colId xmlns:a16="http://schemas.microsoft.com/office/drawing/2014/main" val="794568240"/>
                    </a:ext>
                  </a:extLst>
                </a:gridCol>
                <a:gridCol w="1294090">
                  <a:extLst>
                    <a:ext uri="{9D8B030D-6E8A-4147-A177-3AD203B41FA5}">
                      <a16:colId xmlns:a16="http://schemas.microsoft.com/office/drawing/2014/main" val="1429414867"/>
                    </a:ext>
                  </a:extLst>
                </a:gridCol>
              </a:tblGrid>
              <a:tr h="498170">
                <a:tc rowSpan="2">
                  <a:txBody>
                    <a:bodyPr/>
                    <a:lstStyle/>
                    <a:p>
                      <a:pPr algn="l" fontAlgn="b"/>
                      <a:endParaRPr lang="cs-CZ" sz="1200" b="1" i="0" u="sng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Samostatné ordinace praktického lékaře pro dospělé</a:t>
                      </a:r>
                      <a:endParaRPr lang="cs-CZ" sz="1200" b="1" i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Počet podaných dávek v samostatných ordinacích praktického lékaře pro dospělé od 28.2.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346014"/>
                  </a:ext>
                </a:extLst>
              </a:tr>
              <a:tr h="694023">
                <a:tc vMerge="1">
                  <a:txBody>
                    <a:bodyPr/>
                    <a:lstStyle/>
                    <a:p>
                      <a:pPr algn="l" fontAlgn="b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 ordinací CELKEM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 ordinací s registrovanými osobami k očkování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 dávek celkem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Věk 80+ let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Věk 70-79 let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Věk 60-69 let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Věk 50-59 let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Věk do 50 let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062634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  <a:latin typeface="+mn-lt"/>
                        </a:rPr>
                        <a:t>Hlavní město Praha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445 (62,1 %)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59 563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4 423 (7,4 %)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19 827 (33,3 %)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14 092 (23,7 %)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7 738 (13,0 %)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13 483 (22,6 %)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6035022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  <a:latin typeface="+mn-lt"/>
                        </a:rPr>
                        <a:t>Středočeský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403 (72,4 %)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42 058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4 949 (11,8 %)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19 465 (46,3 %)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10 946 (26,0 %)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3 707 (8,8 %)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2 991 (7,1 %)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8947671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>
                          <a:effectLst/>
                          <a:latin typeface="+mn-lt"/>
                        </a:rPr>
                        <a:t>Jihočeský kraj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 (66,9 %)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19 975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3 514 (17,6 %)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8 560 (42,9 %)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4 206 (21,1 %)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1 471 (7,4 %)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2 224 (11,1 %)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4333786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>
                          <a:effectLst/>
                          <a:latin typeface="+mn-lt"/>
                        </a:rPr>
                        <a:t>Plzeňský kraj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191 (72,9 %)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18 820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2 115 (11,2 %)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7 679 (40,8 %)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4 843 (25,7 %)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1 792 (9,5 %)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2 391 (12,7 %)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186940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  <a:latin typeface="+mn-lt"/>
                        </a:rPr>
                        <a:t>Karlovarský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 (73,2 %)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16 739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1 500 (9,0 %)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7 193 (43,0 %)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5 512 (32,9 %)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1 619 (9,7 %)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915 (5,5 %)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7044073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>
                          <a:effectLst/>
                          <a:latin typeface="+mn-lt"/>
                        </a:rPr>
                        <a:t>Ústecký kraj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233 (67,3 %)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23 273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2 638 (11,3 %)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10 385 (44,6 %)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5 222 (22,4 %)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1 969 (8,5 %)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3 059 (13,1 %)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4894236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  <a:latin typeface="+mn-lt"/>
                        </a:rPr>
                        <a:t>Liberecký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156 (73,6 %)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20 409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3 044 (14,9 %)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8 509 (41,7 %)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4 813 (23,6 %)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1 873 (9,2 %)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2 170 (10,6 %)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109536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  <a:latin typeface="+mn-lt"/>
                        </a:rPr>
                        <a:t>Královéhradecký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207 (79,6 %)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32 177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3 863 (12,0 %)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14 923 (46,4 %)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7 711 (24,0 %)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2 445 (7,6 %)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3 235 (10,1 %)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9525594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  <a:latin typeface="+mn-lt"/>
                        </a:rPr>
                        <a:t>Pardubický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189 (81,8 %)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24 089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4 102 (17,0 %)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12 204 (50,7 %)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4 719 (19,6 %)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1 514 (6,3 %)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1 550 (6,4 %)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0366277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  <a:latin typeface="+mn-lt"/>
                        </a:rPr>
                        <a:t>Kraj Vysočina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175 (70,9 %)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16 739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2 547 (15,2 %)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7 948 (47,5 %)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4 030 (24,1 %)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1 381 (8,3 %)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833 (5,0 %)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557106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  <a:latin typeface="+mn-lt"/>
                        </a:rPr>
                        <a:t>Jihomoravský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446 (77,3 %)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74 615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10 056 (13,5 %)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36 979 (49,6 %)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17 580 (23,6 %)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5 244 (7,0 %)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4 756 (6,4 %)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962169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  <a:latin typeface="+mn-lt"/>
                        </a:rPr>
                        <a:t>Olomoucký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232 (76,3 %)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40 542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5 719 (14,1 %)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21 472 (53,0 %)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9 654 (23,8 %)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2 350 (5,8 %)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1 347 (3,3 %)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3644269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  <a:latin typeface="+mn-lt"/>
                        </a:rPr>
                        <a:t>Zlínský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228 (75,2 %)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45 470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9 276 (20,4 %)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23 725 (52,2 %)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8 884 (19,5 %)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2 102 (4,6 %)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1 483 (3,3 %)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090642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  <a:latin typeface="+mn-lt"/>
                        </a:rPr>
                        <a:t>Moravskoslezský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405 (73,2 %)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52 433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6 993 (13,3 %)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23 539 (44,9 %)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11 695 (22,3 %)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4 846 (9,2 %)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5 360 (10,2 %)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310195"/>
                  </a:ext>
                </a:extLst>
              </a:tr>
              <a:tr h="30567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  <a:latin typeface="+mn-lt"/>
                        </a:rPr>
                        <a:t>ČR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4 994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3 602 (72,1 %)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486 902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64 739 (13,3 %)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222 408 (45,7 %)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113 907 (23,4 %)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40 051 (8,2 %)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45 797 (9,4 %)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76480"/>
                  </a:ext>
                </a:extLst>
              </a:tr>
            </a:tbl>
          </a:graphicData>
        </a:graphic>
      </p:graphicFrame>
      <p:sp>
        <p:nvSpPr>
          <p:cNvPr id="11" name="Obdélník 10">
            <a:extLst>
              <a:ext uri="{FF2B5EF4-FFF2-40B4-BE49-F238E27FC236}">
                <a16:creationId xmlns:a16="http://schemas.microsoft.com/office/drawing/2014/main" id="{8D00FA8F-7BC8-452E-A9D0-4B9FF6F5E1C6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3095885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16. 5.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9117518"/>
              </p:ext>
            </p:extLst>
          </p:nvPr>
        </p:nvGraphicFramePr>
        <p:xfrm>
          <a:off x="1789470" y="1690688"/>
          <a:ext cx="9564329" cy="364006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19.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149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21/den)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nárůst za týden celkem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27,1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nárůst za týden skupina 65+ na 100 tis. obyv. 65+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15,9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6839464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104.456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103.814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1.806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rálovéhradecký kraj - COVID-19">
            <a:extLst>
              <a:ext uri="{FF2B5EF4-FFF2-40B4-BE49-F238E27FC236}">
                <a16:creationId xmlns:a16="http://schemas.microsoft.com/office/drawing/2014/main" id="{8652E93F-8251-4D6A-B27D-C2B25F8E3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487" y="1410177"/>
            <a:ext cx="8201025" cy="486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D0BDA38-BC11-4448-A3B8-1BC0CD139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125" y="18045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 denní počty pozitivně testovaných osob (dle data odběru vzorku) - detail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562374-7096-430D-9865-34C31F731C7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" y="5996940"/>
            <a:ext cx="1363216" cy="753501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83A342A2-DF43-4201-AE8D-7D6952CE9EC6}"/>
              </a:ext>
            </a:extLst>
          </p:cNvPr>
          <p:cNvSpPr/>
          <p:nvPr/>
        </p:nvSpPr>
        <p:spPr>
          <a:xfrm>
            <a:off x="8738661" y="6308209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D1E8951C-FEF3-4FEC-8A39-86E538E00330}"/>
              </a:ext>
            </a:extLst>
          </p:cNvPr>
          <p:cNvSpPr/>
          <p:nvPr/>
        </p:nvSpPr>
        <p:spPr>
          <a:xfrm>
            <a:off x="4203700" y="1574800"/>
            <a:ext cx="5969000" cy="546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009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39" y="2"/>
            <a:ext cx="7436164" cy="576000"/>
          </a:xfrm>
        </p:spPr>
        <p:txBody>
          <a:bodyPr/>
          <a:lstStyle/>
          <a:p>
            <a:r>
              <a:rPr lang="cs-CZ" dirty="0"/>
              <a:t>Vybrané ukazatele – srovnání regionů</a:t>
            </a:r>
          </a:p>
        </p:txBody>
      </p:sp>
      <p:sp>
        <p:nvSpPr>
          <p:cNvPr id="35" name="Rectangle 8">
            <a:extLst>
              <a:ext uri="{FF2B5EF4-FFF2-40B4-BE49-F238E27FC236}">
                <a16:creationId xmlns:a16="http://schemas.microsoft.com/office/drawing/2014/main" id="{D547B5C3-9C9D-4646-9142-57CBE7A9C7A2}"/>
              </a:ext>
            </a:extLst>
          </p:cNvPr>
          <p:cNvSpPr/>
          <p:nvPr/>
        </p:nvSpPr>
        <p:spPr>
          <a:xfrm>
            <a:off x="230691" y="6377756"/>
            <a:ext cx="1196130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*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Představuje podíl sedmidenních oken, vzájemně posunutých o užívanou průměrnou délku sériového intervalu (5 dní). 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 DER HEIDEN, Matthias; HAMOUDA, </a:t>
            </a: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Osamah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Schätzung der aktuellen Entwicklung der SARS-CoV-2-Epidemie in Deutschland–</a:t>
            </a: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Nowcasting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</a:t>
            </a:r>
            <a:r>
              <a:rPr kumimoji="0" lang="de-DE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Epid</a:t>
            </a:r>
            <a:r>
              <a:rPr kumimoji="0" lang="de-DE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Bull, 2020, 17: 10-15. 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39" y="664210"/>
            <a:ext cx="11341608" cy="575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9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0BDA38-BC11-4448-A3B8-1BC0CD139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24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 porovnání ČR k 16. 5. 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562374-7096-430D-9865-34C31F731C7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3" y="6225816"/>
            <a:ext cx="1001648" cy="524624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BFCA53DC-7591-4F43-906A-69688F8DBD22}"/>
              </a:ext>
            </a:extLst>
          </p:cNvPr>
          <p:cNvSpPr/>
          <p:nvPr/>
        </p:nvSpPr>
        <p:spPr>
          <a:xfrm>
            <a:off x="10047772" y="6320424"/>
            <a:ext cx="1198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ÚZIS</a:t>
            </a:r>
          </a:p>
        </p:txBody>
      </p:sp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A73AED95-33CE-43C3-9E27-7F1921D25F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6407071"/>
              </p:ext>
            </p:extLst>
          </p:nvPr>
        </p:nvGraphicFramePr>
        <p:xfrm>
          <a:off x="1055802" y="1270000"/>
          <a:ext cx="10190375" cy="4955818"/>
        </p:xfrm>
        <a:graphic>
          <a:graphicData uri="http://schemas.openxmlformats.org/drawingml/2006/table">
            <a:tbl>
              <a:tblPr/>
              <a:tblGrid>
                <a:gridCol w="3291581">
                  <a:extLst>
                    <a:ext uri="{9D8B030D-6E8A-4147-A177-3AD203B41FA5}">
                      <a16:colId xmlns:a16="http://schemas.microsoft.com/office/drawing/2014/main" val="1357123089"/>
                    </a:ext>
                  </a:extLst>
                </a:gridCol>
                <a:gridCol w="2299598">
                  <a:extLst>
                    <a:ext uri="{9D8B030D-6E8A-4147-A177-3AD203B41FA5}">
                      <a16:colId xmlns:a16="http://schemas.microsoft.com/office/drawing/2014/main" val="240401136"/>
                    </a:ext>
                  </a:extLst>
                </a:gridCol>
                <a:gridCol w="2299598">
                  <a:extLst>
                    <a:ext uri="{9D8B030D-6E8A-4147-A177-3AD203B41FA5}">
                      <a16:colId xmlns:a16="http://schemas.microsoft.com/office/drawing/2014/main" val="3112173229"/>
                    </a:ext>
                  </a:extLst>
                </a:gridCol>
                <a:gridCol w="2299598">
                  <a:extLst>
                    <a:ext uri="{9D8B030D-6E8A-4147-A177-3AD203B41FA5}">
                      <a16:colId xmlns:a16="http://schemas.microsoft.com/office/drawing/2014/main" val="2553407020"/>
                    </a:ext>
                  </a:extLst>
                </a:gridCol>
              </a:tblGrid>
              <a:tr h="716026">
                <a:tc>
                  <a:txBody>
                    <a:bodyPr/>
                    <a:lstStyle/>
                    <a:p>
                      <a:pPr algn="l" rtl="0" fontAlgn="ctr"/>
                      <a:endParaRPr lang="cs-CZ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Počet obyvatel</a:t>
                      </a:r>
                    </a:p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 1. 1. 2020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Počet potvrzených případů celkem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Počet potvrzených případů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na 100 </a:t>
                      </a:r>
                      <a:r>
                        <a:rPr lang="cs-CZ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tis.obyvatel</a:t>
                      </a:r>
                      <a:endParaRPr lang="cs-CZ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82613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1 324 277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184 176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13 795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332128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1 385 141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230 024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16 453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969282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644 083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99 078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15 395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794933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589 899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97 651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941174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294 664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45 309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7678331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820 965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122 709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15 019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6127290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443 690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79 959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18 070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197423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551 647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104 456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18 964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627313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522 662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93 041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17 795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703168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509 813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79 500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15 623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215312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1 191 989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154 371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608281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632 015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92 192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736610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582 555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90 418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15 586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609956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1 200 539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177368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14 870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597764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Bydliště neurčeno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717577"/>
                  </a:ext>
                </a:extLst>
              </a:tr>
              <a:tr h="26498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Cizinci bez trvalého pobytu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1 738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9146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6322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0BDA38-BC11-4448-A3B8-1BC0CD139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 porovnání okresy k 16. 5.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562374-7096-430D-9865-34C31F731C7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" y="6073629"/>
            <a:ext cx="1314068" cy="676811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BFCA53DC-7591-4F43-906A-69688F8DBD22}"/>
              </a:ext>
            </a:extLst>
          </p:cNvPr>
          <p:cNvSpPr/>
          <p:nvPr/>
        </p:nvSpPr>
        <p:spPr>
          <a:xfrm>
            <a:off x="10155395" y="6227368"/>
            <a:ext cx="1198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ÚZIS</a:t>
            </a:r>
          </a:p>
        </p:txBody>
      </p:sp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CA1A321A-AE20-4CD2-A238-ACCFF31C66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1734386"/>
              </p:ext>
            </p:extLst>
          </p:nvPr>
        </p:nvGraphicFramePr>
        <p:xfrm>
          <a:off x="928541" y="1411288"/>
          <a:ext cx="10515599" cy="4483035"/>
        </p:xfrm>
        <a:graphic>
          <a:graphicData uri="http://schemas.openxmlformats.org/drawingml/2006/table">
            <a:tbl>
              <a:tblPr/>
              <a:tblGrid>
                <a:gridCol w="3396632">
                  <a:extLst>
                    <a:ext uri="{9D8B030D-6E8A-4147-A177-3AD203B41FA5}">
                      <a16:colId xmlns:a16="http://schemas.microsoft.com/office/drawing/2014/main" val="4128602864"/>
                    </a:ext>
                  </a:extLst>
                </a:gridCol>
                <a:gridCol w="2372989">
                  <a:extLst>
                    <a:ext uri="{9D8B030D-6E8A-4147-A177-3AD203B41FA5}">
                      <a16:colId xmlns:a16="http://schemas.microsoft.com/office/drawing/2014/main" val="3501444165"/>
                    </a:ext>
                  </a:extLst>
                </a:gridCol>
                <a:gridCol w="2372989">
                  <a:extLst>
                    <a:ext uri="{9D8B030D-6E8A-4147-A177-3AD203B41FA5}">
                      <a16:colId xmlns:a16="http://schemas.microsoft.com/office/drawing/2014/main" val="1568653674"/>
                    </a:ext>
                  </a:extLst>
                </a:gridCol>
                <a:gridCol w="2372989">
                  <a:extLst>
                    <a:ext uri="{9D8B030D-6E8A-4147-A177-3AD203B41FA5}">
                      <a16:colId xmlns:a16="http://schemas.microsoft.com/office/drawing/2014/main" val="2534382826"/>
                    </a:ext>
                  </a:extLst>
                </a:gridCol>
              </a:tblGrid>
              <a:tr h="730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Počet obyvatel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Počet potvrzených případů celkem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Počet potvrzených případů na 100 </a:t>
                      </a:r>
                      <a:r>
                        <a:rPr lang="cs-CZ" sz="18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tis.obyvatel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190247"/>
                  </a:ext>
                </a:extLst>
              </a:tr>
              <a:tr h="730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Hradec Králové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164 435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31 415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19 105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646649"/>
                  </a:ext>
                </a:extLst>
              </a:tr>
              <a:tr h="730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Jičín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80 134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14 079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17 569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472350"/>
                  </a:ext>
                </a:extLst>
              </a:tr>
              <a:tr h="730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Náchod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109 487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19 740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977590"/>
                  </a:ext>
                </a:extLst>
              </a:tr>
              <a:tr h="730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Rychnov nad Kněžnou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79 333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14 878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18 754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673560"/>
                  </a:ext>
                </a:extLst>
              </a:tr>
              <a:tr h="730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Trutnov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117 414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22 471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19 138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856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772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33141CA8-F12A-4BB4-B498-8D7B54AC06B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Kapacita C+ lůžek v Královéhradeckém kraji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8889F0C-383D-45DE-872F-692F4108A7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121628"/>
              </p:ext>
            </p:extLst>
          </p:nvPr>
        </p:nvGraphicFramePr>
        <p:xfrm>
          <a:off x="1245140" y="1690689"/>
          <a:ext cx="9824938" cy="3909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2252">
                  <a:extLst>
                    <a:ext uri="{9D8B030D-6E8A-4147-A177-3AD203B41FA5}">
                      <a16:colId xmlns:a16="http://schemas.microsoft.com/office/drawing/2014/main" val="1034507439"/>
                    </a:ext>
                  </a:extLst>
                </a:gridCol>
                <a:gridCol w="1389230">
                  <a:extLst>
                    <a:ext uri="{9D8B030D-6E8A-4147-A177-3AD203B41FA5}">
                      <a16:colId xmlns:a16="http://schemas.microsoft.com/office/drawing/2014/main" val="767322251"/>
                    </a:ext>
                  </a:extLst>
                </a:gridCol>
                <a:gridCol w="1368021">
                  <a:extLst>
                    <a:ext uri="{9D8B030D-6E8A-4147-A177-3AD203B41FA5}">
                      <a16:colId xmlns:a16="http://schemas.microsoft.com/office/drawing/2014/main" val="2803813529"/>
                    </a:ext>
                  </a:extLst>
                </a:gridCol>
                <a:gridCol w="1389230">
                  <a:extLst>
                    <a:ext uri="{9D8B030D-6E8A-4147-A177-3AD203B41FA5}">
                      <a16:colId xmlns:a16="http://schemas.microsoft.com/office/drawing/2014/main" val="2529611398"/>
                    </a:ext>
                  </a:extLst>
                </a:gridCol>
                <a:gridCol w="1336205">
                  <a:extLst>
                    <a:ext uri="{9D8B030D-6E8A-4147-A177-3AD203B41FA5}">
                      <a16:colId xmlns:a16="http://schemas.microsoft.com/office/drawing/2014/main" val="1787663944"/>
                    </a:ext>
                  </a:extLst>
                </a:gridCol>
              </a:tblGrid>
              <a:tr h="8367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</a:rPr>
                        <a:t>16. 5. 2021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Kapacita intenzivní péče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Volná </a:t>
                      </a: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intenzivní lůžka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Kapacita standardní lůžka včetně násl.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Volná standardní lůžka včetně násl.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79944222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Jičín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4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4170740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Trutnov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8450693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Městská nemocnice Dvůr Králové n/L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12975395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Náchod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8607157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Nemocnice Rychnov nad Kněžnou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6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11461473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Nemocnice Vrchlabí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94162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45275278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celkem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37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83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45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33631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19" y="5688481"/>
            <a:ext cx="1566642" cy="80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0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B198CEA-5624-4963-8B0D-3FAD00F63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7" y="0"/>
            <a:ext cx="10450286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C08E95C-0954-4745-85E1-E74D3581E38A}"/>
              </a:ext>
            </a:extLst>
          </p:cNvPr>
          <p:cNvSpPr txBox="1"/>
          <p:nvPr/>
        </p:nvSpPr>
        <p:spPr>
          <a:xfrm>
            <a:off x="2464904" y="3429000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Fakultní nemocnice HK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15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21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9D3DCA5-54FF-41C9-A38A-EF8147A85295}"/>
              </a:ext>
            </a:extLst>
          </p:cNvPr>
          <p:cNvSpPr txBox="1"/>
          <p:nvPr/>
        </p:nvSpPr>
        <p:spPr>
          <a:xfrm>
            <a:off x="1790368" y="238330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Jičín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4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20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0609429-9913-4539-91C8-B55E8368A409}"/>
              </a:ext>
            </a:extLst>
          </p:cNvPr>
          <p:cNvSpPr txBox="1"/>
          <p:nvPr/>
        </p:nvSpPr>
        <p:spPr>
          <a:xfrm>
            <a:off x="5766021" y="480392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Vrchlabí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2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4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CA65021-EDCD-4351-94B8-C06F2C17DD75}"/>
              </a:ext>
            </a:extLst>
          </p:cNvPr>
          <p:cNvSpPr txBox="1"/>
          <p:nvPr/>
        </p:nvSpPr>
        <p:spPr>
          <a:xfrm>
            <a:off x="8191168" y="1126723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Trutnov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2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12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2F4756D-84FE-4A9A-857E-19F7FE5E30FD}"/>
              </a:ext>
            </a:extLst>
          </p:cNvPr>
          <p:cNvSpPr txBox="1"/>
          <p:nvPr/>
        </p:nvSpPr>
        <p:spPr>
          <a:xfrm>
            <a:off x="5185575" y="5211417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MN Dvůr Králové n. L.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0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ADDB69A-9020-4D6E-A770-954A6BB933B6}"/>
              </a:ext>
            </a:extLst>
          </p:cNvPr>
          <p:cNvSpPr txBox="1"/>
          <p:nvPr/>
        </p:nvSpPr>
        <p:spPr>
          <a:xfrm>
            <a:off x="8731857" y="4670728"/>
            <a:ext cx="1962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Rychnov n. </a:t>
            </a:r>
            <a:r>
              <a:rPr lang="cs-CZ" sz="1200" dirty="0" err="1">
                <a:solidFill>
                  <a:srgbClr val="2B2B82"/>
                </a:solidFill>
                <a:latin typeface="Franklin Gothic Demi" panose="020B0703020102020204" pitchFamily="34" charset="0"/>
              </a:rPr>
              <a:t>Kn</a:t>
            </a:r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5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22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969F1FE-AA15-4EA6-83ED-EEDB32AEF468}"/>
              </a:ext>
            </a:extLst>
          </p:cNvPr>
          <p:cNvSpPr txBox="1"/>
          <p:nvPr/>
        </p:nvSpPr>
        <p:spPr>
          <a:xfrm>
            <a:off x="8525123" y="310583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Náchod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9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4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D84F3C5-AB0D-44E2-98E1-BDA315CE83A9}"/>
              </a:ext>
            </a:extLst>
          </p:cNvPr>
          <p:cNvSpPr txBox="1"/>
          <p:nvPr/>
        </p:nvSpPr>
        <p:spPr>
          <a:xfrm>
            <a:off x="2044810" y="4486061"/>
            <a:ext cx="1607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120</a:t>
            </a:r>
          </a:p>
        </p:txBody>
      </p:sp>
    </p:spTree>
    <p:extLst>
      <p:ext uri="{BB962C8B-B14F-4D97-AF65-F5344CB8AC3E}">
        <p14:creationId xmlns:p14="http://schemas.microsoft.com/office/powerpoint/2010/main" val="4255019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117" y="51428"/>
            <a:ext cx="8252012" cy="722500"/>
          </a:xfrm>
        </p:spPr>
        <p:txBody>
          <a:bodyPr>
            <a:normAutofit/>
          </a:bodyPr>
          <a:lstStyle/>
          <a:p>
            <a:pPr algn="ctr"/>
            <a:r>
              <a:rPr lang="cs-CZ" sz="2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Celkový počet dodaných a podaných dávek k 16. 5.</a:t>
            </a:r>
            <a:endParaRPr lang="cs-CZ" sz="2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0" y="6194612"/>
            <a:ext cx="1222671" cy="663388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7ED5C58A-85EA-4362-B35E-13A55CB6C4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6982601"/>
              </p:ext>
            </p:extLst>
          </p:nvPr>
        </p:nvGraphicFramePr>
        <p:xfrm>
          <a:off x="580208" y="713957"/>
          <a:ext cx="11031584" cy="5430085"/>
        </p:xfrm>
        <a:graphic>
          <a:graphicData uri="http://schemas.openxmlformats.org/drawingml/2006/table">
            <a:tbl>
              <a:tblPr/>
              <a:tblGrid>
                <a:gridCol w="1163260">
                  <a:extLst>
                    <a:ext uri="{9D8B030D-6E8A-4147-A177-3AD203B41FA5}">
                      <a16:colId xmlns:a16="http://schemas.microsoft.com/office/drawing/2014/main" val="2316139962"/>
                    </a:ext>
                  </a:extLst>
                </a:gridCol>
                <a:gridCol w="872445">
                  <a:extLst>
                    <a:ext uri="{9D8B030D-6E8A-4147-A177-3AD203B41FA5}">
                      <a16:colId xmlns:a16="http://schemas.microsoft.com/office/drawing/2014/main" val="1374717823"/>
                    </a:ext>
                  </a:extLst>
                </a:gridCol>
                <a:gridCol w="732423">
                  <a:extLst>
                    <a:ext uri="{9D8B030D-6E8A-4147-A177-3AD203B41FA5}">
                      <a16:colId xmlns:a16="http://schemas.microsoft.com/office/drawing/2014/main" val="2587210141"/>
                    </a:ext>
                  </a:extLst>
                </a:gridCol>
                <a:gridCol w="732423">
                  <a:extLst>
                    <a:ext uri="{9D8B030D-6E8A-4147-A177-3AD203B41FA5}">
                      <a16:colId xmlns:a16="http://schemas.microsoft.com/office/drawing/2014/main" val="769707828"/>
                    </a:ext>
                  </a:extLst>
                </a:gridCol>
                <a:gridCol w="732423">
                  <a:extLst>
                    <a:ext uri="{9D8B030D-6E8A-4147-A177-3AD203B41FA5}">
                      <a16:colId xmlns:a16="http://schemas.microsoft.com/office/drawing/2014/main" val="1740067788"/>
                    </a:ext>
                  </a:extLst>
                </a:gridCol>
                <a:gridCol w="732423">
                  <a:extLst>
                    <a:ext uri="{9D8B030D-6E8A-4147-A177-3AD203B41FA5}">
                      <a16:colId xmlns:a16="http://schemas.microsoft.com/office/drawing/2014/main" val="566999745"/>
                    </a:ext>
                  </a:extLst>
                </a:gridCol>
                <a:gridCol w="732423">
                  <a:extLst>
                    <a:ext uri="{9D8B030D-6E8A-4147-A177-3AD203B41FA5}">
                      <a16:colId xmlns:a16="http://schemas.microsoft.com/office/drawing/2014/main" val="307239043"/>
                    </a:ext>
                  </a:extLst>
                </a:gridCol>
                <a:gridCol w="732423">
                  <a:extLst>
                    <a:ext uri="{9D8B030D-6E8A-4147-A177-3AD203B41FA5}">
                      <a16:colId xmlns:a16="http://schemas.microsoft.com/office/drawing/2014/main" val="158810969"/>
                    </a:ext>
                  </a:extLst>
                </a:gridCol>
                <a:gridCol w="732423">
                  <a:extLst>
                    <a:ext uri="{9D8B030D-6E8A-4147-A177-3AD203B41FA5}">
                      <a16:colId xmlns:a16="http://schemas.microsoft.com/office/drawing/2014/main" val="1663924566"/>
                    </a:ext>
                  </a:extLst>
                </a:gridCol>
                <a:gridCol w="732423">
                  <a:extLst>
                    <a:ext uri="{9D8B030D-6E8A-4147-A177-3AD203B41FA5}">
                      <a16:colId xmlns:a16="http://schemas.microsoft.com/office/drawing/2014/main" val="1382326108"/>
                    </a:ext>
                  </a:extLst>
                </a:gridCol>
                <a:gridCol w="732423">
                  <a:extLst>
                    <a:ext uri="{9D8B030D-6E8A-4147-A177-3AD203B41FA5}">
                      <a16:colId xmlns:a16="http://schemas.microsoft.com/office/drawing/2014/main" val="2903561306"/>
                    </a:ext>
                  </a:extLst>
                </a:gridCol>
                <a:gridCol w="732423">
                  <a:extLst>
                    <a:ext uri="{9D8B030D-6E8A-4147-A177-3AD203B41FA5}">
                      <a16:colId xmlns:a16="http://schemas.microsoft.com/office/drawing/2014/main" val="1039885275"/>
                    </a:ext>
                  </a:extLst>
                </a:gridCol>
                <a:gridCol w="939226">
                  <a:extLst>
                    <a:ext uri="{9D8B030D-6E8A-4147-A177-3AD203B41FA5}">
                      <a16:colId xmlns:a16="http://schemas.microsoft.com/office/drawing/2014/main" val="951909573"/>
                    </a:ext>
                  </a:extLst>
                </a:gridCol>
                <a:gridCol w="732423">
                  <a:extLst>
                    <a:ext uri="{9D8B030D-6E8A-4147-A177-3AD203B41FA5}">
                      <a16:colId xmlns:a16="http://schemas.microsoft.com/office/drawing/2014/main" val="693226571"/>
                    </a:ext>
                  </a:extLst>
                </a:gridCol>
              </a:tblGrid>
              <a:tr h="38528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Comirnaty (BioNTech Manufacturing GmbH)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Vaccine Moderna (Moderna Biotech Spain, S.L.)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VAXZEVRIA (</a:t>
                      </a:r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AstraZeneca</a:t>
                      </a: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Vaccine Janssen (Johnson &amp; Johson)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720235"/>
                  </a:ext>
                </a:extLst>
              </a:tr>
              <a:tr h="81659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 do 17.1. a 6 od 18.1.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6 na lahvičku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11 na lahvičku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11 na lahvičku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90691"/>
                  </a:ext>
                </a:extLst>
              </a:tr>
              <a:tr h="26846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603 525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614 250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560 203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71 280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51 739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46 973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742 925 – 767 230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661 533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5083408"/>
                  </a:ext>
                </a:extLst>
              </a:tr>
              <a:tr h="26846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396 435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398 970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342 328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63 030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42 439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59 972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530 135 – 545 690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447 953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598536"/>
                  </a:ext>
                </a:extLst>
              </a:tr>
              <a:tr h="26846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212 160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214 110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212 034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29 700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23 813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24 659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270 310 – 277 960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261 213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6730046"/>
                  </a:ext>
                </a:extLst>
              </a:tr>
              <a:tr h="26846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190 125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191 880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185 038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243 325 – 250 240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225 579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844897"/>
                  </a:ext>
                </a:extLst>
              </a:tr>
              <a:tr h="26846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97 695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98 280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81 097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23 968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153 295 – 159 410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115 003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3990307"/>
                  </a:ext>
                </a:extLst>
              </a:tr>
              <a:tr h="26846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257 400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258 570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238 913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39 490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41 580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29 032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332 900 – 341 440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295 408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4766200"/>
                  </a:ext>
                </a:extLst>
              </a:tr>
              <a:tr h="26846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141 765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142 740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126 588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20 460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181 665 – 186 540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158 938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8830219"/>
                  </a:ext>
                </a:extLst>
              </a:tr>
              <a:tr h="35372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187 005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188 370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179 253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23 353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38 280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251 105 – 258 730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232 189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64492"/>
                  </a:ext>
                </a:extLst>
              </a:tr>
              <a:tr h="26846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160 680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161 460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138 676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28 930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213 330 – 219 220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178 026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473121"/>
                  </a:ext>
                </a:extLst>
              </a:tr>
              <a:tr h="26846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158 145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159 120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146 546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27 940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17 295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31 350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26 047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213 445 – 219 810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191 133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7420158"/>
                  </a:ext>
                </a:extLst>
              </a:tr>
              <a:tr h="26846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425 670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431 130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372 934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44 080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55 700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61 270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45 551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543 470 – 560 410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465 385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504545"/>
                  </a:ext>
                </a:extLst>
              </a:tr>
              <a:tr h="26846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206 505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208 260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178 884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35 090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33 660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270 205 – 278 210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236 864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046522"/>
                  </a:ext>
                </a:extLst>
              </a:tr>
              <a:tr h="26846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182 715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183 690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172 979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29 260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239 615 – 246 060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224 625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2968917"/>
                  </a:ext>
                </a:extLst>
              </a:tr>
              <a:tr h="35372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369 735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372 660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353 319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68 860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47 436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42 217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490 785 – 505 570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445 274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8235712"/>
                  </a:ext>
                </a:extLst>
              </a:tr>
              <a:tr h="26846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3 589 560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3 623 490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3 288 792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501 900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552 090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392 651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558 900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614 790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435 073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4 676 510 – 4 816 520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4 139 123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3614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5915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2F500C3B-2BAF-4CA5-849A-B1EC376A25DB}" vid="{C99570C5-ACCF-4382-8246-136F83C28052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6517</TotalTime>
  <Words>1839</Words>
  <Application>Microsoft Office PowerPoint</Application>
  <PresentationFormat>Širokoúhlá obrazovka</PresentationFormat>
  <Paragraphs>588</Paragraphs>
  <Slides>15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1_Motiv Office</vt:lpstr>
      <vt:lpstr>2_Motiv Office</vt:lpstr>
      <vt:lpstr>Přehled epidemické situace a stavu očkování v Královéhradeckém kraji</vt:lpstr>
      <vt:lpstr>Aktuální situace v Královéhradeckém kraji k 16. 5. 2021</vt:lpstr>
      <vt:lpstr>Královéhradecký kraj – denní počty pozitivně testovaných osob (dle data odběru vzorku) - detail</vt:lpstr>
      <vt:lpstr>Vybrané ukazatele – srovnání regionů</vt:lpstr>
      <vt:lpstr>Královéhradecký kraj – porovnání ČR k 16. 5. </vt:lpstr>
      <vt:lpstr>Královéhradecký kraj – porovnání okresy k 16. 5.</vt:lpstr>
      <vt:lpstr>Kapacita C+ lůžek v Královéhradeckém kraji</vt:lpstr>
      <vt:lpstr>Prezentace aplikace PowerPoint</vt:lpstr>
      <vt:lpstr>Celkový počet dodaných a podaných dávek k 16. 5.</vt:lpstr>
      <vt:lpstr> Očkování od 2. ledna do 16. května 2021</vt:lpstr>
      <vt:lpstr>Prezentace aplikace PowerPoint</vt:lpstr>
      <vt:lpstr>Prezentace aplikace PowerPoint</vt:lpstr>
      <vt:lpstr>Královéhradecký kraj – praktičtí lékaři</vt:lpstr>
      <vt:lpstr>Vakcinace u praktických lékařů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Beata Nováková</cp:lastModifiedBy>
  <cp:revision>337</cp:revision>
  <cp:lastPrinted>2021-05-18T09:14:17Z</cp:lastPrinted>
  <dcterms:created xsi:type="dcterms:W3CDTF">2021-01-14T19:24:21Z</dcterms:created>
  <dcterms:modified xsi:type="dcterms:W3CDTF">2021-07-27T11:10:24Z</dcterms:modified>
</cp:coreProperties>
</file>