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56" r:id="rId3"/>
    <p:sldId id="723" r:id="rId4"/>
    <p:sldId id="2176" r:id="rId5"/>
    <p:sldId id="2245" r:id="rId6"/>
    <p:sldId id="2249" r:id="rId7"/>
    <p:sldId id="2216" r:id="rId8"/>
    <p:sldId id="2217" r:id="rId9"/>
    <p:sldId id="2224" r:id="rId10"/>
    <p:sldId id="2225" r:id="rId11"/>
    <p:sldId id="2250" r:id="rId12"/>
    <p:sldId id="750" r:id="rId13"/>
    <p:sldId id="2221" r:id="rId14"/>
    <p:sldId id="705" r:id="rId1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E04"/>
    <a:srgbClr val="B31105"/>
    <a:srgbClr val="CFD5EA"/>
    <a:srgbClr val="E9EBF5"/>
    <a:srgbClr val="2B2B82"/>
    <a:srgbClr val="00002F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6" autoAdjust="0"/>
    <p:restoredTop sz="93883" autoAdjust="0"/>
  </p:normalViewPr>
  <p:slideViewPr>
    <p:cSldViewPr snapToGrid="0">
      <p:cViewPr varScale="1">
        <p:scale>
          <a:sx n="105" d="100"/>
          <a:sy n="105" d="100"/>
        </p:scale>
        <p:origin x="15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42818623398409"/>
          <c:y val="0.1703220066242872"/>
          <c:w val="0.73221684886657512"/>
          <c:h val="0.813696424623908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Očkovaní s ukončovací dávkou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Karlovarský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58.728274599999999</c:v>
                </c:pt>
                <c:pt idx="1">
                  <c:v>57.565073499999997</c:v>
                </c:pt>
                <c:pt idx="2">
                  <c:v>56.301980899999997</c:v>
                </c:pt>
                <c:pt idx="3">
                  <c:v>57.271302800000001</c:v>
                </c:pt>
                <c:pt idx="4">
                  <c:v>56.6001762</c:v>
                </c:pt>
                <c:pt idx="5">
                  <c:v>55.510869800000002</c:v>
                </c:pt>
                <c:pt idx="6">
                  <c:v>55.780250299999999</c:v>
                </c:pt>
                <c:pt idx="7">
                  <c:v>54.2397907</c:v>
                </c:pt>
                <c:pt idx="8">
                  <c:v>53.469792699999999</c:v>
                </c:pt>
                <c:pt idx="9">
                  <c:v>54.074765900000003</c:v>
                </c:pt>
                <c:pt idx="10">
                  <c:v>53.855804900000003</c:v>
                </c:pt>
                <c:pt idx="11">
                  <c:v>52.801063200000002</c:v>
                </c:pt>
                <c:pt idx="12">
                  <c:v>53.9450711</c:v>
                </c:pt>
                <c:pt idx="13">
                  <c:v>51.694451999999998</c:v>
                </c:pt>
                <c:pt idx="14">
                  <c:v>51.438807799999999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C-43B5-BDA2-1A9D9441837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Očkovaní 1. dávkou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Karlovarský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0.9397624</c:v>
                </c:pt>
                <c:pt idx="1">
                  <c:v>1.1334073</c:v>
                </c:pt>
                <c:pt idx="2">
                  <c:v>0.9840179</c:v>
                </c:pt>
                <c:pt idx="3">
                  <c:v>1.2709313</c:v>
                </c:pt>
                <c:pt idx="4">
                  <c:v>0.90140489999999995</c:v>
                </c:pt>
                <c:pt idx="5">
                  <c:v>0.97827390000000003</c:v>
                </c:pt>
                <c:pt idx="6">
                  <c:v>1.1099091000000001</c:v>
                </c:pt>
                <c:pt idx="7">
                  <c:v>1.0035267999999999</c:v>
                </c:pt>
                <c:pt idx="8">
                  <c:v>1.0233323000000001</c:v>
                </c:pt>
                <c:pt idx="9">
                  <c:v>1.0837155999999999</c:v>
                </c:pt>
                <c:pt idx="10">
                  <c:v>1.0020081000000001</c:v>
                </c:pt>
                <c:pt idx="11">
                  <c:v>0.89429930000000002</c:v>
                </c:pt>
                <c:pt idx="12">
                  <c:v>1.0063355</c:v>
                </c:pt>
                <c:pt idx="13">
                  <c:v>0.91605369999999997</c:v>
                </c:pt>
                <c:pt idx="14">
                  <c:v>0.92510650000000005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C-43B5-BDA2-1A9D9441837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Prodělali onemocnění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Karlovarský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5.6016288000000003</c:v>
                </c:pt>
                <c:pt idx="1">
                  <c:v>6.3989408000000001</c:v>
                </c:pt>
                <c:pt idx="2">
                  <c:v>7.2092926000000004</c:v>
                </c:pt>
                <c:pt idx="3">
                  <c:v>5.7287781000000004</c:v>
                </c:pt>
                <c:pt idx="4">
                  <c:v>6.1093837000000004</c:v>
                </c:pt>
                <c:pt idx="5">
                  <c:v>6.8568847000000002</c:v>
                </c:pt>
                <c:pt idx="6">
                  <c:v>6.3198850000000002</c:v>
                </c:pt>
                <c:pt idx="7">
                  <c:v>7.4858086999999998</c:v>
                </c:pt>
                <c:pt idx="8">
                  <c:v>7.4971297999999997</c:v>
                </c:pt>
                <c:pt idx="9">
                  <c:v>5.7633745000000003</c:v>
                </c:pt>
                <c:pt idx="10">
                  <c:v>6.0454603000000002</c:v>
                </c:pt>
                <c:pt idx="11">
                  <c:v>6.8277371000000002</c:v>
                </c:pt>
                <c:pt idx="12">
                  <c:v>5.3839661000000003</c:v>
                </c:pt>
                <c:pt idx="13">
                  <c:v>6.229031</c:v>
                </c:pt>
                <c:pt idx="14">
                  <c:v>6.4754282999999999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C-43B5-BDA2-1A9D9441837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Mají rezervaci termínu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Karlovarský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0.53807400000000005</c:v>
                </c:pt>
                <c:pt idx="1">
                  <c:v>0.63476500000000002</c:v>
                </c:pt>
                <c:pt idx="2">
                  <c:v>0.49818200000000001</c:v>
                </c:pt>
                <c:pt idx="3">
                  <c:v>0.68310300000000002</c:v>
                </c:pt>
                <c:pt idx="4">
                  <c:v>0.52692000000000005</c:v>
                </c:pt>
                <c:pt idx="5">
                  <c:v>0.51688500000000004</c:v>
                </c:pt>
                <c:pt idx="6">
                  <c:v>0.90414899999999998</c:v>
                </c:pt>
                <c:pt idx="7">
                  <c:v>0.44639400000000001</c:v>
                </c:pt>
                <c:pt idx="8">
                  <c:v>0.63370700000000002</c:v>
                </c:pt>
                <c:pt idx="9">
                  <c:v>0.66988700000000001</c:v>
                </c:pt>
                <c:pt idx="10">
                  <c:v>0.65800499999999995</c:v>
                </c:pt>
                <c:pt idx="11">
                  <c:v>0.46455999999999997</c:v>
                </c:pt>
                <c:pt idx="12">
                  <c:v>0.49869200000000002</c:v>
                </c:pt>
                <c:pt idx="13">
                  <c:v>0.56361600000000001</c:v>
                </c:pt>
                <c:pt idx="14">
                  <c:v>0.53542900000000004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6C-43B5-BDA2-1A9D9441837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Registrovaní, čekají na termín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Karlovarský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0">
                  <c:v>0.71396004999999996</c:v>
                </c:pt>
                <c:pt idx="1">
                  <c:v>0.72611028</c:v>
                </c:pt>
                <c:pt idx="2">
                  <c:v>0.66757080000000002</c:v>
                </c:pt>
                <c:pt idx="3">
                  <c:v>0.68699796999999996</c:v>
                </c:pt>
                <c:pt idx="4">
                  <c:v>0.73482910000000001</c:v>
                </c:pt>
                <c:pt idx="5">
                  <c:v>0.74224968999999996</c:v>
                </c:pt>
                <c:pt idx="6">
                  <c:v>1.0705979000000001</c:v>
                </c:pt>
                <c:pt idx="7">
                  <c:v>0.69464632999999998</c:v>
                </c:pt>
                <c:pt idx="8">
                  <c:v>0.72388107000000002</c:v>
                </c:pt>
                <c:pt idx="9">
                  <c:v>0.77588358999999996</c:v>
                </c:pt>
                <c:pt idx="10">
                  <c:v>0.58470361000000004</c:v>
                </c:pt>
                <c:pt idx="11">
                  <c:v>0.60004930000000001</c:v>
                </c:pt>
                <c:pt idx="12">
                  <c:v>0.63631123999999994</c:v>
                </c:pt>
                <c:pt idx="13">
                  <c:v>0.68425279999999999</c:v>
                </c:pt>
                <c:pt idx="14">
                  <c:v>0.69117335000000002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B6C-43B5-BDA2-1A9D94418370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Karlovarský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List1!$G$2:$G$16</c:f>
              <c:numCache>
                <c:formatCode>General</c:formatCode>
                <c:ptCount val="15"/>
                <c:pt idx="0">
                  <c:v>33.4783002</c:v>
                </c:pt>
                <c:pt idx="1">
                  <c:v>33.541702899999997</c:v>
                </c:pt>
                <c:pt idx="2">
                  <c:v>34.338956000000003</c:v>
                </c:pt>
                <c:pt idx="3">
                  <c:v>34.358886800000001</c:v>
                </c:pt>
                <c:pt idx="4">
                  <c:v>35.127285899999997</c:v>
                </c:pt>
                <c:pt idx="5">
                  <c:v>35.394837199999998</c:v>
                </c:pt>
                <c:pt idx="6">
                  <c:v>34.815208699999999</c:v>
                </c:pt>
                <c:pt idx="7">
                  <c:v>36.129833099999999</c:v>
                </c:pt>
                <c:pt idx="8">
                  <c:v>36.6521574</c:v>
                </c:pt>
                <c:pt idx="9">
                  <c:v>37.632373899999997</c:v>
                </c:pt>
                <c:pt idx="10">
                  <c:v>37.854018400000001</c:v>
                </c:pt>
                <c:pt idx="11">
                  <c:v>38.4122913</c:v>
                </c:pt>
                <c:pt idx="12">
                  <c:v>38.529624099999999</c:v>
                </c:pt>
                <c:pt idx="13">
                  <c:v>39.9125947</c:v>
                </c:pt>
                <c:pt idx="14">
                  <c:v>39.934054600000003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1-44AB-AAC3-C217D5B4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6240622812244838E-3"/>
          <c:y val="6.0972048032513305E-2"/>
          <c:w val="0.98797442151689274"/>
          <c:h val="4.6756224139152217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42818623398409"/>
          <c:y val="0.1703220066242872"/>
          <c:w val="0.73221684886657512"/>
          <c:h val="0.813696424623908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Očkovaní s ukončovací dávkou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Jihočeský kraj</c:v>
                </c:pt>
                <c:pt idx="3">
                  <c:v>Hlavní město Praha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Plzeňský kraj</c:v>
                </c:pt>
                <c:pt idx="7">
                  <c:v>ČR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84.102749900000006</c:v>
                </c:pt>
                <c:pt idx="1">
                  <c:v>83.216237500000005</c:v>
                </c:pt>
                <c:pt idx="2">
                  <c:v>82.524255199999999</c:v>
                </c:pt>
                <c:pt idx="3">
                  <c:v>82.599384499999999</c:v>
                </c:pt>
                <c:pt idx="4">
                  <c:v>81.694618399999996</c:v>
                </c:pt>
                <c:pt idx="5">
                  <c:v>81.417282</c:v>
                </c:pt>
                <c:pt idx="6">
                  <c:v>80.869177100000002</c:v>
                </c:pt>
                <c:pt idx="7">
                  <c:v>80.848965800000002</c:v>
                </c:pt>
                <c:pt idx="8">
                  <c:v>79.706874200000001</c:v>
                </c:pt>
                <c:pt idx="9">
                  <c:v>79.791099599999995</c:v>
                </c:pt>
                <c:pt idx="10">
                  <c:v>79.760451000000003</c:v>
                </c:pt>
                <c:pt idx="11">
                  <c:v>78.924652899999998</c:v>
                </c:pt>
                <c:pt idx="12">
                  <c:v>78.163998599999999</c:v>
                </c:pt>
                <c:pt idx="13">
                  <c:v>77.642225199999999</c:v>
                </c:pt>
                <c:pt idx="14">
                  <c:v>76.696902399999999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C-43B5-BDA2-1A9D9441837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Očkovaní 1. dávkou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Jihočeský kraj</c:v>
                </c:pt>
                <c:pt idx="3">
                  <c:v>Hlavní město Praha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Plzeňský kraj</c:v>
                </c:pt>
                <c:pt idx="7">
                  <c:v>ČR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0.98039929999999997</c:v>
                </c:pt>
                <c:pt idx="1">
                  <c:v>1.1704615</c:v>
                </c:pt>
                <c:pt idx="2">
                  <c:v>0.96791559999999999</c:v>
                </c:pt>
                <c:pt idx="3">
                  <c:v>1.1177522</c:v>
                </c:pt>
                <c:pt idx="4">
                  <c:v>1.1282316999999999</c:v>
                </c:pt>
                <c:pt idx="5">
                  <c:v>1.1363635999999999</c:v>
                </c:pt>
                <c:pt idx="6">
                  <c:v>1.0030927999999999</c:v>
                </c:pt>
                <c:pt idx="7">
                  <c:v>1.1136987</c:v>
                </c:pt>
                <c:pt idx="8">
                  <c:v>1.1154345000000001</c:v>
                </c:pt>
                <c:pt idx="9">
                  <c:v>1.0877258000000001</c:v>
                </c:pt>
                <c:pt idx="10">
                  <c:v>1.1230661</c:v>
                </c:pt>
                <c:pt idx="11">
                  <c:v>1.1078421000000001</c:v>
                </c:pt>
                <c:pt idx="12">
                  <c:v>1.0470472</c:v>
                </c:pt>
                <c:pt idx="13">
                  <c:v>1.1430948000000001</c:v>
                </c:pt>
                <c:pt idx="14">
                  <c:v>1.092136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C-43B5-BDA2-1A9D9441837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Prodělali onemocnění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Jihočeský kraj</c:v>
                </c:pt>
                <c:pt idx="3">
                  <c:v>Hlavní město Praha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Plzeňský kraj</c:v>
                </c:pt>
                <c:pt idx="7">
                  <c:v>ČR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2.3231042</c:v>
                </c:pt>
                <c:pt idx="1">
                  <c:v>2.3912558000000002</c:v>
                </c:pt>
                <c:pt idx="2">
                  <c:v>2.4426983</c:v>
                </c:pt>
                <c:pt idx="3">
                  <c:v>2.2167186999999999</c:v>
                </c:pt>
                <c:pt idx="4">
                  <c:v>2.662601</c:v>
                </c:pt>
                <c:pt idx="5">
                  <c:v>2.8625403999999999</c:v>
                </c:pt>
                <c:pt idx="6">
                  <c:v>2.7101999000000001</c:v>
                </c:pt>
                <c:pt idx="7">
                  <c:v>2.5950620999999998</c:v>
                </c:pt>
                <c:pt idx="8">
                  <c:v>2.9684393</c:v>
                </c:pt>
                <c:pt idx="9">
                  <c:v>2.5331185999999999</c:v>
                </c:pt>
                <c:pt idx="10">
                  <c:v>2.3108751999999999</c:v>
                </c:pt>
                <c:pt idx="11">
                  <c:v>2.8643301000000001</c:v>
                </c:pt>
                <c:pt idx="12">
                  <c:v>2.7637854000000002</c:v>
                </c:pt>
                <c:pt idx="13">
                  <c:v>2.9919593</c:v>
                </c:pt>
                <c:pt idx="14">
                  <c:v>2.8338882999999999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C-43B5-BDA2-1A9D9441837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Mají rezervaci termínu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Jihočeský kraj</c:v>
                </c:pt>
                <c:pt idx="3">
                  <c:v>Hlavní město Praha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Plzeňský kraj</c:v>
                </c:pt>
                <c:pt idx="7">
                  <c:v>ČR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0.42752099999999998</c:v>
                </c:pt>
                <c:pt idx="1">
                  <c:v>0.41278900000000002</c:v>
                </c:pt>
                <c:pt idx="2">
                  <c:v>0.32531100000000002</c:v>
                </c:pt>
                <c:pt idx="3">
                  <c:v>0.47903699999999999</c:v>
                </c:pt>
                <c:pt idx="4">
                  <c:v>0.326986</c:v>
                </c:pt>
                <c:pt idx="5">
                  <c:v>0.299954</c:v>
                </c:pt>
                <c:pt idx="6">
                  <c:v>0.43363200000000002</c:v>
                </c:pt>
                <c:pt idx="7">
                  <c:v>0.68025999999999998</c:v>
                </c:pt>
                <c:pt idx="8">
                  <c:v>0.43666199999999999</c:v>
                </c:pt>
                <c:pt idx="9">
                  <c:v>0.48543900000000001</c:v>
                </c:pt>
                <c:pt idx="10">
                  <c:v>0.35063800000000001</c:v>
                </c:pt>
                <c:pt idx="11">
                  <c:v>0.33185100000000001</c:v>
                </c:pt>
                <c:pt idx="12">
                  <c:v>0.39482600000000001</c:v>
                </c:pt>
                <c:pt idx="13">
                  <c:v>0.54571099999999995</c:v>
                </c:pt>
                <c:pt idx="14">
                  <c:v>0.45353500000000002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6C-43B5-BDA2-1A9D9441837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Registrovaní, čekají na termín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Jihočeský kraj</c:v>
                </c:pt>
                <c:pt idx="3">
                  <c:v>Hlavní město Praha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Plzeňský kraj</c:v>
                </c:pt>
                <c:pt idx="7">
                  <c:v>ČR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0">
                  <c:v>0.54780624</c:v>
                </c:pt>
                <c:pt idx="1">
                  <c:v>0.57480677999999996</c:v>
                </c:pt>
                <c:pt idx="2">
                  <c:v>0.56929474000000002</c:v>
                </c:pt>
                <c:pt idx="3">
                  <c:v>0.56325944999999999</c:v>
                </c:pt>
                <c:pt idx="4">
                  <c:v>0.54497680999999998</c:v>
                </c:pt>
                <c:pt idx="5">
                  <c:v>0.54078219000000005</c:v>
                </c:pt>
                <c:pt idx="6">
                  <c:v>0.60070783999999999</c:v>
                </c:pt>
                <c:pt idx="7">
                  <c:v>1.3186712899999999</c:v>
                </c:pt>
                <c:pt idx="8">
                  <c:v>0.65283181999999995</c:v>
                </c:pt>
                <c:pt idx="9">
                  <c:v>0.66831012999999995</c:v>
                </c:pt>
                <c:pt idx="10">
                  <c:v>0.54486656</c:v>
                </c:pt>
                <c:pt idx="11">
                  <c:v>0.47864298999999999</c:v>
                </c:pt>
                <c:pt idx="12">
                  <c:v>0.50430640000000004</c:v>
                </c:pt>
                <c:pt idx="13">
                  <c:v>0.53688906999999997</c:v>
                </c:pt>
                <c:pt idx="14">
                  <c:v>0.59107533000000001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B6C-43B5-BDA2-1A9D94418370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Jihočeský kraj</c:v>
                </c:pt>
                <c:pt idx="3">
                  <c:v>Hlavní město Praha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Plzeňský kraj</c:v>
                </c:pt>
                <c:pt idx="7">
                  <c:v>ČR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List1!$G$2:$G$16</c:f>
              <c:numCache>
                <c:formatCode>General</c:formatCode>
                <c:ptCount val="15"/>
                <c:pt idx="0">
                  <c:v>11.618419599999999</c:v>
                </c:pt>
                <c:pt idx="1">
                  <c:v>12.234449700000001</c:v>
                </c:pt>
                <c:pt idx="2">
                  <c:v>13.170525</c:v>
                </c:pt>
                <c:pt idx="3">
                  <c:v>13.0238485</c:v>
                </c:pt>
                <c:pt idx="4">
                  <c:v>13.642586</c:v>
                </c:pt>
                <c:pt idx="5">
                  <c:v>13.743078000000001</c:v>
                </c:pt>
                <c:pt idx="6">
                  <c:v>14.3831904</c:v>
                </c:pt>
                <c:pt idx="7">
                  <c:v>13.4433417</c:v>
                </c:pt>
                <c:pt idx="8">
                  <c:v>15.1197579</c:v>
                </c:pt>
                <c:pt idx="9">
                  <c:v>15.434306599999999</c:v>
                </c:pt>
                <c:pt idx="10">
                  <c:v>15.910103400000001</c:v>
                </c:pt>
                <c:pt idx="11">
                  <c:v>16.292681099999999</c:v>
                </c:pt>
                <c:pt idx="12">
                  <c:v>17.1260358</c:v>
                </c:pt>
                <c:pt idx="13">
                  <c:v>17.140120499999998</c:v>
                </c:pt>
                <c:pt idx="14">
                  <c:v>18.332462599999999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1-44AB-AAC3-C217D5B4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6240622812244838E-3"/>
          <c:y val="6.0972048032513305E-2"/>
          <c:w val="0.98797442151689274"/>
          <c:h val="4.6756224139152217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42818623398409"/>
          <c:y val="0.1703220066242872"/>
          <c:w val="0.73221684886657512"/>
          <c:h val="0.813696424623908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Očkovaní s ukončovací dávkou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Plzeňský kraj</c:v>
                </c:pt>
                <c:pt idx="7">
                  <c:v>ČR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85.715096299999999</c:v>
                </c:pt>
                <c:pt idx="1">
                  <c:v>84.994119400000002</c:v>
                </c:pt>
                <c:pt idx="2">
                  <c:v>84.8623726</c:v>
                </c:pt>
                <c:pt idx="3">
                  <c:v>84.517120700000007</c:v>
                </c:pt>
                <c:pt idx="4">
                  <c:v>83.4044095</c:v>
                </c:pt>
                <c:pt idx="5">
                  <c:v>83.453825199999997</c:v>
                </c:pt>
                <c:pt idx="6">
                  <c:v>82.854441600000001</c:v>
                </c:pt>
                <c:pt idx="7">
                  <c:v>82.728156400000003</c:v>
                </c:pt>
                <c:pt idx="8">
                  <c:v>81.531397600000005</c:v>
                </c:pt>
                <c:pt idx="9">
                  <c:v>81.713132000000002</c:v>
                </c:pt>
                <c:pt idx="10">
                  <c:v>81.696341799999999</c:v>
                </c:pt>
                <c:pt idx="11">
                  <c:v>80.777266299999994</c:v>
                </c:pt>
                <c:pt idx="12">
                  <c:v>80.338318999999998</c:v>
                </c:pt>
                <c:pt idx="13">
                  <c:v>79.775927899999999</c:v>
                </c:pt>
                <c:pt idx="14">
                  <c:v>78.390161599999999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C-43B5-BDA2-1A9D9441837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Očkovaní 1. dávkou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Plzeňský kraj</c:v>
                </c:pt>
                <c:pt idx="7">
                  <c:v>ČR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1.0562848</c:v>
                </c:pt>
                <c:pt idx="1">
                  <c:v>1.2768181999999999</c:v>
                </c:pt>
                <c:pt idx="2">
                  <c:v>1.1757686999999999</c:v>
                </c:pt>
                <c:pt idx="3">
                  <c:v>1.0326894</c:v>
                </c:pt>
                <c:pt idx="4">
                  <c:v>1.2338453</c:v>
                </c:pt>
                <c:pt idx="5">
                  <c:v>1.2503095</c:v>
                </c:pt>
                <c:pt idx="6">
                  <c:v>1.0876804</c:v>
                </c:pt>
                <c:pt idx="7">
                  <c:v>1.1972263999999999</c:v>
                </c:pt>
                <c:pt idx="8">
                  <c:v>1.1858751999999999</c:v>
                </c:pt>
                <c:pt idx="9">
                  <c:v>1.1684350999999999</c:v>
                </c:pt>
                <c:pt idx="10">
                  <c:v>1.2034047999999999</c:v>
                </c:pt>
                <c:pt idx="11">
                  <c:v>1.2119283000000001</c:v>
                </c:pt>
                <c:pt idx="12">
                  <c:v>1.126474</c:v>
                </c:pt>
                <c:pt idx="13">
                  <c:v>1.2059093999999999</c:v>
                </c:pt>
                <c:pt idx="14">
                  <c:v>1.2014149000000001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C-43B5-BDA2-1A9D9441837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Prodělali onemocnění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Plzeňský kraj</c:v>
                </c:pt>
                <c:pt idx="7">
                  <c:v>ČR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2.1570147999999998</c:v>
                </c:pt>
                <c:pt idx="1">
                  <c:v>2.1043286000000001</c:v>
                </c:pt>
                <c:pt idx="2">
                  <c:v>1.9532932000000001</c:v>
                </c:pt>
                <c:pt idx="3">
                  <c:v>2.1444721000000002</c:v>
                </c:pt>
                <c:pt idx="4">
                  <c:v>2.5392313</c:v>
                </c:pt>
                <c:pt idx="5">
                  <c:v>2.3776511999999999</c:v>
                </c:pt>
                <c:pt idx="6">
                  <c:v>2.3628068</c:v>
                </c:pt>
                <c:pt idx="7">
                  <c:v>2.3155025</c:v>
                </c:pt>
                <c:pt idx="8">
                  <c:v>2.7097853999999999</c:v>
                </c:pt>
                <c:pt idx="9">
                  <c:v>2.3172326000000001</c:v>
                </c:pt>
                <c:pt idx="10">
                  <c:v>2.0289627000000001</c:v>
                </c:pt>
                <c:pt idx="11">
                  <c:v>2.5699409000000002</c:v>
                </c:pt>
                <c:pt idx="12">
                  <c:v>2.3674792</c:v>
                </c:pt>
                <c:pt idx="13">
                  <c:v>2.8099500000000002</c:v>
                </c:pt>
                <c:pt idx="14">
                  <c:v>2.6072472000000002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C-43B5-BDA2-1A9D9441837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Mají rezervaci termínu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Plzeňský kraj</c:v>
                </c:pt>
                <c:pt idx="7">
                  <c:v>ČR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0.43499599999999999</c:v>
                </c:pt>
                <c:pt idx="1">
                  <c:v>0.40779799999999999</c:v>
                </c:pt>
                <c:pt idx="2">
                  <c:v>0.48358200000000001</c:v>
                </c:pt>
                <c:pt idx="3">
                  <c:v>0.31040400000000001</c:v>
                </c:pt>
                <c:pt idx="4">
                  <c:v>0.28894999999999998</c:v>
                </c:pt>
                <c:pt idx="5">
                  <c:v>0.32846399999999998</c:v>
                </c:pt>
                <c:pt idx="6">
                  <c:v>0.44806200000000002</c:v>
                </c:pt>
                <c:pt idx="7">
                  <c:v>0.71787199999999995</c:v>
                </c:pt>
                <c:pt idx="8">
                  <c:v>0.44043599999999999</c:v>
                </c:pt>
                <c:pt idx="9">
                  <c:v>0.49278</c:v>
                </c:pt>
                <c:pt idx="10">
                  <c:v>0.34725499999999998</c:v>
                </c:pt>
                <c:pt idx="11">
                  <c:v>0.31991599999999998</c:v>
                </c:pt>
                <c:pt idx="12">
                  <c:v>0.38578899999999999</c:v>
                </c:pt>
                <c:pt idx="13">
                  <c:v>0.542906</c:v>
                </c:pt>
                <c:pt idx="14">
                  <c:v>0.46600599999999998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6C-43B5-BDA2-1A9D9441837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Registrovaní, čekají na termín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Plzeňský kraj</c:v>
                </c:pt>
                <c:pt idx="7">
                  <c:v>ČR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0">
                  <c:v>0.59008207999999995</c:v>
                </c:pt>
                <c:pt idx="1">
                  <c:v>0.61496360000000005</c:v>
                </c:pt>
                <c:pt idx="2">
                  <c:v>0.58116794999999999</c:v>
                </c:pt>
                <c:pt idx="3">
                  <c:v>0.60588423999999996</c:v>
                </c:pt>
                <c:pt idx="4">
                  <c:v>0.56860942000000003</c:v>
                </c:pt>
                <c:pt idx="5">
                  <c:v>0.58017660999999998</c:v>
                </c:pt>
                <c:pt idx="6">
                  <c:v>0.65277264000000002</c:v>
                </c:pt>
                <c:pt idx="7">
                  <c:v>1.5147878800000001</c:v>
                </c:pt>
                <c:pt idx="8">
                  <c:v>0.71350709000000001</c:v>
                </c:pt>
                <c:pt idx="9">
                  <c:v>0.71370272000000001</c:v>
                </c:pt>
                <c:pt idx="10">
                  <c:v>0.58330612000000004</c:v>
                </c:pt>
                <c:pt idx="11">
                  <c:v>0.48640355000000002</c:v>
                </c:pt>
                <c:pt idx="12">
                  <c:v>0.51388312999999997</c:v>
                </c:pt>
                <c:pt idx="13">
                  <c:v>0.59226111999999997</c:v>
                </c:pt>
                <c:pt idx="14">
                  <c:v>0.62641385000000005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B6C-43B5-BDA2-1A9D94418370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Plzeňský kraj</c:v>
                </c:pt>
                <c:pt idx="7">
                  <c:v>ČR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List1!$G$2:$G$16</c:f>
              <c:numCache>
                <c:formatCode>General</c:formatCode>
                <c:ptCount val="15"/>
                <c:pt idx="0">
                  <c:v>10.0465257</c:v>
                </c:pt>
                <c:pt idx="1">
                  <c:v>10.6019725</c:v>
                </c:pt>
                <c:pt idx="2">
                  <c:v>10.9438152</c:v>
                </c:pt>
                <c:pt idx="3">
                  <c:v>11.3894299</c:v>
                </c:pt>
                <c:pt idx="4">
                  <c:v>11.9649543</c:v>
                </c:pt>
                <c:pt idx="5">
                  <c:v>12.0095733</c:v>
                </c:pt>
                <c:pt idx="6">
                  <c:v>12.5942369</c:v>
                </c:pt>
                <c:pt idx="7">
                  <c:v>11.526454299999999</c:v>
                </c:pt>
                <c:pt idx="8">
                  <c:v>13.418998200000001</c:v>
                </c:pt>
                <c:pt idx="9">
                  <c:v>13.5947175</c:v>
                </c:pt>
                <c:pt idx="10">
                  <c:v>14.1407293</c:v>
                </c:pt>
                <c:pt idx="11">
                  <c:v>14.634544399999999</c:v>
                </c:pt>
                <c:pt idx="12">
                  <c:v>15.2680556</c:v>
                </c:pt>
                <c:pt idx="13">
                  <c:v>15.073045499999999</c:v>
                </c:pt>
                <c:pt idx="14">
                  <c:v>16.708756600000001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1-44AB-AAC3-C217D5B4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6240622812244838E-3"/>
          <c:y val="6.0972048032513305E-2"/>
          <c:w val="0.98797442151689274"/>
          <c:h val="4.6756224139152217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8706551135695528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Hlavní město Praha</c:v>
                </c:pt>
                <c:pt idx="1">
                  <c:v>Jihomoravský kraj</c:v>
                </c:pt>
                <c:pt idx="2">
                  <c:v>Královéhradecký kraj</c:v>
                </c:pt>
                <c:pt idx="3">
                  <c:v>Jihočeský kraj</c:v>
                </c:pt>
                <c:pt idx="4">
                  <c:v>ČR</c:v>
                </c:pt>
                <c:pt idx="5">
                  <c:v>Plzeňský kraj</c:v>
                </c:pt>
                <c:pt idx="6">
                  <c:v>Kraj Vysočina</c:v>
                </c:pt>
                <c:pt idx="7">
                  <c:v>Karlovarský kraj</c:v>
                </c:pt>
                <c:pt idx="8">
                  <c:v>Liberecký kraj</c:v>
                </c:pt>
                <c:pt idx="9">
                  <c:v>Zlínský kraj</c:v>
                </c:pt>
                <c:pt idx="10">
                  <c:v>Ústecký kraj</c:v>
                </c:pt>
                <c:pt idx="11">
                  <c:v>Moravskoslezský kraj</c:v>
                </c:pt>
                <c:pt idx="12">
                  <c:v>Pardubický kraj</c:v>
                </c:pt>
                <c:pt idx="13">
                  <c:v>Olomoucký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83.790832640000005</c:v>
                </c:pt>
                <c:pt idx="1">
                  <c:v>57.336528000000001</c:v>
                </c:pt>
                <c:pt idx="2">
                  <c:v>57.165810639999997</c:v>
                </c:pt>
                <c:pt idx="3">
                  <c:v>57.022520360000001</c:v>
                </c:pt>
                <c:pt idx="4">
                  <c:v>56.89015946</c:v>
                </c:pt>
                <c:pt idx="5">
                  <c:v>55.822861699999997</c:v>
                </c:pt>
                <c:pt idx="6">
                  <c:v>55.386831530000002</c:v>
                </c:pt>
                <c:pt idx="7">
                  <c:v>54.777011430000002</c:v>
                </c:pt>
                <c:pt idx="8">
                  <c:v>53.752067910000001</c:v>
                </c:pt>
                <c:pt idx="9">
                  <c:v>53.128926999999997</c:v>
                </c:pt>
                <c:pt idx="10">
                  <c:v>52.812715730000001</c:v>
                </c:pt>
                <c:pt idx="11">
                  <c:v>52.364453060000002</c:v>
                </c:pt>
                <c:pt idx="12">
                  <c:v>51.563528009999999</c:v>
                </c:pt>
                <c:pt idx="13">
                  <c:v>51.10353009</c:v>
                </c:pt>
                <c:pt idx="14">
                  <c:v>45.491156279999998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19672675423385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C-4CC0-8C06-7C983779B817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770-4302-9DB9-2A40D2C7CF52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5DF-41AA-A790-347E5AF75114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B13-47B8-8D55-3C11AB97633A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Ústecký kraj</c:v>
                </c:pt>
                <c:pt idx="9">
                  <c:v>Jihomoravský kraj</c:v>
                </c:pt>
                <c:pt idx="10">
                  <c:v>Karlovarský kraj</c:v>
                </c:pt>
                <c:pt idx="11">
                  <c:v>Liberecký kraj</c:v>
                </c:pt>
                <c:pt idx="12">
                  <c:v>Zlínský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59.668037099999999</c:v>
                </c:pt>
                <c:pt idx="1">
                  <c:v>58.698480799999999</c:v>
                </c:pt>
                <c:pt idx="2">
                  <c:v>58.542234000000001</c:v>
                </c:pt>
                <c:pt idx="3">
                  <c:v>57.501581100000003</c:v>
                </c:pt>
                <c:pt idx="4">
                  <c:v>57.285998800000002</c:v>
                </c:pt>
                <c:pt idx="5">
                  <c:v>56.890159500000003</c:v>
                </c:pt>
                <c:pt idx="6">
                  <c:v>56.4891437</c:v>
                </c:pt>
                <c:pt idx="7">
                  <c:v>55.243317500000003</c:v>
                </c:pt>
                <c:pt idx="8">
                  <c:v>55.158481500000001</c:v>
                </c:pt>
                <c:pt idx="9">
                  <c:v>54.951406599999999</c:v>
                </c:pt>
                <c:pt idx="10">
                  <c:v>54.857813</c:v>
                </c:pt>
                <c:pt idx="11">
                  <c:v>54.4931251</c:v>
                </c:pt>
                <c:pt idx="12">
                  <c:v>53.695362500000002</c:v>
                </c:pt>
                <c:pt idx="13">
                  <c:v>52.610505699999997</c:v>
                </c:pt>
                <c:pt idx="14">
                  <c:v>52.363914299999998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in val="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05.10.2021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7612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8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39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tmp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05.10.2021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05.10.2021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05.10.2021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75FD825-1F31-4493-889C-46F3B206D7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5951561"/>
            <a:ext cx="964869" cy="639860"/>
          </a:xfrm>
          <a:prstGeom prst="rect">
            <a:avLst/>
          </a:prstGeom>
        </p:spPr>
      </p:pic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68D80B2-804E-48C4-917F-364953F04117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6AD8391B-BFA6-420F-8E95-DE146CE7E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2E38FE36-8704-4B15-B3ED-B5C034568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7182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376037"/>
            <a:ext cx="11487705" cy="5152017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EDB0FC9C-CAD2-4DA3-81D9-FE9D2BAA5F0C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812BEB90-324A-4A2D-9EF7-4E5CCD4362D6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6" name="Grafický objekt 25">
                <a:extLst>
                  <a:ext uri="{FF2B5EF4-FFF2-40B4-BE49-F238E27FC236}">
                    <a16:creationId xmlns:a16="http://schemas.microsoft.com/office/drawing/2014/main" id="{DA398F1A-CD3A-4447-AD94-A2C8AA7D3E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7" name="Grafický objekt 26">
                <a:extLst>
                  <a:ext uri="{FF2B5EF4-FFF2-40B4-BE49-F238E27FC236}">
                    <a16:creationId xmlns:a16="http://schemas.microsoft.com/office/drawing/2014/main" id="{B44E7B5D-0A2A-4E37-9366-E7DA624904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0" name="Obrázek 9" descr="Obsah obrázku kreslení&#10;&#10;Popis byl vytvořen automaticky">
              <a:extLst>
                <a:ext uri="{FF2B5EF4-FFF2-40B4-BE49-F238E27FC236}">
                  <a16:creationId xmlns:a16="http://schemas.microsoft.com/office/drawing/2014/main" id="{79993D16-A750-49F0-840D-E154F50060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7893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text,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9DA90696-1068-45DC-844C-39D2648EE4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1686" y="1376036"/>
            <a:ext cx="6378575" cy="5152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Zde vložte obrázek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470E0D0-A2AB-409D-829F-DB124986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27422E6-1939-4D22-82CF-00821A158B63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EBDF3FB1-1F98-4150-A8F1-0D74F99C8837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3" name="Grafický objekt 22">
                <a:extLst>
                  <a:ext uri="{FF2B5EF4-FFF2-40B4-BE49-F238E27FC236}">
                    <a16:creationId xmlns:a16="http://schemas.microsoft.com/office/drawing/2014/main" id="{DCF8E799-50DF-4E6B-ACA9-136D7EC04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85FD9467-D507-4558-9FAC-72B0B20404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2" name="Obrázek 21" descr="Obsah obrázku kreslení&#10;&#10;Popis byl vytvořen automaticky">
              <a:extLst>
                <a:ext uri="{FF2B5EF4-FFF2-40B4-BE49-F238E27FC236}">
                  <a16:creationId xmlns:a16="http://schemas.microsoft.com/office/drawing/2014/main" id="{0641DDD1-9D04-47D2-A445-158BCC0416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04ACDA81-8751-49AB-97FB-4BF8241EFBB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740" y="1376037"/>
            <a:ext cx="4927108" cy="5152017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2625726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65D34D94-04F9-4E00-B5C8-BA240CAA9819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5E3B3E7F-FC75-4C4E-B4B1-9B56B7FC2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8F80365-EAA4-451F-AF73-86DCFE8AB83A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7BB3E92E-B74E-48A9-9E5E-5CA3884CB64E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E8A2959C-9C38-4FE1-857B-E5CE286D30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5" name="Grafický objekt 24">
                <a:extLst>
                  <a:ext uri="{FF2B5EF4-FFF2-40B4-BE49-F238E27FC236}">
                    <a16:creationId xmlns:a16="http://schemas.microsoft.com/office/drawing/2014/main" id="{BAA2F625-C665-422E-9490-CD15682AFE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3" name="Obrázek 22" descr="Obsah obrázku kreslení&#10;&#10;Popis byl vytvořen automaticky">
              <a:extLst>
                <a:ext uri="{FF2B5EF4-FFF2-40B4-BE49-F238E27FC236}">
                  <a16:creationId xmlns:a16="http://schemas.microsoft.com/office/drawing/2014/main" id="{4A334F60-C769-4877-A470-32CC5F3F7F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4036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23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7348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, obrázek - inverzní">
    <p:bg>
      <p:bgPr>
        <a:solidFill>
          <a:srgbClr val="D31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DD6A7890-1F20-4DA7-AA89-7E104719D3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376362"/>
            <a:ext cx="11617349" cy="5132669"/>
          </a:xfrm>
        </p:spPr>
        <p:txBody>
          <a:bodyPr>
            <a:normAutofit/>
          </a:bodyPr>
          <a:lstStyle>
            <a:lvl1pPr marL="228600" indent="-228600">
              <a:buClr>
                <a:schemeClr val="bg1"/>
              </a:buClr>
              <a:buFont typeface="Arial" panose="020B0604020202020204" pitchFamily="34" charset="0"/>
              <a:buChar char="̶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bg1"/>
              </a:buClr>
              <a:buFont typeface="Arial" panose="020B0604020202020204" pitchFamily="34" charset="0"/>
              <a:buChar char="̶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První úroveň textu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66B19D25-1138-4220-A44A-0D4B63C96D9E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0039C8DB-5008-4E21-B098-C6CD2E7B851C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18" name="Grafický objekt 17">
                <a:extLst>
                  <a:ext uri="{FF2B5EF4-FFF2-40B4-BE49-F238E27FC236}">
                    <a16:creationId xmlns:a16="http://schemas.microsoft.com/office/drawing/2014/main" id="{9B900898-BE86-488C-8A9B-61767CCBF73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19" name="Grafický objekt 18">
                <a:extLst>
                  <a:ext uri="{FF2B5EF4-FFF2-40B4-BE49-F238E27FC236}">
                    <a16:creationId xmlns:a16="http://schemas.microsoft.com/office/drawing/2014/main" id="{ED01BC9A-8599-4D60-8836-E630D56FCE4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7" name="Obrázek 16" descr="Obsah obrázku kreslení&#10;&#10;Popis byl vytvořen automaticky">
              <a:extLst>
                <a:ext uri="{FF2B5EF4-FFF2-40B4-BE49-F238E27FC236}">
                  <a16:creationId xmlns:a16="http://schemas.microsoft.com/office/drawing/2014/main" id="{7ECBA0B5-8E5C-4967-8167-2D88E70CA7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0" name="Nadpis 1">
            <a:extLst>
              <a:ext uri="{FF2B5EF4-FFF2-40B4-BE49-F238E27FC236}">
                <a16:creationId xmlns:a16="http://schemas.microsoft.com/office/drawing/2014/main" id="{42724F13-0F34-4D06-9D65-59247B61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545773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20" name="Obrázek 19" descr="Obsah obrázku kreslení&#10;&#10;Popis byl vytvořen automaticky">
            <a:extLst>
              <a:ext uri="{FF2B5EF4-FFF2-40B4-BE49-F238E27FC236}">
                <a16:creationId xmlns:a16="http://schemas.microsoft.com/office/drawing/2014/main" id="{EA3783B6-FC2A-454B-9F4B-560372C1E0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48" y="5989948"/>
            <a:ext cx="914504" cy="619083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2CD7EB7-A771-4FBB-B8C7-DB5D59BBB75F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F450C9B7-74DB-41E6-BE50-75396E9C66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857E4D19-AD77-4999-B9C4-830DAE3D80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6424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05.10.2021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18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05.10.2021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05.10.2021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05.10.2021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05.10.2021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05.10.2021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05.10.2021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05.10.2021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05.10.2021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73509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nemocneni-aktualne.mzcr.cz/covid-19/kraje/HKK" TargetMode="Externa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Posilující očkování k 3. 10.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98A2F772-E542-4F2A-A899-2153FEF9CA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1666718"/>
              </p:ext>
            </p:extLst>
          </p:nvPr>
        </p:nvGraphicFramePr>
        <p:xfrm>
          <a:off x="838198" y="1344705"/>
          <a:ext cx="10515604" cy="4832254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139366984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79981874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194249920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69329652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27982999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808600005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60268391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64155228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49188258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45300312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8960144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993145693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74674917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88732033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682757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778656530"/>
                    </a:ext>
                  </a:extLst>
                </a:gridCol>
              </a:tblGrid>
              <a:tr h="2982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299403"/>
                  </a:ext>
                </a:extLst>
              </a:tr>
              <a:tr h="2982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801178"/>
                  </a:ext>
                </a:extLst>
              </a:tr>
              <a:tr h="2982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113255"/>
                  </a:ext>
                </a:extLst>
              </a:tr>
              <a:tr h="2982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8948005"/>
                  </a:ext>
                </a:extLst>
              </a:tr>
              <a:tr h="2982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624284"/>
                  </a:ext>
                </a:extLst>
              </a:tr>
              <a:tr h="2982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9079668"/>
                  </a:ext>
                </a:extLst>
              </a:tr>
              <a:tr h="2982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721466"/>
                  </a:ext>
                </a:extLst>
              </a:tr>
              <a:tr h="2982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1090053"/>
                  </a:ext>
                </a:extLst>
              </a:tr>
              <a:tr h="35841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8033"/>
                  </a:ext>
                </a:extLst>
              </a:tr>
              <a:tr h="2982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787794"/>
                  </a:ext>
                </a:extLst>
              </a:tr>
              <a:tr h="2982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5742435"/>
                  </a:ext>
                </a:extLst>
              </a:tr>
              <a:tr h="2982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9379726"/>
                  </a:ext>
                </a:extLst>
              </a:tr>
              <a:tr h="2982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584298"/>
                  </a:ext>
                </a:extLst>
              </a:tr>
              <a:tr h="2982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1793002"/>
                  </a:ext>
                </a:extLst>
              </a:tr>
              <a:tr h="2982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6381768"/>
                  </a:ext>
                </a:extLst>
              </a:tr>
              <a:tr h="2982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4507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075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3. 10.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C5409E26-90CB-4AEC-92E0-CC76AB6374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3776565"/>
              </p:ext>
            </p:extLst>
          </p:nvPr>
        </p:nvGraphicFramePr>
        <p:xfrm>
          <a:off x="838198" y="1290917"/>
          <a:ext cx="10515604" cy="4886048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192553183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15434477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429031690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44125709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89622067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89616231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06391160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08766147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210498077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61131784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92370341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190167472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49632526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6749305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48461190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17969756"/>
                    </a:ext>
                  </a:extLst>
                </a:gridCol>
              </a:tblGrid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03452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41 087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13 385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152 579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393886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43 005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133 465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4336314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20 332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64 842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936625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16 592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50 160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2055756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45 141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2985036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67 273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2039613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58 465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2047039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89 364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506576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78 209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950863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54 563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4539953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15 810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26 992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66 197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19 251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181 182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94588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37 672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98 711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1611175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39 887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19 243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106 947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124933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19 485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51 084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145 065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903020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39 006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31 764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37 411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44 159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60 350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69 319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66 492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81 671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111 565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186 195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450 045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146 839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1 325 966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4520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Informace COVID-19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70E0F8C5-58C5-4603-9D08-494ED8906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dirty="0">
                <a:hlinkClick r:id="rId3"/>
              </a:rPr>
              <a:t>COVID-19 | Královéhradecký kraj Onemocnění aktuálně od MZČR (mzcr.cz)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96EA714-2401-4143-896D-832AB46F1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3247" y="1909482"/>
            <a:ext cx="7790329" cy="426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37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3. 10.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9902333"/>
              </p:ext>
            </p:extLst>
          </p:nvPr>
        </p:nvGraphicFramePr>
        <p:xfrm>
          <a:off x="1656121" y="2126697"/>
          <a:ext cx="9564329" cy="3054077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89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9,7/den)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počet nových případů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16,2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105.389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103.537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1.825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C0918-448C-4034-B0A1-65B8C6FA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2"/>
            <a:ext cx="6590560" cy="576000"/>
          </a:xfrm>
        </p:spPr>
        <p:txBody>
          <a:bodyPr/>
          <a:lstStyle/>
          <a:p>
            <a:r>
              <a:rPr lang="cs-CZ" dirty="0"/>
              <a:t>Stav očkování obyvatel v ČR k 2. 10. 2021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3DEB4E0-C2B7-4E1B-8422-D7FAF9E7D74B}"/>
              </a:ext>
            </a:extLst>
          </p:cNvPr>
          <p:cNvSpPr/>
          <p:nvPr/>
        </p:nvSpPr>
        <p:spPr>
          <a:xfrm>
            <a:off x="3190753" y="6554824"/>
            <a:ext cx="59763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Centrální rezervační systém; ISIN / COVID-19 - Informační systém infekční nemoci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EE952BB-7354-4D89-8CC6-6BC3309A3CEC}"/>
              </a:ext>
            </a:extLst>
          </p:cNvPr>
          <p:cNvGraphicFramePr/>
          <p:nvPr>
            <p:extLst/>
          </p:nvPr>
        </p:nvGraphicFramePr>
        <p:xfrm>
          <a:off x="220972" y="596438"/>
          <a:ext cx="11750058" cy="583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A16925BD-8B42-4997-8EF2-01B33424556B}"/>
              </a:ext>
            </a:extLst>
          </p:cNvPr>
          <p:cNvSpPr/>
          <p:nvPr/>
        </p:nvSpPr>
        <p:spPr>
          <a:xfrm>
            <a:off x="1928241" y="560619"/>
            <a:ext cx="8650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Osoby na 100 obyvatel (% populace)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CF933FC-AC8B-4DCF-85AE-AB663C33441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897964" y="1571626"/>
          <a:ext cx="975360" cy="4759755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val="2643709246"/>
                    </a:ext>
                  </a:extLst>
                </a:gridCol>
              </a:tblGrid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508 852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6886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1 397 997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0508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550 803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47789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1 335 084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697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643 551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688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591 041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60546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10 701 777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6854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522 856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9160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442 476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605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817 004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6969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293 311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41063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580 119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57441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1 195 327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7837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1 192 834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641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630 522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223415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C4DBC00-ABAA-47B0-8261-8DCC80EB334A}"/>
              </a:ext>
            </a:extLst>
          </p:cNvPr>
          <p:cNvSpPr/>
          <p:nvPr/>
        </p:nvSpPr>
        <p:spPr>
          <a:xfrm>
            <a:off x="10898203" y="1133052"/>
            <a:ext cx="1029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Obyvatelstvo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1. 1. 2021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C1CA600-C1AF-4587-A467-7F42CC2A7FB0}"/>
              </a:ext>
            </a:extLst>
          </p:cNvPr>
          <p:cNvSpPr/>
          <p:nvPr/>
        </p:nvSpPr>
        <p:spPr>
          <a:xfrm>
            <a:off x="1457203" y="6305556"/>
            <a:ext cx="931216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 osoby, které nebyly očkovány a ani nejsou přihlášeny k očkování a kdykoliv v minulosti prodělaly onemocnění COVID-19 podle dat ISIN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59AB014-4ED6-424C-B141-75CEC1E1B846}"/>
              </a:ext>
            </a:extLst>
          </p:cNvPr>
          <p:cNvSpPr/>
          <p:nvPr/>
        </p:nvSpPr>
        <p:spPr>
          <a:xfrm>
            <a:off x="5029078" y="868102"/>
            <a:ext cx="23916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599294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C0918-448C-4034-B0A1-65B8C6FA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2"/>
            <a:ext cx="6590560" cy="576000"/>
          </a:xfrm>
        </p:spPr>
        <p:txBody>
          <a:bodyPr/>
          <a:lstStyle/>
          <a:p>
            <a:r>
              <a:rPr lang="cs-CZ" dirty="0"/>
              <a:t>Stav očkování obyvatel ve věku 60+ k 2. 10. 2021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3DEB4E0-C2B7-4E1B-8422-D7FAF9E7D74B}"/>
              </a:ext>
            </a:extLst>
          </p:cNvPr>
          <p:cNvSpPr/>
          <p:nvPr/>
        </p:nvSpPr>
        <p:spPr>
          <a:xfrm>
            <a:off x="3190753" y="6554824"/>
            <a:ext cx="59763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Centrální rezervační systém; ISIN / COVID-19 - Informační systém infekční nemoci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EE952BB-7354-4D89-8CC6-6BC3309A3CEC}"/>
              </a:ext>
            </a:extLst>
          </p:cNvPr>
          <p:cNvGraphicFramePr/>
          <p:nvPr>
            <p:extLst/>
          </p:nvPr>
        </p:nvGraphicFramePr>
        <p:xfrm>
          <a:off x="220972" y="596438"/>
          <a:ext cx="11750058" cy="583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A16925BD-8B42-4997-8EF2-01B33424556B}"/>
              </a:ext>
            </a:extLst>
          </p:cNvPr>
          <p:cNvSpPr/>
          <p:nvPr/>
        </p:nvSpPr>
        <p:spPr>
          <a:xfrm>
            <a:off x="1928241" y="560619"/>
            <a:ext cx="8650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Osoby na 100 obyvatel (% populace)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CF933FC-AC8B-4DCF-85AE-AB663C33441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897964" y="1571626"/>
          <a:ext cx="975360" cy="4759755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val="2643709246"/>
                    </a:ext>
                  </a:extLst>
                </a:gridCol>
              </a:tblGrid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138 005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6886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335 765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0508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174 602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47789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319 391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697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154 135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688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138 688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60546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156 815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6854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2 783 787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9160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115 650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605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210 531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6969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312 003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41063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159 409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57441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171 721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7837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79 346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641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317 726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223415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C4DBC00-ABAA-47B0-8261-8DCC80EB334A}"/>
              </a:ext>
            </a:extLst>
          </p:cNvPr>
          <p:cNvSpPr/>
          <p:nvPr/>
        </p:nvSpPr>
        <p:spPr>
          <a:xfrm>
            <a:off x="10898203" y="1133052"/>
            <a:ext cx="1029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Obyvatelstvo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1. 1. 2021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C1CA600-C1AF-4587-A467-7F42CC2A7FB0}"/>
              </a:ext>
            </a:extLst>
          </p:cNvPr>
          <p:cNvSpPr/>
          <p:nvPr/>
        </p:nvSpPr>
        <p:spPr>
          <a:xfrm>
            <a:off x="1457203" y="6305556"/>
            <a:ext cx="931216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 osoby, které nebyly očkovány a ani nejsou přihlášeny k očkování a kdykoliv v minulosti prodělaly onemocnění COVID-19 podle dat ISIN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59AB014-4ED6-424C-B141-75CEC1E1B846}"/>
              </a:ext>
            </a:extLst>
          </p:cNvPr>
          <p:cNvSpPr/>
          <p:nvPr/>
        </p:nvSpPr>
        <p:spPr>
          <a:xfrm>
            <a:off x="5029078" y="868102"/>
            <a:ext cx="23916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927972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C0918-448C-4034-B0A1-65B8C6FA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2"/>
            <a:ext cx="6590560" cy="576000"/>
          </a:xfrm>
        </p:spPr>
        <p:txBody>
          <a:bodyPr/>
          <a:lstStyle/>
          <a:p>
            <a:r>
              <a:rPr lang="cs-CZ" dirty="0"/>
              <a:t>Stav očkování obyvatel ve věku 65+ k 2. 10. 2021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3DEB4E0-C2B7-4E1B-8422-D7FAF9E7D74B}"/>
              </a:ext>
            </a:extLst>
          </p:cNvPr>
          <p:cNvSpPr/>
          <p:nvPr/>
        </p:nvSpPr>
        <p:spPr>
          <a:xfrm>
            <a:off x="3190753" y="6554824"/>
            <a:ext cx="59763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Centrální rezervační systém; ISIN / COVID-19 - Informační systém infekční nemoci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EE952BB-7354-4D89-8CC6-6BC3309A3CEC}"/>
              </a:ext>
            </a:extLst>
          </p:cNvPr>
          <p:cNvGraphicFramePr/>
          <p:nvPr>
            <p:extLst/>
          </p:nvPr>
        </p:nvGraphicFramePr>
        <p:xfrm>
          <a:off x="220972" y="596438"/>
          <a:ext cx="11750058" cy="583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A16925BD-8B42-4997-8EF2-01B33424556B}"/>
              </a:ext>
            </a:extLst>
          </p:cNvPr>
          <p:cNvSpPr/>
          <p:nvPr/>
        </p:nvSpPr>
        <p:spPr>
          <a:xfrm>
            <a:off x="1928241" y="560619"/>
            <a:ext cx="8650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Osoby na 100 obyvatel (% populace)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CF933FC-AC8B-4DCF-85AE-AB663C33441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897964" y="1571626"/>
          <a:ext cx="975360" cy="4759755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val="2643709246"/>
                    </a:ext>
                  </a:extLst>
                </a:gridCol>
              </a:tblGrid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105 748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6886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260 178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0508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253 111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47789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134 019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697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107 631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688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121 170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60546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121 635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6854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2 158 322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9160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90 819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605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162 953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6969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241 897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41063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122 532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57441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132 715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7837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60 784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641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243 130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223415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C4DBC00-ABAA-47B0-8261-8DCC80EB334A}"/>
              </a:ext>
            </a:extLst>
          </p:cNvPr>
          <p:cNvSpPr/>
          <p:nvPr/>
        </p:nvSpPr>
        <p:spPr>
          <a:xfrm>
            <a:off x="10898203" y="1133052"/>
            <a:ext cx="1029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Obyvatelstvo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1. 1. 2021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C1CA600-C1AF-4587-A467-7F42CC2A7FB0}"/>
              </a:ext>
            </a:extLst>
          </p:cNvPr>
          <p:cNvSpPr/>
          <p:nvPr/>
        </p:nvSpPr>
        <p:spPr>
          <a:xfrm>
            <a:off x="1457203" y="6305556"/>
            <a:ext cx="931216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 osoby, které nebyly očkovány a ani nejsou přihlášeny k očkování a kdykoliv v minulosti prodělaly onemocnění COVID-19 podle dat ISIN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59AB014-4ED6-424C-B141-75CEC1E1B846}"/>
              </a:ext>
            </a:extLst>
          </p:cNvPr>
          <p:cNvSpPr/>
          <p:nvPr/>
        </p:nvSpPr>
        <p:spPr>
          <a:xfrm>
            <a:off x="5029078" y="868102"/>
            <a:ext cx="23916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666389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podání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1 118 678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685 359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314 871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366 969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6 088 258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329 936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281 837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160 667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237 840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308 211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431 482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624 621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269 603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322 219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635 965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92627" y="99623"/>
            <a:ext cx="2219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2. 10.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251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B5311BF1-5ED9-41AC-B92C-E95A673A93F0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" name="Rectangle 99">
            <a:extLst>
              <a:ext uri="{FF2B5EF4-FFF2-40B4-BE49-F238E27FC236}">
                <a16:creationId xmlns:a16="http://schemas.microsoft.com/office/drawing/2014/main" id="{799246A8-1EE1-4A4D-B48B-91BA6E17A535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" name="Rectangle 100">
            <a:extLst>
              <a:ext uri="{FF2B5EF4-FFF2-40B4-BE49-F238E27FC236}">
                <a16:creationId xmlns:a16="http://schemas.microsoft.com/office/drawing/2014/main" id="{C67230FF-6DD9-4760-85BE-4FDD4D9517B1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9" name="Rectangle 101">
            <a:extLst>
              <a:ext uri="{FF2B5EF4-FFF2-40B4-BE49-F238E27FC236}">
                <a16:creationId xmlns:a16="http://schemas.microsoft.com/office/drawing/2014/main" id="{763E2ECD-5C44-46EF-819F-F5018A03A639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0" name="TextBox 103">
            <a:extLst>
              <a:ext uri="{FF2B5EF4-FFF2-40B4-BE49-F238E27FC236}">
                <a16:creationId xmlns:a16="http://schemas.microsoft.com/office/drawing/2014/main" id="{70E915B1-6478-48E4-BC21-9CFED2EFEE84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51,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" name="TextBox 104">
            <a:extLst>
              <a:ext uri="{FF2B5EF4-FFF2-40B4-BE49-F238E27FC236}">
                <a16:creationId xmlns:a16="http://schemas.microsoft.com/office/drawing/2014/main" id="{5BAE935E-F72F-4C15-BC63-2D6B6878BE37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51,00–54,99</a:t>
            </a:r>
          </a:p>
        </p:txBody>
      </p:sp>
      <p:sp>
        <p:nvSpPr>
          <p:cNvPr id="122" name="TextBox 105">
            <a:extLst>
              <a:ext uri="{FF2B5EF4-FFF2-40B4-BE49-F238E27FC236}">
                <a16:creationId xmlns:a16="http://schemas.microsoft.com/office/drawing/2014/main" id="{A2AE923E-B0B2-4B49-96E8-D6CC366A2C88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55,00–57,99</a:t>
            </a:r>
          </a:p>
        </p:txBody>
      </p:sp>
      <p:sp>
        <p:nvSpPr>
          <p:cNvPr id="123" name="TextBox 106">
            <a:extLst>
              <a:ext uri="{FF2B5EF4-FFF2-40B4-BE49-F238E27FC236}">
                <a16:creationId xmlns:a16="http://schemas.microsoft.com/office/drawing/2014/main" id="{34BA619D-FA91-4782-9BC5-4373585B8F99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58,0</a:t>
            </a:r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A0FABA55-A6D6-4F85-8AFF-63C0F85B3134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4008526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bydliště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E392B-240E-4C0F-AD74-974F8D3293FC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73343B1-38DB-4454-BEC7-7D783C80D202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400BFFE-C06B-4B17-AE74-5D4CCABA1F19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0607D2D-10F6-4550-A76A-3631C17394BF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16C5501-0A0D-483E-9980-85832796A62C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53,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824DF73-D1DC-4B67-9B05-DA2B841A6A02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53,00–55,99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234E8BA-E79D-46F8-95EB-7AB2E601299E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56,00–58,99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7F0896-A4D3-4EE1-86C6-EACE5FA93733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59,0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303 622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820 603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781 588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370 052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315 533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6 088 258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333 874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288 843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450 647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656 849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160 904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241 119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311 497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627 556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330 166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10250" y="99623"/>
            <a:ext cx="238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2. 10.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714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E91BDFE-6512-417D-AECA-5707BFBB91D5}"/>
              </a:ext>
            </a:extLst>
          </p:cNvPr>
          <p:cNvSpPr/>
          <p:nvPr/>
        </p:nvSpPr>
        <p:spPr>
          <a:xfrm>
            <a:off x="1214957" y="6481378"/>
            <a:ext cx="45945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Bydliště není uvedeno u 95 405 osob z počáteční fáze vakcinace</a:t>
            </a:r>
          </a:p>
        </p:txBody>
      </p:sp>
      <p:sp>
        <p:nvSpPr>
          <p:cNvPr id="103" name="Obdélník 102">
            <a:extLst>
              <a:ext uri="{FF2B5EF4-FFF2-40B4-BE49-F238E27FC236}">
                <a16:creationId xmlns:a16="http://schemas.microsoft.com/office/drawing/2014/main" id="{F994E4CD-FA4E-4A9F-877A-7C82D4A14E12}"/>
              </a:ext>
            </a:extLst>
          </p:cNvPr>
          <p:cNvSpPr/>
          <p:nvPr/>
        </p:nvSpPr>
        <p:spPr>
          <a:xfrm>
            <a:off x="6841454" y="6583680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2740245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podaných dávek k 3. 10.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5F4EC74B-53FE-43D2-8FBF-DCF5CEED4E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7089919"/>
              </p:ext>
            </p:extLst>
          </p:nvPr>
        </p:nvGraphicFramePr>
        <p:xfrm>
          <a:off x="838198" y="1317811"/>
          <a:ext cx="10515604" cy="4859152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364977846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62949184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801639378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3261930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56970740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283266953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76381655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55630878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291336141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64403726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85858471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282667125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72400216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21118948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7983370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502903344"/>
                    </a:ext>
                  </a:extLst>
                </a:gridCol>
              </a:tblGrid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752901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56 850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199 131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166 460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196 466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197 115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232 274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214 097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153 557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142 100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119 796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138 059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241 131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112 354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2 169 390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819873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32 911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80 772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45 065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60 063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76 356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112 108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129 225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102 773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102 434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100 731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121 923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200 773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72 120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1 237 254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6445766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19 262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53 105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27 772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35 951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43 394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61 495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69 257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57 737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58 967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61 015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70 032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111 443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45 861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715 291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77962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15 961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48 621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29 057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36 649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42 749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56 461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63 827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51 187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51 293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50 785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60 233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97 489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39 234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643 546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9127054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24 218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32 230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26 021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47 877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313 580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4683052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64 817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32 542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41 235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50 671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73 209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89 383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70 710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70 482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66 550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79 227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131 949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44 929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837 356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0479353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35 448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24 537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28 981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40 180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47 588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36 801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36 679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35 742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44 312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76 000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464 722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508046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44 974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23 721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29 225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35 746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51 937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61 662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50 373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49 947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49 287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59 557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100 484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43 161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614 967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742961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38 925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25 789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30 802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51 424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41 919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42 417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43 700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83 550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521 999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5436232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39 885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20 198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26 708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33 202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45 599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53 594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45 229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47 396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47 960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52 544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84 911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36 653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547 952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9042456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106 024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75 478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86 315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94 565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118 643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124 969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101 701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103 223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101 146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113 722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193 379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81 611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1 327 143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27532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42 972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24 516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29 852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36 027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51 858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60 952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50 024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52 367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53 433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62 772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103 785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45 259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625 707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1279270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43 622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21 065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28 328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49 453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58 052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49 168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51 843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53 587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59 870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94 701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43 407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599 933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2128004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23 057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85 504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47 311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61 679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72 391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100 587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118 483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104 139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109 891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104 555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116 180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187 688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78 390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1 209 855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365646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280 647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908 018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564 555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698 518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795 153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1 064 443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1 174 743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942 472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946 201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914 308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1 060 889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1 755 160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723 588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11 828 695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0372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784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Ukončené očkování k 3. 10.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E3BC0373-FB0C-40B7-90B6-E3B81202D8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0408475"/>
              </p:ext>
            </p:extLst>
          </p:nvPr>
        </p:nvGraphicFramePr>
        <p:xfrm>
          <a:off x="838198" y="1317811"/>
          <a:ext cx="10515604" cy="4859152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13219785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95475347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950688564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421513994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22616661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33202767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219865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754993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850021664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00812235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37631281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82362875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96564359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04101865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80911377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986516315"/>
                    </a:ext>
                  </a:extLst>
                </a:gridCol>
              </a:tblGrid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989870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100 585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84 195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98 916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99 361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117 446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108 464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77 970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72 102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60 752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69 732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121 135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56 133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1 093 838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6076261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15 627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40 026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38 310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56 378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65 102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51 900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51 797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51 108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61 861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101 287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35 851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621 798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4122821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13 995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21 911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31 043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35 046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29 249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30 994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35 559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56 287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22 912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360 976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9950237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28 475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32 226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25 793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49 259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19 831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324 357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4050719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157 434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717178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32 376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20 762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25 572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36 971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45 156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35 781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35 675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33 806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40 196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66 727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421 992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0954303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17 581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20 160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23 937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18 558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22 453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38 309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233 295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895476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31 077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25 427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25 061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30 237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50 549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309 430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994298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19 666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22 783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22 465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26 942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42 399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266 067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4233596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19 970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13 461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23 088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22 904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24 420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26 743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43 012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276 940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0145671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53 479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38 196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43 582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47 780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60 140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63 470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51 726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52 581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51 611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57 888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97 514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40 663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671 316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250281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21 716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26 283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30 956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25 418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31 881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52 270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316 590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0373914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17 649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25 077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29 451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30 477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47 787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303 369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2937195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43 213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31 336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36 782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51 020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60 187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52 937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55 886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53 316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59 154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94 816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39 240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612 985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261596"/>
                  </a:ext>
                </a:extLst>
              </a:tr>
              <a:tr h="303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134 381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455 690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285 138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351 948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401 376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538 159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594 733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477 928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480 287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465 151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538 829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885 383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361 384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5 970 387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939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25921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web-sablona.potx" id="{C38994A9-F061-444B-9E05-9BEC267D622E}" vid="{A910D504-DA16-416F-8B23-CC286EF2F513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7192</TotalTime>
  <Words>2345</Words>
  <Application>Microsoft Office PowerPoint</Application>
  <PresentationFormat>Širokoúhlá obrazovka</PresentationFormat>
  <Paragraphs>1195</Paragraphs>
  <Slides>13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1_Motiv Office</vt:lpstr>
      <vt:lpstr>Přehled epidemické situace a stavu očkování v Královéhradeckém kraji</vt:lpstr>
      <vt:lpstr>Aktuální situace v Královéhradeckém kraji k 3. 10. 2021</vt:lpstr>
      <vt:lpstr>Stav očkování obyvatel v ČR k 2. 10. 2021</vt:lpstr>
      <vt:lpstr>Stav očkování obyvatel ve věku 60+ k 2. 10. 2021</vt:lpstr>
      <vt:lpstr>Stav očkování obyvatel ve věku 65+ k 2. 10. 2021</vt:lpstr>
      <vt:lpstr>Očkovaní v krajích (podle místa podání)</vt:lpstr>
      <vt:lpstr>Očkovaní v krajích (podle místa bydliště)</vt:lpstr>
      <vt:lpstr>Počet podaných dávek k 3. 10. 2021</vt:lpstr>
      <vt:lpstr>Ukončené očkování k 3. 10. 2021</vt:lpstr>
      <vt:lpstr>Posilující očkování k 3. 10. 2021</vt:lpstr>
      <vt:lpstr>Praktičtí lékaři – dávky k 3. 10. 2021</vt:lpstr>
      <vt:lpstr>Informace COVID-19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Malíř Radek Mgr.</cp:lastModifiedBy>
  <cp:revision>392</cp:revision>
  <cp:lastPrinted>2021-07-19T08:31:38Z</cp:lastPrinted>
  <dcterms:created xsi:type="dcterms:W3CDTF">2021-01-14T19:24:21Z</dcterms:created>
  <dcterms:modified xsi:type="dcterms:W3CDTF">2021-10-05T07:34:26Z</dcterms:modified>
</cp:coreProperties>
</file>