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3"/>
  </p:notesMasterIdLst>
  <p:sldIdLst>
    <p:sldId id="256" r:id="rId3"/>
    <p:sldId id="723" r:id="rId4"/>
    <p:sldId id="2226" r:id="rId5"/>
    <p:sldId id="2227" r:id="rId6"/>
    <p:sldId id="2228" r:id="rId7"/>
    <p:sldId id="2224" r:id="rId8"/>
    <p:sldId id="2225" r:id="rId9"/>
    <p:sldId id="750" r:id="rId10"/>
    <p:sldId id="2221" r:id="rId11"/>
    <p:sldId id="705" r:id="rId12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E04"/>
    <a:srgbClr val="B31105"/>
    <a:srgbClr val="CFD5EA"/>
    <a:srgbClr val="E9EBF5"/>
    <a:srgbClr val="2B2B82"/>
    <a:srgbClr val="00002F"/>
    <a:srgbClr val="3E2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6" autoAdjust="0"/>
    <p:restoredTop sz="93883" autoAdjust="0"/>
  </p:normalViewPr>
  <p:slideViewPr>
    <p:cSldViewPr snapToGrid="0">
      <p:cViewPr varScale="1">
        <p:scale>
          <a:sx n="105" d="100"/>
          <a:sy n="105" d="100"/>
        </p:scale>
        <p:origin x="15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42818623398409"/>
          <c:y val="0.1703220066242872"/>
          <c:w val="0.73221684886657512"/>
          <c:h val="0.813696424623908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Očkovaní dokončeno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List1!$B$2:$B$16</c:f>
              <c:numCache>
                <c:formatCode>General</c:formatCode>
                <c:ptCount val="15"/>
                <c:pt idx="0">
                  <c:v>56.379851100000003</c:v>
                </c:pt>
                <c:pt idx="1">
                  <c:v>54.4290868</c:v>
                </c:pt>
                <c:pt idx="2">
                  <c:v>53.705408300000002</c:v>
                </c:pt>
                <c:pt idx="3">
                  <c:v>54.172246800000003</c:v>
                </c:pt>
                <c:pt idx="4">
                  <c:v>54.330736799999997</c:v>
                </c:pt>
                <c:pt idx="5">
                  <c:v>53.047081300000002</c:v>
                </c:pt>
                <c:pt idx="6">
                  <c:v>53.174365299999998</c:v>
                </c:pt>
                <c:pt idx="7">
                  <c:v>51.633528200000001</c:v>
                </c:pt>
                <c:pt idx="8">
                  <c:v>50.877335700000003</c:v>
                </c:pt>
                <c:pt idx="9">
                  <c:v>51.6949586</c:v>
                </c:pt>
                <c:pt idx="10">
                  <c:v>51.668168100000003</c:v>
                </c:pt>
                <c:pt idx="11">
                  <c:v>51.002983899999997</c:v>
                </c:pt>
                <c:pt idx="12">
                  <c:v>51.811345299999999</c:v>
                </c:pt>
                <c:pt idx="13">
                  <c:v>49.433009499999997</c:v>
                </c:pt>
                <c:pt idx="14">
                  <c:v>49.384574899999997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6C-43B5-BDA2-1A9D94418370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Očkovaní 1. dávkou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List1!$C$2:$C$16</c:f>
              <c:numCache>
                <c:formatCode>General</c:formatCode>
                <c:ptCount val="15"/>
                <c:pt idx="0">
                  <c:v>1.8243024999999999</c:v>
                </c:pt>
                <c:pt idx="1">
                  <c:v>2.7315508999999998</c:v>
                </c:pt>
                <c:pt idx="2">
                  <c:v>2.1799081999999999</c:v>
                </c:pt>
                <c:pt idx="3">
                  <c:v>2.8321063999999998</c:v>
                </c:pt>
                <c:pt idx="4">
                  <c:v>1.8122883999999999</c:v>
                </c:pt>
                <c:pt idx="5">
                  <c:v>2.0572176999999998</c:v>
                </c:pt>
                <c:pt idx="6">
                  <c:v>2.2606058999999998</c:v>
                </c:pt>
                <c:pt idx="7">
                  <c:v>2.2143763999999999</c:v>
                </c:pt>
                <c:pt idx="8">
                  <c:v>2.1510771000000002</c:v>
                </c:pt>
                <c:pt idx="9">
                  <c:v>1.9821964000000001</c:v>
                </c:pt>
                <c:pt idx="10">
                  <c:v>2.1135758999999998</c:v>
                </c:pt>
                <c:pt idx="11">
                  <c:v>1.5708846000000001</c:v>
                </c:pt>
                <c:pt idx="12">
                  <c:v>1.9193074000000001</c:v>
                </c:pt>
                <c:pt idx="13">
                  <c:v>1.6847945</c:v>
                </c:pt>
                <c:pt idx="14">
                  <c:v>1.8728507000000001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6C-43B5-BDA2-1A9D94418370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Prodělali onemocnění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List1!$D$2:$D$16</c:f>
              <c:numCache>
                <c:formatCode>General</c:formatCode>
                <c:ptCount val="15"/>
                <c:pt idx="0">
                  <c:v>5.8099407999999997</c:v>
                </c:pt>
                <c:pt idx="1">
                  <c:v>6.5627465999999997</c:v>
                </c:pt>
                <c:pt idx="2">
                  <c:v>7.4344184999999996</c:v>
                </c:pt>
                <c:pt idx="3">
                  <c:v>5.8225550000000004</c:v>
                </c:pt>
                <c:pt idx="4">
                  <c:v>6.2978692000000001</c:v>
                </c:pt>
                <c:pt idx="5">
                  <c:v>7.0127115</c:v>
                </c:pt>
                <c:pt idx="6">
                  <c:v>6.4935571000000003</c:v>
                </c:pt>
                <c:pt idx="7">
                  <c:v>7.7302355</c:v>
                </c:pt>
                <c:pt idx="8">
                  <c:v>7.7118307000000001</c:v>
                </c:pt>
                <c:pt idx="9">
                  <c:v>6.1283075</c:v>
                </c:pt>
                <c:pt idx="10">
                  <c:v>5.9035206999999996</c:v>
                </c:pt>
                <c:pt idx="11">
                  <c:v>6.9544351999999998</c:v>
                </c:pt>
                <c:pt idx="12">
                  <c:v>5.4872851000000002</c:v>
                </c:pt>
                <c:pt idx="13">
                  <c:v>6.6525831000000002</c:v>
                </c:pt>
                <c:pt idx="14">
                  <c:v>6.2287794999999999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C-43B5-BDA2-1A9D94418370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Mají rezervaci termínu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List1!$E$2:$E$16</c:f>
              <c:numCache>
                <c:formatCode>General</c:formatCode>
                <c:ptCount val="15"/>
                <c:pt idx="0">
                  <c:v>0.766235</c:v>
                </c:pt>
                <c:pt idx="1">
                  <c:v>0.79749800000000004</c:v>
                </c:pt>
                <c:pt idx="2">
                  <c:v>0.71477500000000005</c:v>
                </c:pt>
                <c:pt idx="3">
                  <c:v>0.83755000000000002</c:v>
                </c:pt>
                <c:pt idx="4">
                  <c:v>0.59171700000000005</c:v>
                </c:pt>
                <c:pt idx="5">
                  <c:v>0.66509799999999997</c:v>
                </c:pt>
                <c:pt idx="6">
                  <c:v>1.0444530000000001</c:v>
                </c:pt>
                <c:pt idx="7">
                  <c:v>0.56286999999999998</c:v>
                </c:pt>
                <c:pt idx="8">
                  <c:v>0.89609399999999995</c:v>
                </c:pt>
                <c:pt idx="9">
                  <c:v>0.77630900000000003</c:v>
                </c:pt>
                <c:pt idx="10">
                  <c:v>0.80097499999999999</c:v>
                </c:pt>
                <c:pt idx="11">
                  <c:v>0.54902499999999999</c:v>
                </c:pt>
                <c:pt idx="12">
                  <c:v>0.61071200000000003</c:v>
                </c:pt>
                <c:pt idx="13">
                  <c:v>0.70037199999999999</c:v>
                </c:pt>
                <c:pt idx="14">
                  <c:v>0.75391900000000001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C-43B5-BDA2-1A9D94418370}"/>
            </c:ext>
          </c:extLst>
        </c:ser>
        <c:ser>
          <c:idx val="4"/>
          <c:order val="4"/>
          <c:tx>
            <c:strRef>
              <c:f>List1!$F$1</c:f>
              <c:strCache>
                <c:ptCount val="1"/>
                <c:pt idx="0">
                  <c:v>Registrovaní, čekají na termín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List1!$F$2:$F$16</c:f>
              <c:numCache>
                <c:formatCode>General</c:formatCode>
                <c:ptCount val="15"/>
                <c:pt idx="0">
                  <c:v>1.68437974</c:v>
                </c:pt>
                <c:pt idx="1">
                  <c:v>1.9679584400000001</c:v>
                </c:pt>
                <c:pt idx="2">
                  <c:v>1.9578687800000001</c:v>
                </c:pt>
                <c:pt idx="3">
                  <c:v>1.77224804</c:v>
                </c:pt>
                <c:pt idx="4">
                  <c:v>1.53631958</c:v>
                </c:pt>
                <c:pt idx="5">
                  <c:v>1.59971982</c:v>
                </c:pt>
                <c:pt idx="6">
                  <c:v>2.1409622000000001</c:v>
                </c:pt>
                <c:pt idx="7">
                  <c:v>1.71729884</c:v>
                </c:pt>
                <c:pt idx="8">
                  <c:v>1.82473174</c:v>
                </c:pt>
                <c:pt idx="9">
                  <c:v>1.0988336599999999</c:v>
                </c:pt>
                <c:pt idx="10">
                  <c:v>1.80145997</c:v>
                </c:pt>
                <c:pt idx="11">
                  <c:v>1.22905818</c:v>
                </c:pt>
                <c:pt idx="12">
                  <c:v>1.7163504199999999</c:v>
                </c:pt>
                <c:pt idx="13">
                  <c:v>1.40899128</c:v>
                </c:pt>
                <c:pt idx="14">
                  <c:v>2.1023042599999999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5B6C-43B5-BDA2-1A9D94418370}"/>
            </c:ext>
          </c:extLst>
        </c:ser>
        <c:ser>
          <c:idx val="5"/>
          <c:order val="5"/>
          <c:tx>
            <c:strRef>
              <c:f>List1!$G$1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cat>
            <c:strRef>
              <c:f>List1!$A$2:$A$16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Královéhradecký kraj</c:v>
                </c:pt>
                <c:pt idx="3">
                  <c:v>Hlavní město Praha</c:v>
                </c:pt>
                <c:pt idx="4">
                  <c:v>Jihočeský kraj</c:v>
                </c:pt>
                <c:pt idx="5">
                  <c:v>Plzeňský kraj</c:v>
                </c:pt>
                <c:pt idx="6">
                  <c:v>ČR</c:v>
                </c:pt>
                <c:pt idx="7">
                  <c:v>Pardubický kraj</c:v>
                </c:pt>
                <c:pt idx="8">
                  <c:v>Liberecký kraj</c:v>
                </c:pt>
                <c:pt idx="9">
                  <c:v>Karlovarský kraj</c:v>
                </c:pt>
                <c:pt idx="10">
                  <c:v>Ústecký kraj</c:v>
                </c:pt>
                <c:pt idx="11">
                  <c:v>Zlínský kraj</c:v>
                </c:pt>
                <c:pt idx="12">
                  <c:v>Jihomoravský kraj</c:v>
                </c:pt>
                <c:pt idx="13">
                  <c:v>Olomoucký kraj</c:v>
                </c:pt>
                <c:pt idx="14">
                  <c:v>Moravskoslezský kraj</c:v>
                </c:pt>
              </c:strCache>
            </c:strRef>
          </c:cat>
          <c:val>
            <c:numRef>
              <c:f>List1!$G$2:$G$16</c:f>
              <c:numCache>
                <c:formatCode>General</c:formatCode>
                <c:ptCount val="15"/>
                <c:pt idx="0">
                  <c:v>33.535291200000003</c:v>
                </c:pt>
                <c:pt idx="1">
                  <c:v>33.511159200000002</c:v>
                </c:pt>
                <c:pt idx="2">
                  <c:v>34.0076216</c:v>
                </c:pt>
                <c:pt idx="3">
                  <c:v>34.563293399999999</c:v>
                </c:pt>
                <c:pt idx="4">
                  <c:v>35.431069200000003</c:v>
                </c:pt>
                <c:pt idx="5">
                  <c:v>35.618172000000001</c:v>
                </c:pt>
                <c:pt idx="6">
                  <c:v>34.886056799999999</c:v>
                </c:pt>
                <c:pt idx="7">
                  <c:v>36.141691000000002</c:v>
                </c:pt>
                <c:pt idx="8">
                  <c:v>36.538930899999997</c:v>
                </c:pt>
                <c:pt idx="9">
                  <c:v>38.319394799999998</c:v>
                </c:pt>
                <c:pt idx="10">
                  <c:v>37.7123001</c:v>
                </c:pt>
                <c:pt idx="11">
                  <c:v>38.693612899999998</c:v>
                </c:pt>
                <c:pt idx="12">
                  <c:v>38.455000200000001</c:v>
                </c:pt>
                <c:pt idx="13">
                  <c:v>40.120249600000001</c:v>
                </c:pt>
                <c:pt idx="14">
                  <c:v>39.657571799999999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1-44AB-AAC3-C217D5B40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9492928"/>
        <c:axId val="160289136"/>
      </c:barChart>
      <c:catAx>
        <c:axId val="15949292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0289136"/>
        <c:crosses val="autoZero"/>
        <c:auto val="1"/>
        <c:lblAlgn val="ctr"/>
        <c:lblOffset val="100"/>
        <c:noMultiLvlLbl val="0"/>
      </c:catAx>
      <c:valAx>
        <c:axId val="160289136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949292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4.6240622812244838E-3"/>
          <c:y val="6.0972048032513305E-2"/>
          <c:w val="0.98797442151689274"/>
          <c:h val="4.6756224139152217E-2"/>
        </c:manualLayout>
      </c:layout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Jihomoravský kraj</c:v>
                </c:pt>
                <c:pt idx="2">
                  <c:v>Královéhradecký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81.094447990000006</c:v>
                </c:pt>
                <c:pt idx="1">
                  <c:v>55.980832020000001</c:v>
                </c:pt>
                <c:pt idx="2">
                  <c:v>55.869158300000002</c:v>
                </c:pt>
                <c:pt idx="3">
                  <c:v>55.728450430000002</c:v>
                </c:pt>
                <c:pt idx="4">
                  <c:v>55.434971220000001</c:v>
                </c:pt>
                <c:pt idx="5">
                  <c:v>54.375246390000001</c:v>
                </c:pt>
                <c:pt idx="6">
                  <c:v>54.165454789999998</c:v>
                </c:pt>
                <c:pt idx="7">
                  <c:v>53.570442300000003</c:v>
                </c:pt>
                <c:pt idx="8">
                  <c:v>52.311311799999999</c:v>
                </c:pt>
                <c:pt idx="9">
                  <c:v>52.147576620000002</c:v>
                </c:pt>
                <c:pt idx="10">
                  <c:v>51.499747859999999</c:v>
                </c:pt>
                <c:pt idx="11">
                  <c:v>51.053289900000003</c:v>
                </c:pt>
                <c:pt idx="12">
                  <c:v>49.961748550000003</c:v>
                </c:pt>
                <c:pt idx="13">
                  <c:v>49.906268140000002</c:v>
                </c:pt>
                <c:pt idx="14">
                  <c:v>44.390438609999997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Pardubický kraj</c:v>
                </c:pt>
                <c:pt idx="8">
                  <c:v>Ústecký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58.204153699999999</c:v>
                </c:pt>
                <c:pt idx="1">
                  <c:v>57.160637700000002</c:v>
                </c:pt>
                <c:pt idx="2">
                  <c:v>57.004353299999998</c:v>
                </c:pt>
                <c:pt idx="3">
                  <c:v>56.143025199999997</c:v>
                </c:pt>
                <c:pt idx="4">
                  <c:v>55.885316500000002</c:v>
                </c:pt>
                <c:pt idx="5">
                  <c:v>55.4349712</c:v>
                </c:pt>
                <c:pt idx="6">
                  <c:v>55.104298999999997</c:v>
                </c:pt>
                <c:pt idx="7">
                  <c:v>53.8479046</c:v>
                </c:pt>
                <c:pt idx="8">
                  <c:v>53.781744000000003</c:v>
                </c:pt>
                <c:pt idx="9">
                  <c:v>53.730652800000001</c:v>
                </c:pt>
                <c:pt idx="10">
                  <c:v>53.677154999999999</c:v>
                </c:pt>
                <c:pt idx="11">
                  <c:v>53.028412799999998</c:v>
                </c:pt>
                <c:pt idx="12">
                  <c:v>52.573868500000003</c:v>
                </c:pt>
                <c:pt idx="13">
                  <c:v>51.257425599999998</c:v>
                </c:pt>
                <c:pt idx="14">
                  <c:v>51.117804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A9D1AF-A322-4DDC-936B-94D227551E32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7612"/>
            <a:ext cx="5438775" cy="3907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3"/>
            <a:ext cx="2946400" cy="498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D6F62-5E63-4E8B-AA69-5851462FB0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170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tmp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EB9BA-4054-4603-945D-A1EF09634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505C839-E938-4833-8347-D2CB82AB4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36554E-B24E-4BD8-875E-1AA52DD4F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B3AD2A-FC6B-4131-B7A3-74333693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13D6EC-72FC-4948-BFDF-DE48ABB0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1150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115B94-F3C5-40F8-9AC5-07811EACC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1B2EFD8-520F-4B08-9270-723635A68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419C64-73DA-4ED7-92EF-564A16F1D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00023CF-E4B0-41C6-8BF3-D03CF130D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6A99045-F4B1-46A5-A039-E453F3A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471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912A6FA-536F-405B-B543-8ED88E2DD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6EEEBB-33A3-455F-98BB-29374C003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3FB4AB-B0E8-4C0A-BAB9-20B80C60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DAF440-D292-45A2-967D-738537C0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2F2DB0-D97B-4684-BB8D-7642619F1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90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182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789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6257265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036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234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734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545773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6424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BF504D-1307-4C38-B3E6-C41FDB92C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B08F05-F28F-460B-94F3-EBE4A23D0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8C62A6-7E82-492E-B6B1-6C8637FE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3DA0D5-56CE-4DD6-8C1A-7CCA94416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5B101A-E5C5-4136-A56C-7FEE87ABA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0301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1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6462A3-4614-4CCF-B066-ED14F7851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3A9A065F-A4AE-46CD-8CA4-E86C2C9DBD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C95BD3-67F6-4B1B-804E-C4833631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2264C30-9A4B-4261-B882-CAF7C9861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E76F8A-A8AC-4D9D-AA5B-7917B3B10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45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C1D3C-3C45-4CDE-8C50-E9B54531E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DE7F67-DFE1-4955-A5EC-578B6D2345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7BCCAA2-482E-417A-BB45-47228BCC1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403773A-C9D4-4C39-95F3-76F9E89A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0B03AC-2A32-4470-A086-A921220A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D0128CD-27B6-4FCF-BE55-E570B38A6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463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C43F7-4CE4-4D42-941A-E4BC3241B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423597C-D66C-416D-B6BF-FA406C61F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EE5280B-A5BD-4A51-A5D9-249AE953D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0CF8BFCA-090B-4561-8E1A-D7426A78FC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213BB2F4-F03D-4261-A0C3-78AE02EE7F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9DEA5A8-9BE9-4937-B95A-6EEFDCB2A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2FA513E-9142-45F3-B525-297A1B230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174F380-EE16-43EA-811B-17EB29DA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44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04B422-81D7-481C-903D-BAB87D09B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A47B207-6EE8-4462-841C-55EFF3CD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C25E343-B5B8-4B55-9DDE-AB5AA4FB4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F32F3F1-C931-4867-B21E-9D323C88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22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DBEC7E7-E04C-46DC-A7DC-C606EB4E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1DC139F-B21F-418A-854A-1F23CEB31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DF6473-2FF0-4356-A485-8BE06630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75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D7083E-BB5E-4816-B292-BBBDFBD9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EA17A9C-449F-44C2-8F73-5D77D797A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037AE-C6BA-4F6B-B05A-098AA7B13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AB0551D-E99B-40EB-BCE7-60FE25B05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31DD6C-30D4-4D32-B96B-50000C03B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8D9CD2-70DE-4358-954A-E3FCA931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8329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753F86-29A7-45C4-B836-9DDBEE81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AB6EFE1-3019-4953-A852-8F1E784A6C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20AF383-0FAC-428D-B633-F2C750B26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07AD49-78D1-4875-97D4-7193EB1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CBFD1B3-EFC4-46BD-A519-B1292B648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A87929F-8265-44A8-8A44-7EE299BB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33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DE04B09-BE14-4E60-8073-0F7D5FCB1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7DE8703-4F80-40B2-8893-EE8D971F7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7BB1138-4576-4962-887C-561E9A6F6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C2186-01DB-4510-8A05-784FE9AA5AD3}" type="datetimeFigureOut">
              <a:rPr lang="cs-CZ" smtClean="0"/>
              <a:t>31.08.2021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C2005D-17A7-4B07-8A8E-9351123D3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39EDCC0-E801-427D-BD3F-073A1A68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31652-2832-49F1-8AF9-C7F8AB69E47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6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73509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nemocneni-aktualne.mzcr.cz/covid-19/kraje/HKK" TargetMode="External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89742A18-5492-4B4E-B61F-49006AF7E37A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2BC6F6-7BA8-4F55-8619-68E4F90A1B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8800"/>
            <a:ext cx="9144000" cy="2250291"/>
          </a:xfrm>
        </p:spPr>
        <p:txBody>
          <a:bodyPr>
            <a:noAutofit/>
          </a:bodyPr>
          <a:lstStyle/>
          <a:p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Přehled epidemické situace a stavu očkování</a:t>
            </a:r>
            <a:b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50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649B9A-D1EE-41AE-A9D4-4B276E1A9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0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20F01F22-7C8C-41CF-8FA4-176EFCF9E56F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88F4AC-3EB6-4648-BF73-4809860F2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Demi" panose="020B0703020102020204" pitchFamily="34" charset="0"/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  <a:latin typeface="Franklin Gothic Book" panose="020B0503020102020204" pitchFamily="34" charset="0"/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E1AF99DF-D06C-4C73-BF26-4E9AF1A21579}"/>
              </a:ext>
            </a:extLst>
          </p:cNvPr>
          <p:cNvSpPr/>
          <p:nvPr/>
        </p:nvSpPr>
        <p:spPr>
          <a:xfrm>
            <a:off x="971550" y="-1"/>
            <a:ext cx="11220451" cy="60078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9200000" sx="140000" sy="140000" algn="r" rotWithShape="0">
              <a:prstClr val="black">
                <a:alpha val="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24660F8-03CA-481C-908C-915B3ECB3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Aktuální situace v Královéhradeckém kraji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k 29. 8.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0AA7D64-5EAA-49B0-B00E-523C82CE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38" y="5600399"/>
            <a:ext cx="1864043" cy="957095"/>
          </a:xfrm>
          <a:prstGeom prst="rect">
            <a:avLst/>
          </a:prstGeom>
        </p:spPr>
      </p:pic>
      <p:graphicFrame>
        <p:nvGraphicFramePr>
          <p:cNvPr id="9" name="Zástupný symbol pro obsah 8">
            <a:extLst>
              <a:ext uri="{FF2B5EF4-FFF2-40B4-BE49-F238E27FC236}">
                <a16:creationId xmlns:a16="http://schemas.microsoft.com/office/drawing/2014/main" id="{D9F05816-7F1A-447B-B97C-D529FFB350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507473"/>
              </p:ext>
            </p:extLst>
          </p:nvPr>
        </p:nvGraphicFramePr>
        <p:xfrm>
          <a:off x="1656121" y="2126697"/>
          <a:ext cx="9564329" cy="305407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6372036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192293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10113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29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4,1/den)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7denní počet nových případů na 100 tis. obyv.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105.023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103.282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58599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6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FC0918-448C-4034-B0A1-65B8C6FA0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40" y="2"/>
            <a:ext cx="6590560" cy="576000"/>
          </a:xfrm>
        </p:spPr>
        <p:txBody>
          <a:bodyPr/>
          <a:lstStyle/>
          <a:p>
            <a:r>
              <a:rPr lang="cs-CZ" dirty="0"/>
              <a:t>Stav očkování obyvatel v ČR k 29. 8. 2021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43DEB4E0-C2B7-4E1B-8422-D7FAF9E7D74B}"/>
              </a:ext>
            </a:extLst>
          </p:cNvPr>
          <p:cNvSpPr/>
          <p:nvPr/>
        </p:nvSpPr>
        <p:spPr>
          <a:xfrm>
            <a:off x="3190753" y="6554824"/>
            <a:ext cx="597631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 dat: Centrální rezervační systém; ISIN / COVID-19 - Informační systém infekční nemoci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8EE952BB-7354-4D89-8CC6-6BC3309A3CEC}"/>
              </a:ext>
            </a:extLst>
          </p:cNvPr>
          <p:cNvGraphicFramePr/>
          <p:nvPr>
            <p:extLst/>
          </p:nvPr>
        </p:nvGraphicFramePr>
        <p:xfrm>
          <a:off x="220972" y="596438"/>
          <a:ext cx="11750058" cy="5830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Obdélník 8">
            <a:extLst>
              <a:ext uri="{FF2B5EF4-FFF2-40B4-BE49-F238E27FC236}">
                <a16:creationId xmlns:a16="http://schemas.microsoft.com/office/drawing/2014/main" id="{A16925BD-8B42-4997-8EF2-01B33424556B}"/>
              </a:ext>
            </a:extLst>
          </p:cNvPr>
          <p:cNvSpPr/>
          <p:nvPr/>
        </p:nvSpPr>
        <p:spPr>
          <a:xfrm>
            <a:off x="1928241" y="560619"/>
            <a:ext cx="8650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Osoby na 100 obyvatel (% populace)</a:t>
            </a: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ACF933FC-AC8B-4DCF-85AE-AB663C33441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897964" y="1571626"/>
          <a:ext cx="975360" cy="4759755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val="2643709246"/>
                    </a:ext>
                  </a:extLst>
                </a:gridCol>
              </a:tblGrid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508 852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846886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1 397 997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1730508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550 803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2547789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1 335 084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70697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643 551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49688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591 041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60546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10 701 777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16854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522 856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9160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442 476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096052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293 311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06969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817 004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3041063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580 119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3574411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1 195 327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37837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630 522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7364134"/>
                  </a:ext>
                </a:extLst>
              </a:tr>
              <a:tr h="31731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1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1 192 834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1223415"/>
                  </a:ext>
                </a:extLst>
              </a:tr>
            </a:tbl>
          </a:graphicData>
        </a:graphic>
      </p:graphicFrame>
      <p:sp>
        <p:nvSpPr>
          <p:cNvPr id="14" name="Obdélník 13">
            <a:extLst>
              <a:ext uri="{FF2B5EF4-FFF2-40B4-BE49-F238E27FC236}">
                <a16:creationId xmlns:a16="http://schemas.microsoft.com/office/drawing/2014/main" id="{1C4DBC00-ABAA-47B0-8261-8DCC80EB334A}"/>
              </a:ext>
            </a:extLst>
          </p:cNvPr>
          <p:cNvSpPr/>
          <p:nvPr/>
        </p:nvSpPr>
        <p:spPr>
          <a:xfrm>
            <a:off x="10898203" y="1133052"/>
            <a:ext cx="10296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Obyvatelstvo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 1. 1. 2021</a:t>
            </a:r>
            <a:endParaRPr kumimoji="0" lang="cs-CZ" sz="2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C1CA600-C1AF-4587-A467-7F42CC2A7FB0}"/>
              </a:ext>
            </a:extLst>
          </p:cNvPr>
          <p:cNvSpPr/>
          <p:nvPr/>
        </p:nvSpPr>
        <p:spPr>
          <a:xfrm>
            <a:off x="1457203" y="6305556"/>
            <a:ext cx="93121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 osoby, které nebyly očkovány a ani nejsou přihlášeny k očkování a kdykoliv v minulosti prodělaly onemocnění COVID-19 podle dat ISIN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59AB014-4ED6-424C-B141-75CEC1E1B846}"/>
              </a:ext>
            </a:extLst>
          </p:cNvPr>
          <p:cNvSpPr/>
          <p:nvPr/>
        </p:nvSpPr>
        <p:spPr>
          <a:xfrm>
            <a:off x="4476628" y="868102"/>
            <a:ext cx="2391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742445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1 082 679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669 154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307 729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358 641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5 932 527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321 380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275 622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157 128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231 465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302 518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420 755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608 981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261 228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314 670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620 577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29. 8.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50,00–52,99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53,00–55,99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56,0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88014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/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52,00–54,99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55,00–57,99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58,0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296 173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799 104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761 056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361 309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307 818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5 932 527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325 689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281 547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439 399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642 257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157 441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234 638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304 991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611 416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322 309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29. 8.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87 380 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2702965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Počet podaných dávek k 29. 8.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E428EB46-1210-433B-A57F-6598BFD348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6998928"/>
              </p:ext>
            </p:extLst>
          </p:nvPr>
        </p:nvGraphicFramePr>
        <p:xfrm>
          <a:off x="838198" y="1228165"/>
          <a:ext cx="10515604" cy="4948800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359971435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1222803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099459463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63052437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7492091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14062097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923362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4407374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6978024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125619226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7407258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1337342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92805549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53068897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228295275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182826475"/>
                    </a:ext>
                  </a:extLst>
                </a:gridCol>
              </a:tblGrid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856298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177 509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155 163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185 819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188 332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224 777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207 918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149 346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138 670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117 308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2 070 043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899359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23 812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73 203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56 437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72 872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108 684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126 038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100 390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100 486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198 982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1 193 953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645574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41 824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59 932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67 704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56 655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57 950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69 037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45 593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694 460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889962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12 463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27 107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54 785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49 900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59 362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117203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22 682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14 931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31 543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25 679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29 682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18 341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304 344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861172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15 678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30 720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48 880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87 417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69 231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65 493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78 151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130 603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5054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17 646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23 071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27 727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35 113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75 114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447 901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0912351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11 039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41 186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22 273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60 279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49 061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58 874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99 309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594 661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887451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49 634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40 583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41 356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42 758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51 525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82 459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34 398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501 121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063930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36 849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52 540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46 631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51 707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36 416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532 555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375522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97 400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71 561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82 818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99 599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101 387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99 638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112 471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191 747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80 718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1 287 026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2094869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39 399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28 403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48 987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51 420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52 756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62 036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44 922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607 827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6672520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40 941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20 069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33 868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56 885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48 358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51 067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93 989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586 041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329766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78 740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69 661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115 758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101 842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107 649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184 859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77 438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1 170 894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1213030"/>
                  </a:ext>
                </a:extLst>
              </a:tr>
              <a:tr h="309300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209 874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828 799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529 150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662 446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763 278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1 034 173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1 145 844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921 360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927 742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899 616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1 046 706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1 736 926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717 364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11 423 278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99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784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Ukončené očkování k 29. 8.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CB0A5CFB-7329-434F-8407-54B50B115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8879510"/>
              </p:ext>
            </p:extLst>
          </p:nvPr>
        </p:nvGraphicFramePr>
        <p:xfrm>
          <a:off x="838198" y="1246093"/>
          <a:ext cx="10515604" cy="4930864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75977540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2981300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24723325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00931154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088568729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780960824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346623664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9552351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253329138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367335301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80768745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488124336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96428924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56139576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4424897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555304559"/>
                    </a:ext>
                  </a:extLst>
                </a:gridCol>
              </a:tblGrid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3890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14 391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85 370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75 938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91 374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93 188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112 204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104 171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69 803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59 224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68 409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1 024 455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536760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53 975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62 890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50 197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50 458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60 898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100 160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35 464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591 441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722707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12 848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34 019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28 542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30 450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34 970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55 773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22 750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347 131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985728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27 320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25 218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48 592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19 626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309 381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1990825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5 569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7 323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8 626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15 761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13 329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13 404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12 902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14 894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23 788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150 969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186228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29 122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15 152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19 439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35 637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43 758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34 711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33 078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39 506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403 633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8622021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15 272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19 318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23 109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17 711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22 085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37 766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13 457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222 017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889073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19 755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13 028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17 035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25 177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24 652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24 595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49 873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21 283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295 695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4590542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9 081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14 537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25 022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20 546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21 073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21 819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41 646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17 144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250 850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323450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12 640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26 385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22 383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23 491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24 033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26 245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42 575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18 268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266 614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495132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8 541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47 431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41 207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45 628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61 558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50 317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50 678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96 487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40 307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644 295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422115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11 487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14 163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17 408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25 406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29 971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24 728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26 029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31 419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51 647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22 442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304 534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001461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19 946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13 575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16 934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28 630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24 436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25 807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26 828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47 312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21 456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293 623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757410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6 124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38 282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29 293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49 158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58 277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51 351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54 365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52 189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58 059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93 169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38 702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585 968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037804"/>
                  </a:ext>
                </a:extLst>
              </a:tr>
              <a:tr h="30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84 246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399 620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260 044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326 795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379 313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517 200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574 794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463 409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467 757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455 597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529 805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874 201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5 690 606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5979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125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Praktičtí lékaři – dávky k 29. 8. 2021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F97ACECB-69EA-4982-B1EB-71ACD83072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081059"/>
              </p:ext>
            </p:extLst>
          </p:nvPr>
        </p:nvGraphicFramePr>
        <p:xfrm>
          <a:off x="838198" y="1264023"/>
          <a:ext cx="10515604" cy="4912944"/>
        </p:xfrm>
        <a:graphic>
          <a:graphicData uri="http://schemas.openxmlformats.org/drawingml/2006/table">
            <a:tbl>
              <a:tblPr/>
              <a:tblGrid>
                <a:gridCol w="1236105">
                  <a:extLst>
                    <a:ext uri="{9D8B030D-6E8A-4147-A177-3AD203B41FA5}">
                      <a16:colId xmlns:a16="http://schemas.microsoft.com/office/drawing/2014/main" val="122098742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50680882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32856756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420864732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699559740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1348996499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2824025614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125758213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43561589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187890283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99210618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836204732"/>
                    </a:ext>
                  </a:extLst>
                </a:gridCol>
                <a:gridCol w="620229">
                  <a:extLst>
                    <a:ext uri="{9D8B030D-6E8A-4147-A177-3AD203B41FA5}">
                      <a16:colId xmlns:a16="http://schemas.microsoft.com/office/drawing/2014/main" val="59179056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897772467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2748914932"/>
                    </a:ext>
                  </a:extLst>
                </a:gridCol>
                <a:gridCol w="618053">
                  <a:extLst>
                    <a:ext uri="{9D8B030D-6E8A-4147-A177-3AD203B41FA5}">
                      <a16:colId xmlns:a16="http://schemas.microsoft.com/office/drawing/2014/main" val="3485317211"/>
                    </a:ext>
                  </a:extLst>
                </a:gridCol>
              </a:tblGrid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vakcinace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 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25-29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30-34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35-39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40-44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45-49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50-54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55-59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60-64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65-69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70-79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80+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Neuvedeno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54550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Hlavní město Praha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8 905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9 125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8 317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9 738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11 612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40 825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13 257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147 621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2159979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Středočeský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6 324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7 063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6 768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7 965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10 769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18 554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42 611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11 844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128 581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894976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Jihočeský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3 253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3 711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8 156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63 299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4082007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Plzeňský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2 497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4 426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7 295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16 448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48 481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513246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Karlovarský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1 927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2 933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4 666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16 017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3 616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44 445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493835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Ústecký kraj 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3 031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9 460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5 984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65 654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81527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Liberecký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1 507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4 670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8 165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17 954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6 847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57 179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47831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Královéhradecký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2 243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4 454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5 118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4 885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7 161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12 259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29 835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8 455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87 632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17377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Pardubický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1 514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1 972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2 624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3 888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3 580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4 168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5 600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27 475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76 260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9862620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Kraj Vysočina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1 685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1 701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2 139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2 665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3 451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4 639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6 963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18 012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5 944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52 897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8697914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Jihomoravský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4 138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3 752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5 240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6 520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7 749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10 790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15 553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26 775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65 796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19 051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177 819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6677493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Olomoucký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1 610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1 472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2 060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3 686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4 274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4 367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5 962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9 213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16 315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37 487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9 952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97 497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8911480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Zlínský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1 840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1 314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1 791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2 222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3 346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4 271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4 251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5 412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7 842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14 051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39 732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19 159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105 278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732776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Moravskoslezský kraj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2 354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3 102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3 908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5 350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6 453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7 103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9 389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12 715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19 260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50 582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18 694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141 833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9651648"/>
                  </a:ext>
                </a:extLst>
              </a:tr>
              <a:tr h="307059"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35 803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29 545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34 895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41 452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57 264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65 878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63 757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79 191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109 536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184 223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446 892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145 437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1 294 476</a:t>
                      </a:r>
                    </a:p>
                  </a:txBody>
                  <a:tcPr marL="6534" marR="6534" marT="6534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52777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4038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7D2A05-86A0-470C-8C57-F0BD8A06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Informace COVID-19</a:t>
            </a:r>
            <a:endParaRPr lang="cs-CZ" sz="36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4DAEB13-002D-4641-B41D-0031CD319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39" y="6176963"/>
            <a:ext cx="1343926" cy="681037"/>
          </a:xfrm>
          <a:prstGeom prst="rect">
            <a:avLst/>
          </a:prstGeom>
        </p:spPr>
      </p:pic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70E0F8C5-58C5-4603-9D08-494ED8906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dirty="0">
                <a:hlinkClick r:id="rId3"/>
              </a:rPr>
              <a:t>COVID-19 | Královéhradecký kraj Onemocnění aktuálně od MZČR (mzcr.cz)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13DE8AC-8D47-4117-9C18-3F656BA5F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3928" y="1864660"/>
            <a:ext cx="8319248" cy="431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3731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7151</TotalTime>
  <Words>1867</Words>
  <Application>Microsoft Office PowerPoint</Application>
  <PresentationFormat>Širokoúhlá obrazovka</PresentationFormat>
  <Paragraphs>894</Paragraphs>
  <Slides>10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Franklin Gothic Demi</vt:lpstr>
      <vt:lpstr>Motiv Office</vt:lpstr>
      <vt:lpstr>1_Motiv Office</vt:lpstr>
      <vt:lpstr>Přehled epidemické situace a stavu očkování v Královéhradeckém kraji</vt:lpstr>
      <vt:lpstr>Aktuální situace v Královéhradeckém kraji k 29. 8. 2021</vt:lpstr>
      <vt:lpstr>Stav očkování obyvatel v ČR k 29. 8. 2021</vt:lpstr>
      <vt:lpstr>Očkovaní v krajích (podle místa podání)</vt:lpstr>
      <vt:lpstr>Očkovaní v krajích (podle místa bydliště)</vt:lpstr>
      <vt:lpstr>Počet podaných dávek k 29. 8. 2021</vt:lpstr>
      <vt:lpstr>Ukončené očkování k 29. 8. 2021</vt:lpstr>
      <vt:lpstr>Praktičtí lékaři – dávky k 29. 8. 2021</vt:lpstr>
      <vt:lpstr>Informace COVID-19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Očkovací strategie Královéhradeckého kraje</dc:title>
  <dc:creator>Pejšek Miroslav Ing.</dc:creator>
  <cp:lastModifiedBy>Malíř Radek Mgr.</cp:lastModifiedBy>
  <cp:revision>384</cp:revision>
  <cp:lastPrinted>2021-07-19T08:31:38Z</cp:lastPrinted>
  <dcterms:created xsi:type="dcterms:W3CDTF">2021-01-14T19:24:21Z</dcterms:created>
  <dcterms:modified xsi:type="dcterms:W3CDTF">2021-08-31T11:35:38Z</dcterms:modified>
</cp:coreProperties>
</file>