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38" r:id="rId3"/>
  </p:sldMasterIdLst>
  <p:notesMasterIdLst>
    <p:notesMasterId r:id="rId21"/>
  </p:notesMasterIdLst>
  <p:sldIdLst>
    <p:sldId id="256" r:id="rId4"/>
    <p:sldId id="2252" r:id="rId5"/>
    <p:sldId id="723" r:id="rId6"/>
    <p:sldId id="2258" r:id="rId7"/>
    <p:sldId id="2257" r:id="rId8"/>
    <p:sldId id="2253" r:id="rId9"/>
    <p:sldId id="737" r:id="rId10"/>
    <p:sldId id="2259" r:id="rId11"/>
    <p:sldId id="2172" r:id="rId12"/>
    <p:sldId id="2216" r:id="rId13"/>
    <p:sldId id="2217" r:id="rId14"/>
    <p:sldId id="2224" r:id="rId15"/>
    <p:sldId id="2225" r:id="rId16"/>
    <p:sldId id="4657" r:id="rId17"/>
    <p:sldId id="750" r:id="rId18"/>
    <p:sldId id="2221" r:id="rId19"/>
    <p:sldId id="705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002F"/>
    <a:srgbClr val="920E04"/>
    <a:srgbClr val="B31105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110" d="100"/>
          <a:sy n="110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ČR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Karlovarský kraj</c:v>
                </c:pt>
                <c:pt idx="7">
                  <c:v>Kraj Vysočina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94.530456509999993</c:v>
                </c:pt>
                <c:pt idx="1">
                  <c:v>63.947689629999999</c:v>
                </c:pt>
                <c:pt idx="2">
                  <c:v>63.277388420000001</c:v>
                </c:pt>
                <c:pt idx="3">
                  <c:v>62.777072750000002</c:v>
                </c:pt>
                <c:pt idx="4">
                  <c:v>62.643675479999999</c:v>
                </c:pt>
                <c:pt idx="5">
                  <c:v>62.39888603</c:v>
                </c:pt>
                <c:pt idx="6">
                  <c:v>60.427327990000002</c:v>
                </c:pt>
                <c:pt idx="7">
                  <c:v>60.14853042</c:v>
                </c:pt>
                <c:pt idx="8">
                  <c:v>59.967094260000003</c:v>
                </c:pt>
                <c:pt idx="9">
                  <c:v>58.787717069999999</c:v>
                </c:pt>
                <c:pt idx="10">
                  <c:v>58.536384779999999</c:v>
                </c:pt>
                <c:pt idx="11">
                  <c:v>58.394743149999996</c:v>
                </c:pt>
                <c:pt idx="12">
                  <c:v>58.184709689999998</c:v>
                </c:pt>
                <c:pt idx="13">
                  <c:v>56.272739100000003</c:v>
                </c:pt>
                <c:pt idx="14">
                  <c:v>50.43007961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Karlovarský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65.577417400000002</c:v>
                </c:pt>
                <c:pt idx="1">
                  <c:v>65.125676200000001</c:v>
                </c:pt>
                <c:pt idx="2">
                  <c:v>64.520734300000001</c:v>
                </c:pt>
                <c:pt idx="3">
                  <c:v>63.391091000000003</c:v>
                </c:pt>
                <c:pt idx="4">
                  <c:v>63.2773884</c:v>
                </c:pt>
                <c:pt idx="5">
                  <c:v>63.022351</c:v>
                </c:pt>
                <c:pt idx="6">
                  <c:v>62.434247399999997</c:v>
                </c:pt>
                <c:pt idx="7">
                  <c:v>61.3285859</c:v>
                </c:pt>
                <c:pt idx="8">
                  <c:v>61.095980500000003</c:v>
                </c:pt>
                <c:pt idx="9">
                  <c:v>60.974361000000002</c:v>
                </c:pt>
                <c:pt idx="10">
                  <c:v>60.643289099999997</c:v>
                </c:pt>
                <c:pt idx="11">
                  <c:v>60.527903799999997</c:v>
                </c:pt>
                <c:pt idx="12">
                  <c:v>59.637936400000001</c:v>
                </c:pt>
                <c:pt idx="13">
                  <c:v>58.488691600000003</c:v>
                </c:pt>
                <c:pt idx="14">
                  <c:v>58.099162300000003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6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tmp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342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20.12.2021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47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20.12.2021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5276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20.12.2021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54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20.12.2021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82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20.12.2021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583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20.12.2021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0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20.12.2021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4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20.12.2021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5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20.12.2021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116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20.12.2021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42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30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70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48487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8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43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2152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825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20.12.2021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20.12.2021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529">
          <p15:clr>
            <a:srgbClr val="F26B43"/>
          </p15:clr>
        </p15:guide>
        <p15:guide id="5" orient="horz" pos="3543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82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9494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2384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1 262 061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764 384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6 771 805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403 144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368 803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480 298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338 759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694 047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354 812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705 011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56,00–60,99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61,00–63,99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64,0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17. 12. 2021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59,00–60,99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62,00–63,99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64,0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333 692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910 455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861 406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407 954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6 771 805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347 129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501 057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319 444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728 843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268 332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345 971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697 673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366 328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136 974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17. 12. 2021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19.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CDD2E55C-0419-4158-9BAE-354038CCB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320678"/>
              </p:ext>
            </p:extLst>
          </p:nvPr>
        </p:nvGraphicFramePr>
        <p:xfrm>
          <a:off x="838198" y="1380565"/>
          <a:ext cx="10515604" cy="479640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9943734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9913263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1045529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4456989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435807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8074325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6307391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3225003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7587010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490122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924164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9178919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9370658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9721338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9876770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28337399"/>
                    </a:ext>
                  </a:extLst>
                </a:gridCol>
              </a:tblGrid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170657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2 727 396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57170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121 050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108 683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1 566 460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835251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157 519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3730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972112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46459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82 753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994081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593 172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69703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54 988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140 934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3394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189071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681 245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84073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91 998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103 442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111 016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1 660 200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40621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360227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85476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1 517 481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55491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400 744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1 113 695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1 219 250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1 361 939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1 093 269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1 134 930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1 408 089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2 448 661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1 066 327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14 905 902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118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19.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4B25578-1B8F-49D4-AB69-A0AFD506C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082199"/>
              </p:ext>
            </p:extLst>
          </p:nvPr>
        </p:nvGraphicFramePr>
        <p:xfrm>
          <a:off x="838198" y="1344706"/>
          <a:ext cx="10515604" cy="4832256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59157005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87748131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6689987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96745682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7903522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2749214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42615796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0124940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14048820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972413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2098682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7012352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8344707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82322743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9241896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9459680"/>
                    </a:ext>
                  </a:extLst>
                </a:gridCol>
              </a:tblGrid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103727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113 248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129 333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1 227 369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110037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681 883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175773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391 450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165912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004703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70164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953128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91878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026524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088456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340761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738 699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614757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96021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49 548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02939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166810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478 730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6 568 139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900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19.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1822F670-787B-4B5F-BF28-285CA480E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721985"/>
              </p:ext>
            </p:extLst>
          </p:nvPr>
        </p:nvGraphicFramePr>
        <p:xfrm>
          <a:off x="838198" y="1326775"/>
          <a:ext cx="10515604" cy="485019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09428471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151845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7672554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643298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841097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088508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8218422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37158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7744987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72008992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543553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4709652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594670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9701488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3274582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15367729"/>
                    </a:ext>
                  </a:extLst>
                </a:gridCol>
              </a:tblGrid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275135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321 632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27086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023628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164579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108 405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65994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69295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423657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821601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141265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189748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268135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060493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399508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471336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55708"/>
                  </a:ext>
                </a:extLst>
              </a:tr>
              <a:tr h="303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64 145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1 962 660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3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8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19.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0623D9F-1334-4EEC-92CF-72CBCFC69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006759"/>
              </p:ext>
            </p:extLst>
          </p:nvPr>
        </p:nvGraphicFramePr>
        <p:xfrm>
          <a:off x="838198" y="1353671"/>
          <a:ext cx="10515604" cy="4823296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58678461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1182869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1374655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8154248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631955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8822396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58122757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719568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8181416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17377007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0965950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7318686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41550265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016365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4449512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71755781"/>
                    </a:ext>
                  </a:extLst>
                </a:gridCol>
              </a:tblGrid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39545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478463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59959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122 047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79843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825687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00811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773876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380847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59542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48323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728588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97 050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246609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146 442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643418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058425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068693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71 208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184 934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263 002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2 124 717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471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86B285-BAEB-449C-A68C-24D133C7B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106" y="1775012"/>
            <a:ext cx="8014448" cy="45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19.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28507"/>
              </p:ext>
            </p:extLst>
          </p:nvPr>
        </p:nvGraphicFramePr>
        <p:xfrm>
          <a:off x="1656121" y="1960331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3.647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521,0/den)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662,1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hospitalizovaných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216 (z toho JIP 44)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458135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133.414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121.261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1.978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63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369045"/>
              </p:ext>
            </p:extLst>
          </p:nvPr>
        </p:nvGraphicFramePr>
        <p:xfrm>
          <a:off x="1620441" y="1733390"/>
          <a:ext cx="9564329" cy="81723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12.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4.564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652,0/den)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243 (z toho JIP 54)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135771"/>
              </p:ext>
            </p:extLst>
          </p:nvPr>
        </p:nvGraphicFramePr>
        <p:xfrm>
          <a:off x="1620441" y="2635881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05.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5.395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770,7/den)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248 (z toho JIP 51)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1" name="Zástupný symbol pro obsah 8">
            <a:extLst>
              <a:ext uri="{FF2B5EF4-FFF2-40B4-BE49-F238E27FC236}">
                <a16:creationId xmlns:a16="http://schemas.microsoft.com/office/drawing/2014/main" id="{CB21B2A3-3C4C-404D-8E37-15D7EE03B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583891"/>
              </p:ext>
            </p:extLst>
          </p:nvPr>
        </p:nvGraphicFramePr>
        <p:xfrm>
          <a:off x="1620442" y="3593491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28.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5.190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741,4/den)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286 (z toho na JIP 55)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8">
            <a:extLst>
              <a:ext uri="{FF2B5EF4-FFF2-40B4-BE49-F238E27FC236}">
                <a16:creationId xmlns:a16="http://schemas.microsoft.com/office/drawing/2014/main" id="{583A128E-FB2F-4A60-87A4-3AF0F7900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192798"/>
              </p:ext>
            </p:extLst>
          </p:nvPr>
        </p:nvGraphicFramePr>
        <p:xfrm>
          <a:off x="1620443" y="4551101"/>
          <a:ext cx="9564329" cy="9704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21.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3.806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543,7/den)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220 (z toho JIP 41)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 zač. r.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35908"/>
              </p:ext>
            </p:extLst>
          </p:nvPr>
        </p:nvGraphicFramePr>
        <p:xfrm>
          <a:off x="1582967" y="1936029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5.497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785,2/den)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623 (z toho JIP 115)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658473"/>
              </p:ext>
            </p:extLst>
          </p:nvPr>
        </p:nvGraphicFramePr>
        <p:xfrm>
          <a:off x="1582966" y="3625868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10. 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6.961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994,4/den)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462 (z toho JIP 109)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Denní počty nově zjištěných C+ v KHK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3F175D-C8E9-4A14-925F-EAF109B15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95FDC2-B17A-42FA-837A-3D817C75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02" y="1924051"/>
            <a:ext cx="10515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AF9FF-5968-49D4-81D1-11C2504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Kapacita lůžkové péče C+ (bez lůžek následné péče)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A974F4-BF42-420D-A0E3-48A0B8B9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513"/>
            <a:ext cx="10515600" cy="457200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Nemocnice  podle potřeby navyšují počty lůžek pro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covid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pozitivní pacienty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BCD551D-366C-454E-BD12-137C3D828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04103"/>
              </p:ext>
            </p:extLst>
          </p:nvPr>
        </p:nvGraphicFramePr>
        <p:xfrm>
          <a:off x="1922477" y="1730291"/>
          <a:ext cx="8347045" cy="3089432"/>
        </p:xfrm>
        <a:graphic>
          <a:graphicData uri="http://schemas.openxmlformats.org/drawingml/2006/table">
            <a:tbl>
              <a:tblPr/>
              <a:tblGrid>
                <a:gridCol w="2556556">
                  <a:extLst>
                    <a:ext uri="{9D8B030D-6E8A-4147-A177-3AD203B41FA5}">
                      <a16:colId xmlns:a16="http://schemas.microsoft.com/office/drawing/2014/main" val="4214855361"/>
                    </a:ext>
                  </a:extLst>
                </a:gridCol>
                <a:gridCol w="973515">
                  <a:extLst>
                    <a:ext uri="{9D8B030D-6E8A-4147-A177-3AD203B41FA5}">
                      <a16:colId xmlns:a16="http://schemas.microsoft.com/office/drawing/2014/main" val="2796918159"/>
                    </a:ext>
                  </a:extLst>
                </a:gridCol>
                <a:gridCol w="931884">
                  <a:extLst>
                    <a:ext uri="{9D8B030D-6E8A-4147-A177-3AD203B41FA5}">
                      <a16:colId xmlns:a16="http://schemas.microsoft.com/office/drawing/2014/main" val="2749587344"/>
                    </a:ext>
                  </a:extLst>
                </a:gridCol>
                <a:gridCol w="926478">
                  <a:extLst>
                    <a:ext uri="{9D8B030D-6E8A-4147-A177-3AD203B41FA5}">
                      <a16:colId xmlns:a16="http://schemas.microsoft.com/office/drawing/2014/main" val="3652915394"/>
                    </a:ext>
                  </a:extLst>
                </a:gridCol>
                <a:gridCol w="936619">
                  <a:extLst>
                    <a:ext uri="{9D8B030D-6E8A-4147-A177-3AD203B41FA5}">
                      <a16:colId xmlns:a16="http://schemas.microsoft.com/office/drawing/2014/main" val="545310427"/>
                    </a:ext>
                  </a:extLst>
                </a:gridCol>
                <a:gridCol w="1038702">
                  <a:extLst>
                    <a:ext uri="{9D8B030D-6E8A-4147-A177-3AD203B41FA5}">
                      <a16:colId xmlns:a16="http://schemas.microsoft.com/office/drawing/2014/main" val="4175516932"/>
                    </a:ext>
                  </a:extLst>
                </a:gridCol>
                <a:gridCol w="983291">
                  <a:extLst>
                    <a:ext uri="{9D8B030D-6E8A-4147-A177-3AD203B41FA5}">
                      <a16:colId xmlns:a16="http://schemas.microsoft.com/office/drawing/2014/main" val="3626245086"/>
                    </a:ext>
                  </a:extLst>
                </a:gridCol>
              </a:tblGrid>
              <a:tr h="4172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intenzivní péče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intenzivní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intenzivní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02322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784949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Trutnov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774897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891173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Jičín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451728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Rychnov nad Kněžnou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33296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Městská nemocnice Dvůr Králové </a:t>
                      </a:r>
                      <a:r>
                        <a:rPr lang="cs-CZ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n.L.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109190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892298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475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0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pobytových službách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51BD7B-D78F-45A1-BBB7-9FE5A6EF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Počet pozitivních klientů: 27 z 3.250 (0,8 %)</a:t>
            </a:r>
          </a:p>
          <a:p>
            <a:r>
              <a:rPr lang="cs-CZ" dirty="0"/>
              <a:t>Počet pozitivních pracovníků: 33 z 2.465 (1,3 %)</a:t>
            </a:r>
          </a:p>
          <a:p>
            <a:r>
              <a:rPr lang="cs-CZ" dirty="0"/>
              <a:t>Počet pracovníků v karanténě: 2 z 2.465 (0,1 %)</a:t>
            </a:r>
          </a:p>
          <a:p>
            <a:r>
              <a:rPr lang="cs-CZ" dirty="0"/>
              <a:t>Počet zařízení s nákazou: 12 z 53 (22,6 %)</a:t>
            </a:r>
          </a:p>
          <a:p>
            <a:r>
              <a:rPr lang="cs-CZ" dirty="0"/>
              <a:t>Aktuální zákaz návštěv: 0 z 53</a:t>
            </a: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9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710266"/>
              </p:ext>
            </p:extLst>
          </p:nvPr>
        </p:nvGraphicFramePr>
        <p:xfrm>
          <a:off x="1384183" y="1792941"/>
          <a:ext cx="9020067" cy="3496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5460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6.12. - 23.12.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24726258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5.12. - 30.12.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- 29.12.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- 28.12.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4560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91E11E4-8024-42D4-A65A-4B0F6B6C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916987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772F422-E6C3-4FE7-9B4E-86EC00F0B557}"/>
              </a:ext>
            </a:extLst>
          </p:cNvPr>
          <p:cNvGraphicFramePr>
            <a:graphicFrameLocks noGrp="1"/>
          </p:cNvGraphicFramePr>
          <p:nvPr/>
        </p:nvGraphicFramePr>
        <p:xfrm>
          <a:off x="1990725" y="1385728"/>
          <a:ext cx="9836658" cy="4963448"/>
        </p:xfrm>
        <a:graphic>
          <a:graphicData uri="http://schemas.openxmlformats.org/drawingml/2006/table">
            <a:tbl>
              <a:tblPr/>
              <a:tblGrid>
                <a:gridCol w="1092962">
                  <a:extLst>
                    <a:ext uri="{9D8B030D-6E8A-4147-A177-3AD203B41FA5}">
                      <a16:colId xmlns:a16="http://schemas.microsoft.com/office/drawing/2014/main" val="1589838358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302534190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631983193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907407266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4121737486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993719380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034022225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234018081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073071004"/>
                    </a:ext>
                  </a:extLst>
                </a:gridCol>
              </a:tblGrid>
              <a:tr h="29558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D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28651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0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594474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D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925345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D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3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64077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57743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A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86872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7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E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325934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05206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A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95724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4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4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67133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72600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7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18577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92662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59817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888782"/>
                  </a:ext>
                </a:extLst>
              </a:tr>
              <a:tr h="311191"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E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697403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16 a více let – přehled podle regionů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D9FBD4C-1B9C-45E2-BB7E-2957828245D9}"/>
              </a:ext>
            </a:extLst>
          </p:cNvPr>
          <p:cNvSpPr txBox="1"/>
          <p:nvPr/>
        </p:nvSpPr>
        <p:spPr>
          <a:xfrm>
            <a:off x="6638924" y="-10966"/>
            <a:ext cx="1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17. 12. 2021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0686" y="6433516"/>
            <a:ext cx="10910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Celkem bylo u osob ve věku 16+ aplikováno 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14 449 460 dávek, z toho 6 372 413 jsou dávky ukončovací a 1 916 503 dávky posilující.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828F090-399D-4BAF-84A3-963779A0EB11}"/>
              </a:ext>
            </a:extLst>
          </p:cNvPr>
          <p:cNvGraphicFramePr>
            <a:graphicFrameLocks noGrp="1"/>
          </p:cNvGraphicFramePr>
          <p:nvPr/>
        </p:nvGraphicFramePr>
        <p:xfrm>
          <a:off x="257785" y="695207"/>
          <a:ext cx="11569594" cy="5653969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736158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71067615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92570767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279717292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2419927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657815975"/>
                    </a:ext>
                  </a:extLst>
                </a:gridCol>
              </a:tblGrid>
              <a:tr h="31510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Kraj podle </a:t>
                      </a:r>
                    </a:p>
                    <a:p>
                      <a:pPr algn="l" fontAlgn="b"/>
                      <a:r>
                        <a:rPr lang="cs-C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místa bydliště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 v populaci k 1.1.2021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celkem (osoby)*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ukončovací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posilující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65619">
                <a:tc vMerge="1">
                  <a:txBody>
                    <a:bodyPr/>
                    <a:lstStyle/>
                    <a:p>
                      <a:pPr algn="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očkovaných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s ukončovací dávkou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99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Hlavní město 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1 111 280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831 753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810 881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254 263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Středočeský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1 133 984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873 918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850 272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246 022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534 754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394 661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383 527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Plzeňský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493 070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348 001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Karlovarský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172 017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Ústecký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677 309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484 338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469 328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Liberecký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259 602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252 034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Královéhradecký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336 265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327 726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Pardubický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Kraj Vysočina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314 844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Jihomoravský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990 788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709 116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687 186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Olomoucký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525 104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Zlínský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337 290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326 733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97 590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>
                          <a:effectLst/>
                        </a:rPr>
                        <a:t>Moravskoslezský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680 217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661 703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192 687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92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neuvedeno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ČR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8 878 184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6 562 189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6 372 413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1 916 503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3175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3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8822</TotalTime>
  <Words>3095</Words>
  <Application>Microsoft Office PowerPoint</Application>
  <PresentationFormat>Širokoúhlá obrazovka</PresentationFormat>
  <Paragraphs>1436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System Font Regular</vt:lpstr>
      <vt:lpstr>Motiv Office</vt:lpstr>
      <vt:lpstr>2_Motiv Office</vt:lpstr>
      <vt:lpstr>1_Motiv Office</vt:lpstr>
      <vt:lpstr>Přehled epidemické situace a stavu očkování v Královéhradeckém kraji</vt:lpstr>
      <vt:lpstr>Aktuální situace v Královéhradeckém kraji k 19. 12. 2021</vt:lpstr>
      <vt:lpstr>Situace v Královéhradeckém kraji</vt:lpstr>
      <vt:lpstr>Situace v Královéhradeckém kraji zač. r. 2021</vt:lpstr>
      <vt:lpstr>Denní počty nově zjištěných C+ v KHK kraji</vt:lpstr>
      <vt:lpstr>Kapacita lůžkové péče C+ (bez lůžek následné péče)</vt:lpstr>
      <vt:lpstr>Situace v pobytových službách</vt:lpstr>
      <vt:lpstr>Nasazení armády ČR</vt:lpstr>
      <vt:lpstr>Očkovaní 16 a více let – přehled podle regionů</vt:lpstr>
      <vt:lpstr>Očkovaní v krajích (podle místa podání)</vt:lpstr>
      <vt:lpstr>Očkovaní v krajích (podle místa bydliště)</vt:lpstr>
      <vt:lpstr>Počet podaných dávek k 19. 12. 2021</vt:lpstr>
      <vt:lpstr>Ukončené očkování k 19. 12. 2021</vt:lpstr>
      <vt:lpstr>Posilující očkování k 19. 12. 2021</vt:lpstr>
      <vt:lpstr>Praktičtí lékaři – dávky k 19. 12.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Lechmann Dan Mgr.</cp:lastModifiedBy>
  <cp:revision>519</cp:revision>
  <cp:lastPrinted>2021-12-06T08:37:32Z</cp:lastPrinted>
  <dcterms:created xsi:type="dcterms:W3CDTF">2021-01-14T19:24:21Z</dcterms:created>
  <dcterms:modified xsi:type="dcterms:W3CDTF">2021-12-20T13:38:21Z</dcterms:modified>
</cp:coreProperties>
</file>