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5" r:id="rId2"/>
    <p:sldMasterId id="2147483738" r:id="rId3"/>
  </p:sldMasterIdLst>
  <p:notesMasterIdLst>
    <p:notesMasterId r:id="rId18"/>
  </p:notesMasterIdLst>
  <p:sldIdLst>
    <p:sldId id="256" r:id="rId4"/>
    <p:sldId id="2252" r:id="rId5"/>
    <p:sldId id="723" r:id="rId6"/>
    <p:sldId id="2258" r:id="rId7"/>
    <p:sldId id="2257" r:id="rId8"/>
    <p:sldId id="2253" r:id="rId9"/>
    <p:sldId id="2259" r:id="rId10"/>
    <p:sldId id="4658" r:id="rId11"/>
    <p:sldId id="2224" r:id="rId12"/>
    <p:sldId id="2225" r:id="rId13"/>
    <p:sldId id="4657" r:id="rId14"/>
    <p:sldId id="750" r:id="rId15"/>
    <p:sldId id="2221" r:id="rId16"/>
    <p:sldId id="705" r:id="rId17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5EA"/>
    <a:srgbClr val="00002F"/>
    <a:srgbClr val="920E04"/>
    <a:srgbClr val="B31105"/>
    <a:srgbClr val="E9EBF5"/>
    <a:srgbClr val="2B2B82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6" autoAdjust="0"/>
    <p:restoredTop sz="93883" autoAdjust="0"/>
  </p:normalViewPr>
  <p:slideViewPr>
    <p:cSldViewPr snapToGrid="0">
      <p:cViewPr varScale="1">
        <p:scale>
          <a:sx n="105" d="100"/>
          <a:sy n="105" d="100"/>
        </p:scale>
        <p:origin x="15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9D1AF-A322-4DDC-936B-94D227551E32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7612"/>
            <a:ext cx="5438775" cy="3907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D6F62-5E63-4E8B-AA69-5851462FB0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70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3B4F48-45DA-4A93-94D7-4559DBB1A6C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1567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4.png"/><Relationship Id="rId5" Type="http://schemas.openxmlformats.org/officeDocument/2006/relationships/image" Target="../media/image11.svg"/><Relationship Id="rId4" Type="http://schemas.openxmlformats.org/officeDocument/2006/relationships/image" Target="../media/image13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4.png"/><Relationship Id="rId5" Type="http://schemas.openxmlformats.org/officeDocument/2006/relationships/image" Target="../media/image11.svg"/><Relationship Id="rId4" Type="http://schemas.openxmlformats.org/officeDocument/2006/relationships/image" Target="../media/image13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4.png"/><Relationship Id="rId5" Type="http://schemas.openxmlformats.org/officeDocument/2006/relationships/image" Target="../media/image11.svg"/><Relationship Id="rId4" Type="http://schemas.openxmlformats.org/officeDocument/2006/relationships/image" Target="../media/image13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9.sv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4.png"/><Relationship Id="rId5" Type="http://schemas.openxmlformats.org/officeDocument/2006/relationships/image" Target="../media/image11.svg"/><Relationship Id="rId4" Type="http://schemas.openxmlformats.org/officeDocument/2006/relationships/image" Target="../media/image13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8.tmp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1434252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10B1-3D63-454C-8A55-F234CDB8A490}" type="datetime1">
              <a:t>14.12.2021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14728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FD45-C6FC-FA4E-8F73-BD321229A0A2}" type="datetime1">
              <a:t>14.12.2021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152769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3417B-9DB1-6D4D-BC0C-5A2D93988509}" type="datetime1">
              <a:t>14.12.2021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7542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294-69E3-9D4D-93D4-2E238C326C15}" type="datetime1">
              <a:t>14.12.2021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9824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966A-A054-844C-ADD4-DD683C9A6B44}" type="datetime1">
              <a:t>14.12.2021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583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E48A-7B06-DD4E-B4F1-99FFA5BA3C4E}" type="datetime1">
              <a:t>14.12.2021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09086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9FE8-A97A-9040-BC1B-01299C18F4E1}" type="datetime1">
              <a:t>14.12.2021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749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CB02-1686-5E4E-8C77-FF7AEFEA844F}" type="datetime1">
              <a:t>14.12.2021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457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70B9-5AC9-DD4F-B4FA-247F1F891530}" type="datetime1">
              <a:t>14.12.2021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51163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0D57-1D93-2946-AFD0-6D29B9F3A147}" type="datetime1">
              <a:t>14.12.2021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29424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74A8D0C3-8828-4945-AE3F-F718697470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1"/>
            <a:ext cx="9885238" cy="896492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CC8B3D67-369B-4F24-8897-F0919A3E5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147" y="1652595"/>
            <a:ext cx="11487705" cy="4409893"/>
          </a:xfrm>
        </p:spPr>
        <p:txBody>
          <a:bodyPr/>
          <a:lstStyle>
            <a:lvl1pPr marL="2286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569EDE3C-273C-4A62-8AE9-D7C37796420F}"/>
              </a:ext>
            </a:extLst>
          </p:cNvPr>
          <p:cNvCxnSpPr/>
          <p:nvPr userDrawn="1"/>
        </p:nvCxnSpPr>
        <p:spPr>
          <a:xfrm flipV="1">
            <a:off x="0" y="896493"/>
            <a:ext cx="10218057" cy="1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DD8FE222-C5DA-489E-A8D2-33FE8FCEBFB9}"/>
              </a:ext>
            </a:extLst>
          </p:cNvPr>
          <p:cNvCxnSpPr/>
          <p:nvPr userDrawn="1"/>
        </p:nvCxnSpPr>
        <p:spPr>
          <a:xfrm>
            <a:off x="11826903" y="896492"/>
            <a:ext cx="365097" cy="0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Obrázek 13">
            <a:extLst>
              <a:ext uri="{FF2B5EF4-FFF2-40B4-BE49-F238E27FC236}">
                <a16:creationId xmlns:a16="http://schemas.microsoft.com/office/drawing/2014/main" id="{89115CFD-E318-44F9-9C3F-F0D1DFB085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8781" y="226273"/>
            <a:ext cx="1340438" cy="1340438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Obdélník 14">
            <a:extLst>
              <a:ext uri="{FF2B5EF4-FFF2-40B4-BE49-F238E27FC236}">
                <a16:creationId xmlns:a16="http://schemas.microsoft.com/office/drawing/2014/main" id="{C76277FD-5BED-487E-A934-D1523A7642AC}"/>
              </a:ext>
            </a:extLst>
          </p:cNvPr>
          <p:cNvSpPr/>
          <p:nvPr userDrawn="1"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447D9C5A-7FE9-3A4D-8ADB-213088003C1A}"/>
              </a:ext>
            </a:extLst>
          </p:cNvPr>
          <p:cNvGrpSpPr/>
          <p:nvPr userDrawn="1"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17" name="Grafický objekt 16">
              <a:extLst>
                <a:ext uri="{FF2B5EF4-FFF2-40B4-BE49-F238E27FC236}">
                  <a16:creationId xmlns:a16="http://schemas.microsoft.com/office/drawing/2014/main" id="{CC8969BD-C246-CA42-B13C-EE47BC3DCA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</p:spPr>
        </p:pic>
        <p:pic>
          <p:nvPicPr>
            <p:cNvPr id="20" name="Grafický objekt 19">
              <a:extLst>
                <a:ext uri="{FF2B5EF4-FFF2-40B4-BE49-F238E27FC236}">
                  <a16:creationId xmlns:a16="http://schemas.microsoft.com/office/drawing/2014/main" id="{E0BADCCC-4F74-4F0A-A7EF-44B904712F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4769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>
          <p15:clr>
            <a:srgbClr val="FBAE40"/>
          </p15:clr>
        </p15:guide>
        <p15:guide id="2" pos="758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4EC56048-479B-4CB1-B677-16A8618B9DB7}"/>
              </a:ext>
            </a:extLst>
          </p:cNvPr>
          <p:cNvSpPr/>
          <p:nvPr userDrawn="1"/>
        </p:nvSpPr>
        <p:spPr>
          <a:xfrm>
            <a:off x="0" y="0"/>
            <a:ext cx="12192000" cy="3693111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675FD825-1F31-4493-889C-46F3B206D7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3566" y="5951561"/>
            <a:ext cx="964869" cy="639860"/>
          </a:xfrm>
          <a:prstGeom prst="rect">
            <a:avLst/>
          </a:prstGeom>
        </p:spPr>
      </p:pic>
      <p:sp>
        <p:nvSpPr>
          <p:cNvPr id="19" name="Nadpis 1">
            <a:extLst>
              <a:ext uri="{FF2B5EF4-FFF2-40B4-BE49-F238E27FC236}">
                <a16:creationId xmlns:a16="http://schemas.microsoft.com/office/drawing/2014/main" id="{52EB2EA6-5A78-4E85-AE4C-221CA83B81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03487"/>
            <a:ext cx="9144000" cy="1189622"/>
          </a:xfrm>
        </p:spPr>
        <p:txBody>
          <a:bodyPr anchor="b">
            <a:noAutofit/>
          </a:bodyPr>
          <a:lstStyle>
            <a:lvl1pPr algn="ctr"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Hlavní nadpis prezentace</a:t>
            </a: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070F9525-D336-4269-AB65-F312FD83E28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93110"/>
            <a:ext cx="9144000" cy="1564690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rgbClr val="D311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Podnadpis prezentace</a:t>
            </a:r>
          </a:p>
        </p:txBody>
      </p:sp>
      <p:grpSp>
        <p:nvGrpSpPr>
          <p:cNvPr id="24" name="Skupina 23">
            <a:extLst>
              <a:ext uri="{FF2B5EF4-FFF2-40B4-BE49-F238E27FC236}">
                <a16:creationId xmlns:a16="http://schemas.microsoft.com/office/drawing/2014/main" id="{A68D80B2-804E-48C4-917F-364953F04117}"/>
              </a:ext>
            </a:extLst>
          </p:cNvPr>
          <p:cNvGrpSpPr/>
          <p:nvPr userDrawn="1"/>
        </p:nvGrpSpPr>
        <p:grpSpPr>
          <a:xfrm>
            <a:off x="2907576" y="929325"/>
            <a:ext cx="6376849" cy="627081"/>
            <a:chOff x="3150227" y="929325"/>
            <a:chExt cx="6376849" cy="627081"/>
          </a:xfrm>
        </p:grpSpPr>
        <p:pic>
          <p:nvPicPr>
            <p:cNvPr id="13" name="Grafický objekt 12">
              <a:extLst>
                <a:ext uri="{FF2B5EF4-FFF2-40B4-BE49-F238E27FC236}">
                  <a16:creationId xmlns:a16="http://schemas.microsoft.com/office/drawing/2014/main" id="{6AD8391B-BFA6-420F-8E95-DE146CE7E6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150227" y="929325"/>
              <a:ext cx="2211887" cy="627081"/>
            </a:xfrm>
            <a:prstGeom prst="rect">
              <a:avLst/>
            </a:prstGeom>
          </p:spPr>
        </p:pic>
        <p:pic>
          <p:nvPicPr>
            <p:cNvPr id="16" name="Grafický objekt 15">
              <a:extLst>
                <a:ext uri="{FF2B5EF4-FFF2-40B4-BE49-F238E27FC236}">
                  <a16:creationId xmlns:a16="http://schemas.microsoft.com/office/drawing/2014/main" id="{2E38FE36-8704-4B15-B3ED-B5C034568E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755612" y="1091418"/>
              <a:ext cx="3771464" cy="3206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383045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77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9644885F-7E6F-4C35-9C4B-32A83531A1CB}"/>
              </a:ext>
            </a:extLst>
          </p:cNvPr>
          <p:cNvSpPr/>
          <p:nvPr userDrawn="1"/>
        </p:nvSpPr>
        <p:spPr>
          <a:xfrm>
            <a:off x="0" y="0"/>
            <a:ext cx="12192000" cy="1059255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74A8D0C3-8828-4945-AE3F-F718697470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0"/>
            <a:ext cx="5579709" cy="1059255"/>
          </a:xfrm>
        </p:spPr>
        <p:txBody>
          <a:bodyPr>
            <a:noAutofit/>
          </a:bodyPr>
          <a:lstStyle>
            <a:lvl1pPr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CC8B3D67-369B-4F24-8897-F0919A3E5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739" y="1376037"/>
            <a:ext cx="11487705" cy="5152017"/>
          </a:xfrm>
        </p:spPr>
        <p:txBody>
          <a:bodyPr/>
          <a:lstStyle>
            <a:lvl1pPr marL="2286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EDB0FC9C-CAD2-4DA3-81D9-FE9D2BAA5F0C}"/>
              </a:ext>
            </a:extLst>
          </p:cNvPr>
          <p:cNvGrpSpPr/>
          <p:nvPr userDrawn="1"/>
        </p:nvGrpSpPr>
        <p:grpSpPr>
          <a:xfrm>
            <a:off x="6256073" y="329946"/>
            <a:ext cx="5742276" cy="451023"/>
            <a:chOff x="6353729" y="329946"/>
            <a:chExt cx="5742276" cy="451023"/>
          </a:xfrm>
        </p:grpSpPr>
        <p:grpSp>
          <p:nvGrpSpPr>
            <p:cNvPr id="25" name="Skupina 24">
              <a:extLst>
                <a:ext uri="{FF2B5EF4-FFF2-40B4-BE49-F238E27FC236}">
                  <a16:creationId xmlns:a16="http://schemas.microsoft.com/office/drawing/2014/main" id="{812BEB90-324A-4A2D-9EF7-4E5CCD4362D6}"/>
                </a:ext>
              </a:extLst>
            </p:cNvPr>
            <p:cNvGrpSpPr/>
            <p:nvPr userDrawn="1"/>
          </p:nvGrpSpPr>
          <p:grpSpPr>
            <a:xfrm>
              <a:off x="6353729" y="348969"/>
              <a:ext cx="4824586" cy="432000"/>
              <a:chOff x="3105837" y="920447"/>
              <a:chExt cx="4824586" cy="432000"/>
            </a:xfrm>
          </p:grpSpPr>
          <p:pic>
            <p:nvPicPr>
              <p:cNvPr id="26" name="Grafický objekt 25">
                <a:extLst>
                  <a:ext uri="{FF2B5EF4-FFF2-40B4-BE49-F238E27FC236}">
                    <a16:creationId xmlns:a16="http://schemas.microsoft.com/office/drawing/2014/main" id="{DA398F1A-CD3A-4447-AD94-A2C8AA7D3ED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105837" y="920447"/>
                <a:ext cx="1523783" cy="432000"/>
              </a:xfrm>
              <a:prstGeom prst="rect">
                <a:avLst/>
              </a:prstGeom>
            </p:spPr>
          </p:pic>
          <p:pic>
            <p:nvPicPr>
              <p:cNvPr id="27" name="Grafický objekt 26">
                <a:extLst>
                  <a:ext uri="{FF2B5EF4-FFF2-40B4-BE49-F238E27FC236}">
                    <a16:creationId xmlns:a16="http://schemas.microsoft.com/office/drawing/2014/main" id="{B44E7B5D-0A2A-4E37-9366-E7DA6249045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4966425" y="1004555"/>
                <a:ext cx="2963998" cy="252000"/>
              </a:xfrm>
              <a:prstGeom prst="rect">
                <a:avLst/>
              </a:prstGeom>
            </p:spPr>
          </p:pic>
        </p:grpSp>
        <p:pic>
          <p:nvPicPr>
            <p:cNvPr id="10" name="Obrázek 9" descr="Obsah obrázku kreslení&#10;&#10;Popis byl vytvořen automaticky">
              <a:extLst>
                <a:ext uri="{FF2B5EF4-FFF2-40B4-BE49-F238E27FC236}">
                  <a16:creationId xmlns:a16="http://schemas.microsoft.com/office/drawing/2014/main" id="{79993D16-A750-49F0-840D-E154F50060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75" y="329946"/>
              <a:ext cx="665930" cy="4508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51701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>
          <p15:clr>
            <a:srgbClr val="FBAE40"/>
          </p15:clr>
        </p15:guide>
        <p15:guide id="2" pos="7582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text,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9644885F-7E6F-4C35-9C4B-32A83531A1CB}"/>
              </a:ext>
            </a:extLst>
          </p:cNvPr>
          <p:cNvSpPr/>
          <p:nvPr userDrawn="1"/>
        </p:nvSpPr>
        <p:spPr>
          <a:xfrm>
            <a:off x="0" y="0"/>
            <a:ext cx="12192000" cy="1059255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3" name="Zástupný symbol obrázku 12">
            <a:extLst>
              <a:ext uri="{FF2B5EF4-FFF2-40B4-BE49-F238E27FC236}">
                <a16:creationId xmlns:a16="http://schemas.microsoft.com/office/drawing/2014/main" id="{9DA90696-1068-45DC-844C-39D2648EE4B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431686" y="1376036"/>
            <a:ext cx="6378575" cy="51520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rgbClr val="D311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Zde vložte obrázek</a:t>
            </a: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1470E0D0-A2AB-409D-829F-DB124986B1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0"/>
            <a:ext cx="5579709" cy="1059255"/>
          </a:xfrm>
        </p:spPr>
        <p:txBody>
          <a:bodyPr>
            <a:noAutofit/>
          </a:bodyPr>
          <a:lstStyle>
            <a:lvl1pPr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grpSp>
        <p:nvGrpSpPr>
          <p:cNvPr id="19" name="Skupina 18">
            <a:extLst>
              <a:ext uri="{FF2B5EF4-FFF2-40B4-BE49-F238E27FC236}">
                <a16:creationId xmlns:a16="http://schemas.microsoft.com/office/drawing/2014/main" id="{827422E6-1939-4D22-82CF-00821A158B63}"/>
              </a:ext>
            </a:extLst>
          </p:cNvPr>
          <p:cNvGrpSpPr/>
          <p:nvPr userDrawn="1"/>
        </p:nvGrpSpPr>
        <p:grpSpPr>
          <a:xfrm>
            <a:off x="6256073" y="329946"/>
            <a:ext cx="5742276" cy="451023"/>
            <a:chOff x="6353729" y="329946"/>
            <a:chExt cx="5742276" cy="451023"/>
          </a:xfrm>
        </p:grpSpPr>
        <p:grpSp>
          <p:nvGrpSpPr>
            <p:cNvPr id="20" name="Skupina 19">
              <a:extLst>
                <a:ext uri="{FF2B5EF4-FFF2-40B4-BE49-F238E27FC236}">
                  <a16:creationId xmlns:a16="http://schemas.microsoft.com/office/drawing/2014/main" id="{EBDF3FB1-1F98-4150-A8F1-0D74F99C8837}"/>
                </a:ext>
              </a:extLst>
            </p:cNvPr>
            <p:cNvGrpSpPr/>
            <p:nvPr userDrawn="1"/>
          </p:nvGrpSpPr>
          <p:grpSpPr>
            <a:xfrm>
              <a:off x="6353729" y="348969"/>
              <a:ext cx="4824586" cy="432000"/>
              <a:chOff x="3105837" y="920447"/>
              <a:chExt cx="4824586" cy="432000"/>
            </a:xfrm>
          </p:grpSpPr>
          <p:pic>
            <p:nvPicPr>
              <p:cNvPr id="23" name="Grafický objekt 22">
                <a:extLst>
                  <a:ext uri="{FF2B5EF4-FFF2-40B4-BE49-F238E27FC236}">
                    <a16:creationId xmlns:a16="http://schemas.microsoft.com/office/drawing/2014/main" id="{DCF8E799-50DF-4E6B-ACA9-136D7EC0450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105837" y="920447"/>
                <a:ext cx="1523783" cy="432000"/>
              </a:xfrm>
              <a:prstGeom prst="rect">
                <a:avLst/>
              </a:prstGeom>
            </p:spPr>
          </p:pic>
          <p:pic>
            <p:nvPicPr>
              <p:cNvPr id="24" name="Grafický objekt 23">
                <a:extLst>
                  <a:ext uri="{FF2B5EF4-FFF2-40B4-BE49-F238E27FC236}">
                    <a16:creationId xmlns:a16="http://schemas.microsoft.com/office/drawing/2014/main" id="{85FD9467-D507-4558-9FAC-72B0B20404D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4966425" y="1004555"/>
                <a:ext cx="2963998" cy="252000"/>
              </a:xfrm>
              <a:prstGeom prst="rect">
                <a:avLst/>
              </a:prstGeom>
            </p:spPr>
          </p:pic>
        </p:grpSp>
        <p:pic>
          <p:nvPicPr>
            <p:cNvPr id="22" name="Obrázek 21" descr="Obsah obrázku kreslení&#10;&#10;Popis byl vytvořen automaticky">
              <a:extLst>
                <a:ext uri="{FF2B5EF4-FFF2-40B4-BE49-F238E27FC236}">
                  <a16:creationId xmlns:a16="http://schemas.microsoft.com/office/drawing/2014/main" id="{0641DDD1-9D04-47D2-A445-158BCC0416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75" y="329946"/>
              <a:ext cx="665930" cy="450808"/>
            </a:xfrm>
            <a:prstGeom prst="rect">
              <a:avLst/>
            </a:prstGeom>
          </p:spPr>
        </p:pic>
      </p:grpSp>
      <p:sp>
        <p:nvSpPr>
          <p:cNvPr id="26" name="Zástupný obsah 2">
            <a:extLst>
              <a:ext uri="{FF2B5EF4-FFF2-40B4-BE49-F238E27FC236}">
                <a16:creationId xmlns:a16="http://schemas.microsoft.com/office/drawing/2014/main" id="{04ACDA81-8751-49AB-97FB-4BF8241EFBB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81740" y="1376037"/>
            <a:ext cx="4927108" cy="5152017"/>
          </a:xfrm>
        </p:spPr>
        <p:txBody>
          <a:bodyPr>
            <a:normAutofit/>
          </a:bodyPr>
          <a:lstStyle>
            <a:lvl1pPr marL="228600" indent="-228600">
              <a:buClr>
                <a:srgbClr val="D31145"/>
              </a:buClr>
              <a:buFont typeface="Arial" panose="020B0604020202020204" pitchFamily="34" charset="0"/>
              <a:buChar char="̶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D31145"/>
              </a:buClr>
              <a:buFont typeface="Arial" panose="020B0604020202020204" pitchFamily="34" charset="0"/>
              <a:buChar char="̶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</p:txBody>
      </p:sp>
    </p:spTree>
    <p:extLst>
      <p:ext uri="{BB962C8B-B14F-4D97-AF65-F5344CB8AC3E}">
        <p14:creationId xmlns:p14="http://schemas.microsoft.com/office/powerpoint/2010/main" val="1484879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65D34D94-04F9-4E00-B5C8-BA240CAA9819}"/>
              </a:ext>
            </a:extLst>
          </p:cNvPr>
          <p:cNvSpPr/>
          <p:nvPr userDrawn="1"/>
        </p:nvSpPr>
        <p:spPr>
          <a:xfrm>
            <a:off x="0" y="0"/>
            <a:ext cx="12192000" cy="1059255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6" name="Nadpis 1">
            <a:extLst>
              <a:ext uri="{FF2B5EF4-FFF2-40B4-BE49-F238E27FC236}">
                <a16:creationId xmlns:a16="http://schemas.microsoft.com/office/drawing/2014/main" id="{5E3B3E7F-FC75-4C4E-B4B1-9B56B7FC22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0"/>
            <a:ext cx="5579709" cy="1059255"/>
          </a:xfrm>
        </p:spPr>
        <p:txBody>
          <a:bodyPr>
            <a:noAutofit/>
          </a:bodyPr>
          <a:lstStyle>
            <a:lvl1pPr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grpSp>
        <p:nvGrpSpPr>
          <p:cNvPr id="21" name="Skupina 20">
            <a:extLst>
              <a:ext uri="{FF2B5EF4-FFF2-40B4-BE49-F238E27FC236}">
                <a16:creationId xmlns:a16="http://schemas.microsoft.com/office/drawing/2014/main" id="{68F80365-EAA4-451F-AF73-86DCFE8AB83A}"/>
              </a:ext>
            </a:extLst>
          </p:cNvPr>
          <p:cNvGrpSpPr/>
          <p:nvPr userDrawn="1"/>
        </p:nvGrpSpPr>
        <p:grpSpPr>
          <a:xfrm>
            <a:off x="6256073" y="329946"/>
            <a:ext cx="5742276" cy="451023"/>
            <a:chOff x="6353729" y="329946"/>
            <a:chExt cx="5742276" cy="451023"/>
          </a:xfrm>
        </p:grpSpPr>
        <p:grpSp>
          <p:nvGrpSpPr>
            <p:cNvPr id="22" name="Skupina 21">
              <a:extLst>
                <a:ext uri="{FF2B5EF4-FFF2-40B4-BE49-F238E27FC236}">
                  <a16:creationId xmlns:a16="http://schemas.microsoft.com/office/drawing/2014/main" id="{7BB3E92E-B74E-48A9-9E5E-5CA3884CB64E}"/>
                </a:ext>
              </a:extLst>
            </p:cNvPr>
            <p:cNvGrpSpPr/>
            <p:nvPr userDrawn="1"/>
          </p:nvGrpSpPr>
          <p:grpSpPr>
            <a:xfrm>
              <a:off x="6353729" y="348969"/>
              <a:ext cx="4824586" cy="432000"/>
              <a:chOff x="3105837" y="920447"/>
              <a:chExt cx="4824586" cy="432000"/>
            </a:xfrm>
          </p:grpSpPr>
          <p:pic>
            <p:nvPicPr>
              <p:cNvPr id="24" name="Grafický objekt 23">
                <a:extLst>
                  <a:ext uri="{FF2B5EF4-FFF2-40B4-BE49-F238E27FC236}">
                    <a16:creationId xmlns:a16="http://schemas.microsoft.com/office/drawing/2014/main" id="{E8A2959C-9C38-4FE1-857B-E5CE286D30A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105837" y="920447"/>
                <a:ext cx="1523783" cy="432000"/>
              </a:xfrm>
              <a:prstGeom prst="rect">
                <a:avLst/>
              </a:prstGeom>
            </p:spPr>
          </p:pic>
          <p:pic>
            <p:nvPicPr>
              <p:cNvPr id="25" name="Grafický objekt 24">
                <a:extLst>
                  <a:ext uri="{FF2B5EF4-FFF2-40B4-BE49-F238E27FC236}">
                    <a16:creationId xmlns:a16="http://schemas.microsoft.com/office/drawing/2014/main" id="{BAA2F625-C665-422E-9490-CD15682AFEC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4966425" y="1004555"/>
                <a:ext cx="2963998" cy="252000"/>
              </a:xfrm>
              <a:prstGeom prst="rect">
                <a:avLst/>
              </a:prstGeom>
            </p:spPr>
          </p:pic>
        </p:grpSp>
        <p:pic>
          <p:nvPicPr>
            <p:cNvPr id="23" name="Obrázek 22" descr="Obsah obrázku kreslení&#10;&#10;Popis byl vytvořen automaticky">
              <a:extLst>
                <a:ext uri="{FF2B5EF4-FFF2-40B4-BE49-F238E27FC236}">
                  <a16:creationId xmlns:a16="http://schemas.microsoft.com/office/drawing/2014/main" id="{4A334F60-C769-4877-A470-32CC5F3F7F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75" y="329946"/>
              <a:ext cx="665930" cy="4508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88014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 minimál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4F31B8D1-4DDF-4FB2-AC58-4A1374AC35A4}"/>
              </a:ext>
            </a:extLst>
          </p:cNvPr>
          <p:cNvSpPr/>
          <p:nvPr userDrawn="1"/>
        </p:nvSpPr>
        <p:spPr>
          <a:xfrm>
            <a:off x="1" y="1"/>
            <a:ext cx="12192000" cy="576000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4DAA469B-B863-447B-ABF4-3B7AFDB736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740" y="2"/>
            <a:ext cx="5396696" cy="576000"/>
          </a:xfrm>
        </p:spPr>
        <p:txBody>
          <a:bodyPr>
            <a:noAutofit/>
          </a:bodyPr>
          <a:lstStyle>
            <a:lvl1pPr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grpSp>
        <p:nvGrpSpPr>
          <p:cNvPr id="12" name="Skupina 11">
            <a:extLst>
              <a:ext uri="{FF2B5EF4-FFF2-40B4-BE49-F238E27FC236}">
                <a16:creationId xmlns:a16="http://schemas.microsoft.com/office/drawing/2014/main" id="{0CE82392-F9A7-4797-B789-543297A3131F}"/>
              </a:ext>
            </a:extLst>
          </p:cNvPr>
          <p:cNvGrpSpPr/>
          <p:nvPr userDrawn="1"/>
        </p:nvGrpSpPr>
        <p:grpSpPr>
          <a:xfrm>
            <a:off x="9532058" y="94004"/>
            <a:ext cx="2587791" cy="308285"/>
            <a:chOff x="8214317" y="331276"/>
            <a:chExt cx="3881688" cy="450808"/>
          </a:xfrm>
        </p:grpSpPr>
        <p:pic>
          <p:nvPicPr>
            <p:cNvPr id="14" name="Grafický objekt 13">
              <a:extLst>
                <a:ext uri="{FF2B5EF4-FFF2-40B4-BE49-F238E27FC236}">
                  <a16:creationId xmlns:a16="http://schemas.microsoft.com/office/drawing/2014/main" id="{D518AFD1-5C76-435F-900F-DCD04908956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14317" y="471177"/>
              <a:ext cx="2963998" cy="252000"/>
            </a:xfrm>
            <a:prstGeom prst="rect">
              <a:avLst/>
            </a:prstGeom>
          </p:spPr>
        </p:pic>
        <p:pic>
          <p:nvPicPr>
            <p:cNvPr id="15" name="Obrázek 14" descr="Obsah obrázku kreslení&#10;&#10;Popis byl vytvořen automaticky">
              <a:extLst>
                <a:ext uri="{FF2B5EF4-FFF2-40B4-BE49-F238E27FC236}">
                  <a16:creationId xmlns:a16="http://schemas.microsoft.com/office/drawing/2014/main" id="{54C0D6F4-44CD-4848-AE87-029AA0E556E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75" y="331276"/>
              <a:ext cx="665930" cy="450808"/>
            </a:xfrm>
            <a:prstGeom prst="rect">
              <a:avLst/>
            </a:prstGeom>
          </p:spPr>
        </p:pic>
      </p:grpSp>
      <p:pic>
        <p:nvPicPr>
          <p:cNvPr id="2" name="Grafický objekt 1">
            <a:extLst>
              <a:ext uri="{FF2B5EF4-FFF2-40B4-BE49-F238E27FC236}">
                <a16:creationId xmlns:a16="http://schemas.microsoft.com/office/drawing/2014/main" id="{000A9CFE-29F8-4983-92E5-1DE4851C895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35853" y="101942"/>
            <a:ext cx="1258641" cy="356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3184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343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, obrázek - inverzní">
    <p:bg>
      <p:bgPr>
        <a:solidFill>
          <a:srgbClr val="D311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DD6A7890-1F20-4DA7-AA89-7E104719D3C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1000" y="1376362"/>
            <a:ext cx="11617349" cy="5132669"/>
          </a:xfrm>
        </p:spPr>
        <p:txBody>
          <a:bodyPr>
            <a:normAutofit/>
          </a:bodyPr>
          <a:lstStyle>
            <a:lvl1pPr marL="228600" indent="-228600">
              <a:buClr>
                <a:schemeClr val="bg1"/>
              </a:buClr>
              <a:buFont typeface="Arial" panose="020B0604020202020204" pitchFamily="34" charset="0"/>
              <a:buChar char="̶"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chemeClr val="bg1"/>
              </a:buClr>
              <a:buFont typeface="Arial" panose="020B0604020202020204" pitchFamily="34" charset="0"/>
              <a:buChar char="̶"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První úroveň textu</a:t>
            </a:r>
          </a:p>
          <a:p>
            <a:pPr lvl="1"/>
            <a:r>
              <a:rPr lang="cs-CZ" dirty="0"/>
              <a:t>Druhá úroveň</a:t>
            </a:r>
          </a:p>
        </p:txBody>
      </p:sp>
      <p:grpSp>
        <p:nvGrpSpPr>
          <p:cNvPr id="12" name="Skupina 11">
            <a:extLst>
              <a:ext uri="{FF2B5EF4-FFF2-40B4-BE49-F238E27FC236}">
                <a16:creationId xmlns:a16="http://schemas.microsoft.com/office/drawing/2014/main" id="{66B19D25-1138-4220-A44A-0D4B63C96D9E}"/>
              </a:ext>
            </a:extLst>
          </p:cNvPr>
          <p:cNvGrpSpPr/>
          <p:nvPr userDrawn="1"/>
        </p:nvGrpSpPr>
        <p:grpSpPr>
          <a:xfrm>
            <a:off x="6256073" y="329946"/>
            <a:ext cx="5742276" cy="451023"/>
            <a:chOff x="6353729" y="329946"/>
            <a:chExt cx="5742276" cy="451023"/>
          </a:xfrm>
        </p:grpSpPr>
        <p:grpSp>
          <p:nvGrpSpPr>
            <p:cNvPr id="13" name="Skupina 12">
              <a:extLst>
                <a:ext uri="{FF2B5EF4-FFF2-40B4-BE49-F238E27FC236}">
                  <a16:creationId xmlns:a16="http://schemas.microsoft.com/office/drawing/2014/main" id="{0039C8DB-5008-4E21-B098-C6CD2E7B851C}"/>
                </a:ext>
              </a:extLst>
            </p:cNvPr>
            <p:cNvGrpSpPr/>
            <p:nvPr userDrawn="1"/>
          </p:nvGrpSpPr>
          <p:grpSpPr>
            <a:xfrm>
              <a:off x="6353729" y="348969"/>
              <a:ext cx="4824586" cy="432000"/>
              <a:chOff x="3105837" y="920447"/>
              <a:chExt cx="4824586" cy="432000"/>
            </a:xfrm>
          </p:grpSpPr>
          <p:pic>
            <p:nvPicPr>
              <p:cNvPr id="18" name="Grafický objekt 17">
                <a:extLst>
                  <a:ext uri="{FF2B5EF4-FFF2-40B4-BE49-F238E27FC236}">
                    <a16:creationId xmlns:a16="http://schemas.microsoft.com/office/drawing/2014/main" id="{9B900898-BE86-488C-8A9B-61767CCBF73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105837" y="920447"/>
                <a:ext cx="1523783" cy="432000"/>
              </a:xfrm>
              <a:prstGeom prst="rect">
                <a:avLst/>
              </a:prstGeom>
            </p:spPr>
          </p:pic>
          <p:pic>
            <p:nvPicPr>
              <p:cNvPr id="19" name="Grafický objekt 18">
                <a:extLst>
                  <a:ext uri="{FF2B5EF4-FFF2-40B4-BE49-F238E27FC236}">
                    <a16:creationId xmlns:a16="http://schemas.microsoft.com/office/drawing/2014/main" id="{ED01BC9A-8599-4D60-8836-E630D56FCE4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4966425" y="1004555"/>
                <a:ext cx="2963998" cy="252000"/>
              </a:xfrm>
              <a:prstGeom prst="rect">
                <a:avLst/>
              </a:prstGeom>
            </p:spPr>
          </p:pic>
        </p:grpSp>
        <p:pic>
          <p:nvPicPr>
            <p:cNvPr id="17" name="Obrázek 16" descr="Obsah obrázku kreslení&#10;&#10;Popis byl vytvořen automaticky">
              <a:extLst>
                <a:ext uri="{FF2B5EF4-FFF2-40B4-BE49-F238E27FC236}">
                  <a16:creationId xmlns:a16="http://schemas.microsoft.com/office/drawing/2014/main" id="{7ECBA0B5-8E5C-4967-8167-2D88E70CA7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75" y="329946"/>
              <a:ext cx="665930" cy="450808"/>
            </a:xfrm>
            <a:prstGeom prst="rect">
              <a:avLst/>
            </a:prstGeom>
          </p:spPr>
        </p:pic>
      </p:grpSp>
      <p:sp>
        <p:nvSpPr>
          <p:cNvPr id="20" name="Nadpis 1">
            <a:extLst>
              <a:ext uri="{FF2B5EF4-FFF2-40B4-BE49-F238E27FC236}">
                <a16:creationId xmlns:a16="http://schemas.microsoft.com/office/drawing/2014/main" id="{42724F13-0F34-4D06-9D65-59247B61DE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0"/>
            <a:ext cx="5579709" cy="1059255"/>
          </a:xfrm>
        </p:spPr>
        <p:txBody>
          <a:bodyPr>
            <a:noAutofit/>
          </a:bodyPr>
          <a:lstStyle>
            <a:lvl1pPr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6215297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ací smín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B6EE3335-4CFA-4F78-ACC9-DCDA0C61E0E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B4AA1ACA-170D-42E8-8323-B664F9958C4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03487"/>
            <a:ext cx="9144000" cy="1189622"/>
          </a:xfrm>
        </p:spPr>
        <p:txBody>
          <a:bodyPr anchor="b">
            <a:noAutofit/>
          </a:bodyPr>
          <a:lstStyle>
            <a:lvl1pPr algn="ctr"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3E1FB666-EF45-45A1-80A5-B759B741F87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93110"/>
            <a:ext cx="9144000" cy="1564690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Podnadpis</a:t>
            </a:r>
          </a:p>
        </p:txBody>
      </p:sp>
      <p:pic>
        <p:nvPicPr>
          <p:cNvPr id="20" name="Obrázek 19" descr="Obsah obrázku kreslení&#10;&#10;Popis byl vytvořen automaticky">
            <a:extLst>
              <a:ext uri="{FF2B5EF4-FFF2-40B4-BE49-F238E27FC236}">
                <a16:creationId xmlns:a16="http://schemas.microsoft.com/office/drawing/2014/main" id="{EA3783B6-FC2A-454B-9F4B-560372C1E0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748" y="5989948"/>
            <a:ext cx="914504" cy="619083"/>
          </a:xfrm>
          <a:prstGeom prst="rect">
            <a:avLst/>
          </a:prstGeom>
        </p:spPr>
      </p:pic>
      <p:grpSp>
        <p:nvGrpSpPr>
          <p:cNvPr id="15" name="Skupina 14">
            <a:extLst>
              <a:ext uri="{FF2B5EF4-FFF2-40B4-BE49-F238E27FC236}">
                <a16:creationId xmlns:a16="http://schemas.microsoft.com/office/drawing/2014/main" id="{92CD7EB7-A771-4FBB-B8C7-DB5D59BBB75F}"/>
              </a:ext>
            </a:extLst>
          </p:cNvPr>
          <p:cNvGrpSpPr/>
          <p:nvPr userDrawn="1"/>
        </p:nvGrpSpPr>
        <p:grpSpPr>
          <a:xfrm>
            <a:off x="2907576" y="929325"/>
            <a:ext cx="6376849" cy="627081"/>
            <a:chOff x="3150227" y="929325"/>
            <a:chExt cx="6376849" cy="627081"/>
          </a:xfrm>
        </p:grpSpPr>
        <p:pic>
          <p:nvPicPr>
            <p:cNvPr id="16" name="Grafický objekt 15">
              <a:extLst>
                <a:ext uri="{FF2B5EF4-FFF2-40B4-BE49-F238E27FC236}">
                  <a16:creationId xmlns:a16="http://schemas.microsoft.com/office/drawing/2014/main" id="{F450C9B7-74DB-41E6-BE50-75396E9C66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150227" y="929325"/>
              <a:ext cx="2211887" cy="627081"/>
            </a:xfrm>
            <a:prstGeom prst="rect">
              <a:avLst/>
            </a:prstGeom>
          </p:spPr>
        </p:pic>
        <p:pic>
          <p:nvPicPr>
            <p:cNvPr id="17" name="Grafický objekt 16">
              <a:extLst>
                <a:ext uri="{FF2B5EF4-FFF2-40B4-BE49-F238E27FC236}">
                  <a16:creationId xmlns:a16="http://schemas.microsoft.com/office/drawing/2014/main" id="{857E4D19-AD77-4999-B9C4-830DAE3D80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755612" y="1091418"/>
              <a:ext cx="3771464" cy="3206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28251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CCA52EFB-82F9-447B-B7F3-826EC4CD9CBF}"/>
              </a:ext>
            </a:extLst>
          </p:cNvPr>
          <p:cNvSpPr/>
          <p:nvPr userDrawn="1"/>
        </p:nvSpPr>
        <p:spPr>
          <a:xfrm>
            <a:off x="0" y="0"/>
            <a:ext cx="12192000" cy="3693111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1BE36A2-70AC-4C89-89C4-238AB82AA6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03487"/>
            <a:ext cx="12192000" cy="1189622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C3DEF16-12AD-4266-89B6-935870F017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93110"/>
            <a:ext cx="9144000" cy="1564690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grpSp>
        <p:nvGrpSpPr>
          <p:cNvPr id="11" name="Skupina 10">
            <a:extLst>
              <a:ext uri="{FF2B5EF4-FFF2-40B4-BE49-F238E27FC236}">
                <a16:creationId xmlns:a16="http://schemas.microsoft.com/office/drawing/2014/main" id="{6CF3A5FA-C42D-4E34-9D77-74D10308ACF3}"/>
              </a:ext>
            </a:extLst>
          </p:cNvPr>
          <p:cNvGrpSpPr/>
          <p:nvPr userDrawn="1"/>
        </p:nvGrpSpPr>
        <p:grpSpPr>
          <a:xfrm>
            <a:off x="2325580" y="790894"/>
            <a:ext cx="7540840" cy="921700"/>
            <a:chOff x="2441360" y="790894"/>
            <a:chExt cx="7540840" cy="921700"/>
          </a:xfrm>
        </p:grpSpPr>
        <p:pic>
          <p:nvPicPr>
            <p:cNvPr id="8" name="Obrázek 7">
              <a:extLst>
                <a:ext uri="{FF2B5EF4-FFF2-40B4-BE49-F238E27FC236}">
                  <a16:creationId xmlns:a16="http://schemas.microsoft.com/office/drawing/2014/main" id="{B198CE6B-E463-4B26-AD17-D57305EBAE8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1893"/>
            <a:stretch/>
          </p:blipFill>
          <p:spPr>
            <a:xfrm>
              <a:off x="2441360" y="790894"/>
              <a:ext cx="3426781" cy="921700"/>
            </a:xfrm>
            <a:prstGeom prst="rect">
              <a:avLst/>
            </a:prstGeom>
          </p:spPr>
        </p:pic>
        <p:pic>
          <p:nvPicPr>
            <p:cNvPr id="10" name="Obrázek 9">
              <a:extLst>
                <a:ext uri="{FF2B5EF4-FFF2-40B4-BE49-F238E27FC236}">
                  <a16:creationId xmlns:a16="http://schemas.microsoft.com/office/drawing/2014/main" id="{911BFECC-788F-4A5A-B297-6CA8846F017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698"/>
            <a:stretch/>
          </p:blipFill>
          <p:spPr>
            <a:xfrm>
              <a:off x="5800078" y="790894"/>
              <a:ext cx="4182122" cy="921700"/>
            </a:xfrm>
            <a:prstGeom prst="rect">
              <a:avLst/>
            </a:prstGeom>
          </p:spPr>
        </p:pic>
      </p:grpSp>
      <p:pic>
        <p:nvPicPr>
          <p:cNvPr id="12" name="Obrázek 11">
            <a:extLst>
              <a:ext uri="{FF2B5EF4-FFF2-40B4-BE49-F238E27FC236}">
                <a16:creationId xmlns:a16="http://schemas.microsoft.com/office/drawing/2014/main" id="{9EE90BA2-9181-43A3-8D17-C7D721FC34C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3566" y="6040340"/>
            <a:ext cx="964869" cy="639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770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14.12.2021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073E4-06FD-6D40-9982-0E8CCC73F560}" type="datetime1">
              <a:t>14.12.2021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46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>
          <p15:clr>
            <a:srgbClr val="F26B43"/>
          </p15:clr>
        </p15:guide>
        <p15:guide id="2" pos="7151">
          <p15:clr>
            <a:srgbClr val="F26B43"/>
          </p15:clr>
        </p15:guide>
        <p15:guide id="3" orient="horz" pos="4133">
          <p15:clr>
            <a:srgbClr val="F26B43"/>
          </p15:clr>
        </p15:guide>
        <p15:guide id="4" pos="529">
          <p15:clr>
            <a:srgbClr val="F26B43"/>
          </p15:clr>
        </p15:guide>
        <p15:guide id="5" orient="horz" pos="3543">
          <p15:clr>
            <a:srgbClr val="F26B43"/>
          </p15:clr>
        </p15:guide>
        <p15:guide id="6" orient="horz" pos="663">
          <p15:clr>
            <a:srgbClr val="F26B43"/>
          </p15:clr>
        </p15:guide>
        <p15:guide id="7" orient="horz" pos="82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E29F1E6-ED0B-46BA-8E34-71ED3EB59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438496F-B824-41C1-AA93-D9881432A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89494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nemocneni-aktualne.mzcr.cz/covid-19/kraje/HKK" TargetMode="External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Přehled epidemické situace 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 stavu očkování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Ukončené očkování k 12. 12.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8853A1B5-563A-4E96-BF93-D7225E52F9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251553"/>
              </p:ext>
            </p:extLst>
          </p:nvPr>
        </p:nvGraphicFramePr>
        <p:xfrm>
          <a:off x="838198" y="1264023"/>
          <a:ext cx="10515604" cy="4912944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266208610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90099949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965509754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01647677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6754025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7854608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28304351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3162197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476444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47956317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16440613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8604107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88456638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72763570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0178332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243154109"/>
                    </a:ext>
                  </a:extLst>
                </a:gridCol>
              </a:tblGrid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855501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37 394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123 234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98 709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113 189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111 685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128 207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118 584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84 668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76 326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63 254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71 490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124 958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60 387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1 212 085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371106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46 865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35 635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43 393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61 095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70 015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55 140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53 958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52 249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63 191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104 162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38 664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672 635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79341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30 823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16 569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24 274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33 135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37 363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30 622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36 222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57 930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24 664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386 722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800133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28 978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17 722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31 156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35 137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26 437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31 268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50 768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21 264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353 959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7648162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170 334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747518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37 780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28 731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39 979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48 447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38 242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37 324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34 800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69 028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457 505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9750214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11 439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22 038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19 877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19 324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22 934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39 523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253 608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8837008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33 055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25 420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52 088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23 105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332 124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889213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23 886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25 397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29 256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23 176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43 790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293 594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343034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18 324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23 958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24 577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24 830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27 197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44 130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294 349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638878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64 351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44 828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50 161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53 589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65 334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68 758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55 239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54 873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53 015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59 281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99 723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729 664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8227652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25 322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28 255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33 039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32 556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53 732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338 796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3488455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24 970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16 248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27 312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31 199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49 152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23 050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324 640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9642667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51 937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29 187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36 759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41 513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55 580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65 168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56 649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58 367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55 185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60 803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97 855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42 272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666 089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5727845"/>
                  </a:ext>
                </a:extLst>
              </a:tr>
              <a:tr h="307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178 459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541 870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338 512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408 160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451 218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583 978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642 423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510 849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501 201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477 778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551 415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911 585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388 656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6 486 104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5052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1259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Posilující očkování k 12. 12.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0F87EB53-A778-473F-8589-D159E8966E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5064862"/>
              </p:ext>
            </p:extLst>
          </p:nvPr>
        </p:nvGraphicFramePr>
        <p:xfrm>
          <a:off x="838198" y="1317811"/>
          <a:ext cx="10515604" cy="4859152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91122411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58502288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46191995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62606571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84090121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4433250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412932234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71206304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28465496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89492944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5244765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934509093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44963272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4534030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18579051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916961654"/>
                    </a:ext>
                  </a:extLst>
                </a:gridCol>
              </a:tblGrid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769485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36 476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85 746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262 804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2665074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26 004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60 513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165 637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65450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37 470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109 042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335898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30 411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86 581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746684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39 666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20866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39 019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16 375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111 465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2887883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23 726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64 687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0290135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90 434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218077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26 001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13 476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74 543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1118618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24 687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71 897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2702872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17 592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56 967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29 573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166 857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749511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29 706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83 219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0270836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79 312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3695129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52 709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25 134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155 684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697960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22 061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51 259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69 054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65 707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81 316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171 021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243 442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539 978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258 240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1 561 828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12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9186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k 12. 12.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BA17C688-F67B-4670-ABDD-877CE43102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0584602"/>
              </p:ext>
            </p:extLst>
          </p:nvPr>
        </p:nvGraphicFramePr>
        <p:xfrm>
          <a:off x="838198" y="1380565"/>
          <a:ext cx="10515604" cy="4796400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192238316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90011020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32251546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405972015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35733971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29438222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98833151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85153226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914212534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65793302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39839677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390726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33092445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69622034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21249950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294268498"/>
                    </a:ext>
                  </a:extLst>
                </a:gridCol>
              </a:tblGrid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357456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10 840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17 158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61 473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24 859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225 796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5623157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12 564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11 244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28 939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66 052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216 022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5521039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33 637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109 822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1386011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25 362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8458164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21 525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61 105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4032318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36 410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10 872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105 688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1969694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83 177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4461020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18 107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43 265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133 053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868128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37 438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115 783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942289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11 268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87 845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3295503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22 445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36 672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90 362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31 746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257 466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4209960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21 247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50 217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135 848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4499793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51 539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143 251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120260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12 590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17 773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66 494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196 840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6336283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58 224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48 364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58 343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66 742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87 689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101 859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96 193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115 072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164 281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265 661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637 546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245 812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1 950 136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8147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038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Informace COVID-19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70E0F8C5-58C5-4603-9D08-494ED8906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8679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cs-CZ" dirty="0">
                <a:hlinkClick r:id="rId3"/>
              </a:rPr>
              <a:t>COVID-19 | Královéhradecký kraj Onemocnění aktuálně od MZČR (mzcr.cz)</a:t>
            </a:r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B3F75B00-FB29-40DF-9E6F-AD0A42E88F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2894" y="1757082"/>
            <a:ext cx="7628965" cy="473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437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0F01F22-7C8C-41CF-8FA4-176EFCF9E56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E88F4AC-3EB6-4648-BF73-4809860F23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C570B-BD7E-4700-B8B2-B4829E54E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725" y="2091108"/>
            <a:ext cx="5981700" cy="2675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Děkuji za pozornost</a:t>
            </a:r>
          </a:p>
          <a:p>
            <a:pPr marL="0" indent="0" algn="ctr">
              <a:buNone/>
            </a:pPr>
            <a:endParaRPr lang="cs-CZ" sz="4800" dirty="0">
              <a:solidFill>
                <a:srgbClr val="2B2B82"/>
              </a:solidFill>
              <a:latin typeface="Franklin Gothic Demi" panose="020B0703020102020204" pitchFamily="34" charset="0"/>
            </a:endParaRP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Martin Červíček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Book" panose="020B0503020102020204" pitchFamily="34" charset="0"/>
              </a:rPr>
              <a:t>hejtman</a:t>
            </a:r>
          </a:p>
        </p:txBody>
      </p:sp>
    </p:spTree>
    <p:extLst>
      <p:ext uri="{BB962C8B-B14F-4D97-AF65-F5344CB8AC3E}">
        <p14:creationId xmlns:p14="http://schemas.microsoft.com/office/powerpoint/2010/main" val="3534925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12. 12.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670417"/>
              </p:ext>
            </p:extLst>
          </p:nvPr>
        </p:nvGraphicFramePr>
        <p:xfrm>
          <a:off x="1656121" y="1960331"/>
          <a:ext cx="9564329" cy="3640068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4.564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652,0/den)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7denní počet nových případů na 100 tis. obyv.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828,6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hospitalizovaných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243 (z toho JIP 54)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9458135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129.769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115.873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1.955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863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7095"/>
          </a:xfrm>
        </p:spPr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Situace v Královéhradeckém kraji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67609"/>
              </p:ext>
            </p:extLst>
          </p:nvPr>
        </p:nvGraphicFramePr>
        <p:xfrm>
          <a:off x="1622259" y="4783163"/>
          <a:ext cx="9564329" cy="817236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408618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14. 11.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2.442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348,9/den)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408618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103 (z toho JIP 21)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  <p:graphicFrame>
        <p:nvGraphicFramePr>
          <p:cNvPr id="7" name="Zástupný symbol pro obsah 8">
            <a:extLst>
              <a:ext uri="{FF2B5EF4-FFF2-40B4-BE49-F238E27FC236}">
                <a16:creationId xmlns:a16="http://schemas.microsoft.com/office/drawing/2014/main" id="{A8C90BB0-8F64-4C18-A88B-CD0698F2FA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1905623"/>
              </p:ext>
            </p:extLst>
          </p:nvPr>
        </p:nvGraphicFramePr>
        <p:xfrm>
          <a:off x="1620445" y="1858308"/>
          <a:ext cx="9564329" cy="878788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439394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05. 12.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5.395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770,7/den)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439394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248 (z toho JIP 51)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  <p:graphicFrame>
        <p:nvGraphicFramePr>
          <p:cNvPr id="11" name="Zástupný symbol pro obsah 8">
            <a:extLst>
              <a:ext uri="{FF2B5EF4-FFF2-40B4-BE49-F238E27FC236}">
                <a16:creationId xmlns:a16="http://schemas.microsoft.com/office/drawing/2014/main" id="{CB21B2A3-3C4C-404D-8E37-15D7EE03B6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3086073"/>
              </p:ext>
            </p:extLst>
          </p:nvPr>
        </p:nvGraphicFramePr>
        <p:xfrm>
          <a:off x="1625641" y="2786269"/>
          <a:ext cx="9564329" cy="878788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48147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28. 11.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5.190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741,4/den)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397315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286 (z toho na JIP 55)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  <p:graphicFrame>
        <p:nvGraphicFramePr>
          <p:cNvPr id="8" name="Zástupný symbol pro obsah 8">
            <a:extLst>
              <a:ext uri="{FF2B5EF4-FFF2-40B4-BE49-F238E27FC236}">
                <a16:creationId xmlns:a16="http://schemas.microsoft.com/office/drawing/2014/main" id="{583A128E-FB2F-4A60-87A4-3AF0F79007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076955"/>
              </p:ext>
            </p:extLst>
          </p:nvPr>
        </p:nvGraphicFramePr>
        <p:xfrm>
          <a:off x="1620445" y="3748325"/>
          <a:ext cx="9564329" cy="970476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485238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21. 11.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3.806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543,7/den)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485238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220 (z toho JIP 41)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40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7095"/>
          </a:xfrm>
        </p:spPr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Situace v Královéhradeckém kraji zač. r.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6135908"/>
              </p:ext>
            </p:extLst>
          </p:nvPr>
        </p:nvGraphicFramePr>
        <p:xfrm>
          <a:off x="1582967" y="1936029"/>
          <a:ext cx="9564329" cy="1296104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14. 2.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5.497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785,2/den)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623 (z toho JIP 115)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  <p:graphicFrame>
        <p:nvGraphicFramePr>
          <p:cNvPr id="7" name="Zástupný symbol pro obsah 8">
            <a:extLst>
              <a:ext uri="{FF2B5EF4-FFF2-40B4-BE49-F238E27FC236}">
                <a16:creationId xmlns:a16="http://schemas.microsoft.com/office/drawing/2014/main" id="{A8C90BB0-8F64-4C18-A88B-CD0698F2FA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6658473"/>
              </p:ext>
            </p:extLst>
          </p:nvPr>
        </p:nvGraphicFramePr>
        <p:xfrm>
          <a:off x="1582966" y="3625868"/>
          <a:ext cx="9564329" cy="1296104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 k 10. 1.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6.961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994,4/den)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hospitalizovaných v kraji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462 (z toho JIP 109)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864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309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Denní počty nově zjištěných C+ v KHK kraji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pic>
        <p:nvPicPr>
          <p:cNvPr id="3" name="Zástupný symbol pro obsah 2">
            <a:extLst>
              <a:ext uri="{FF2B5EF4-FFF2-40B4-BE49-F238E27FC236}">
                <a16:creationId xmlns:a16="http://schemas.microsoft.com/office/drawing/2014/main" id="{9C6B4B1F-8B7E-4514-856F-82494621B8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1999129"/>
            <a:ext cx="10515600" cy="3756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67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DAF9FF-5968-49D4-81D1-11C25044C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Kapacita lůžkové péče C+ (bez lůžek následné péče)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2C57FE-72F9-43C0-8BE1-3F2F7EAEE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513053-D514-8448-BD9B-6AC86BD996A2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2B2B82">
                    <a:tint val="75000"/>
                  </a:srgbClr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2B2B82">
                  <a:tint val="75000"/>
                </a:srgbClr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86A974F4-BF42-420D-A0E3-48A0B8B9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2513"/>
            <a:ext cx="10515600" cy="4572001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0" indent="0" algn="just">
              <a:buNone/>
            </a:pPr>
            <a:r>
              <a:rPr lang="cs-CZ" sz="2000" dirty="0">
                <a:solidFill>
                  <a:schemeClr val="tx1"/>
                </a:solidFill>
                <a:latin typeface="+mj-lt"/>
              </a:rPr>
              <a:t>Nemocnice  podle potřeby navyšují počty lůžek pro </a:t>
            </a:r>
            <a:r>
              <a:rPr lang="cs-CZ" sz="2000" dirty="0" err="1">
                <a:solidFill>
                  <a:schemeClr val="tx1"/>
                </a:solidFill>
                <a:latin typeface="+mj-lt"/>
              </a:rPr>
              <a:t>covid</a:t>
            </a:r>
            <a:r>
              <a:rPr lang="cs-CZ" sz="2000" dirty="0">
                <a:solidFill>
                  <a:schemeClr val="tx1"/>
                </a:solidFill>
                <a:latin typeface="+mj-lt"/>
              </a:rPr>
              <a:t> pozitivní pacienty</a:t>
            </a: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4BCD551D-366C-454E-BD12-137C3D8281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525803"/>
              </p:ext>
            </p:extLst>
          </p:nvPr>
        </p:nvGraphicFramePr>
        <p:xfrm>
          <a:off x="1922477" y="1730291"/>
          <a:ext cx="8347045" cy="3089432"/>
        </p:xfrm>
        <a:graphic>
          <a:graphicData uri="http://schemas.openxmlformats.org/drawingml/2006/table">
            <a:tbl>
              <a:tblPr/>
              <a:tblGrid>
                <a:gridCol w="2556556">
                  <a:extLst>
                    <a:ext uri="{9D8B030D-6E8A-4147-A177-3AD203B41FA5}">
                      <a16:colId xmlns:a16="http://schemas.microsoft.com/office/drawing/2014/main" val="4214855361"/>
                    </a:ext>
                  </a:extLst>
                </a:gridCol>
                <a:gridCol w="973515">
                  <a:extLst>
                    <a:ext uri="{9D8B030D-6E8A-4147-A177-3AD203B41FA5}">
                      <a16:colId xmlns:a16="http://schemas.microsoft.com/office/drawing/2014/main" val="2796918159"/>
                    </a:ext>
                  </a:extLst>
                </a:gridCol>
                <a:gridCol w="931884">
                  <a:extLst>
                    <a:ext uri="{9D8B030D-6E8A-4147-A177-3AD203B41FA5}">
                      <a16:colId xmlns:a16="http://schemas.microsoft.com/office/drawing/2014/main" val="2749587344"/>
                    </a:ext>
                  </a:extLst>
                </a:gridCol>
                <a:gridCol w="926478">
                  <a:extLst>
                    <a:ext uri="{9D8B030D-6E8A-4147-A177-3AD203B41FA5}">
                      <a16:colId xmlns:a16="http://schemas.microsoft.com/office/drawing/2014/main" val="3652915394"/>
                    </a:ext>
                  </a:extLst>
                </a:gridCol>
                <a:gridCol w="936619">
                  <a:extLst>
                    <a:ext uri="{9D8B030D-6E8A-4147-A177-3AD203B41FA5}">
                      <a16:colId xmlns:a16="http://schemas.microsoft.com/office/drawing/2014/main" val="545310427"/>
                    </a:ext>
                  </a:extLst>
                </a:gridCol>
                <a:gridCol w="1038702">
                  <a:extLst>
                    <a:ext uri="{9D8B030D-6E8A-4147-A177-3AD203B41FA5}">
                      <a16:colId xmlns:a16="http://schemas.microsoft.com/office/drawing/2014/main" val="4175516932"/>
                    </a:ext>
                  </a:extLst>
                </a:gridCol>
                <a:gridCol w="983291">
                  <a:extLst>
                    <a:ext uri="{9D8B030D-6E8A-4147-A177-3AD203B41FA5}">
                      <a16:colId xmlns:a16="http://schemas.microsoft.com/office/drawing/2014/main" val="3626245086"/>
                    </a:ext>
                  </a:extLst>
                </a:gridCol>
              </a:tblGrid>
              <a:tr h="41723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kapacita intenzivní péče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obsazená intenzivní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volná intenzivní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kapacita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obsazená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volná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102322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Fakultní nemocnice Hradec Králové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19784949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Trutnov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5774897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Náchod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1891173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Jičín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6451728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Nemocnice Rychnov nad Kněžnou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633296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Městská nemocnice Dvůr Králové </a:t>
                      </a:r>
                      <a:r>
                        <a:rPr lang="cs-CZ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n.L.</a:t>
                      </a:r>
                      <a:endParaRPr lang="cs-CZ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5109190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Nemocnice Vrchlabí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0892298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4757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209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13509B-D2F3-452A-BB89-5A10A860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1947"/>
          </a:xfrm>
        </p:spPr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Nasazení armády ČR</a:t>
            </a:r>
            <a:endParaRPr lang="cs-CZ" sz="3600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5546F5DE-EBDD-4C12-A442-C04F017114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2891558"/>
              </p:ext>
            </p:extLst>
          </p:nvPr>
        </p:nvGraphicFramePr>
        <p:xfrm>
          <a:off x="1384183" y="1792941"/>
          <a:ext cx="9020067" cy="41197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27030">
                  <a:extLst>
                    <a:ext uri="{9D8B030D-6E8A-4147-A177-3AD203B41FA5}">
                      <a16:colId xmlns:a16="http://schemas.microsoft.com/office/drawing/2014/main" val="3711849303"/>
                    </a:ext>
                  </a:extLst>
                </a:gridCol>
                <a:gridCol w="1824892">
                  <a:extLst>
                    <a:ext uri="{9D8B030D-6E8A-4147-A177-3AD203B41FA5}">
                      <a16:colId xmlns:a16="http://schemas.microsoft.com/office/drawing/2014/main" val="1785689735"/>
                    </a:ext>
                  </a:extLst>
                </a:gridCol>
                <a:gridCol w="1268145">
                  <a:extLst>
                    <a:ext uri="{9D8B030D-6E8A-4147-A177-3AD203B41FA5}">
                      <a16:colId xmlns:a16="http://schemas.microsoft.com/office/drawing/2014/main" val="1035950899"/>
                    </a:ext>
                  </a:extLst>
                </a:gridCol>
              </a:tblGrid>
              <a:tr h="54608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Název zařízení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Doba nasazení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Počet osob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025764"/>
                  </a:ext>
                </a:extLst>
              </a:tr>
              <a:tr h="6235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Fakultní nemocnice Hradec Králové</a:t>
                      </a: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>
                          <a:effectLst/>
                        </a:rPr>
                        <a:t>6.12. - 20.12.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24726258"/>
                  </a:ext>
                </a:extLst>
              </a:tr>
              <a:tr h="6235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nemocnice Náchod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5.12. - 20.12.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91802669"/>
                  </a:ext>
                </a:extLst>
              </a:tr>
              <a:tr h="6235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nemocnice Rychnov nad Kněžnou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2.12. - 16.12.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740155024"/>
                  </a:ext>
                </a:extLst>
              </a:tr>
              <a:tr h="6235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Oblastní nemocnice Jičín, a.s.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2.12. - 16.12.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49003250"/>
                  </a:ext>
                </a:extLst>
              </a:tr>
              <a:tr h="6235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Trutnov 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2.12. - 16.12.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438212969"/>
                  </a:ext>
                </a:extLst>
              </a:tr>
              <a:tr h="45603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>
                          <a:effectLst/>
                        </a:rPr>
                        <a:t>CELKEM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810813046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D91E11E4-8024-42D4-A65A-4B0F6B6C65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51" y="5916987"/>
            <a:ext cx="1343926" cy="681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685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F08D48EC-D604-49C9-966E-FFE259C1EBED}"/>
              </a:ext>
            </a:extLst>
          </p:cNvPr>
          <p:cNvGraphicFramePr>
            <a:graphicFrameLocks noGrp="1"/>
          </p:cNvGraphicFramePr>
          <p:nvPr/>
        </p:nvGraphicFramePr>
        <p:xfrm>
          <a:off x="1990725" y="1380648"/>
          <a:ext cx="9836658" cy="4968528"/>
        </p:xfrm>
        <a:graphic>
          <a:graphicData uri="http://schemas.openxmlformats.org/drawingml/2006/table">
            <a:tbl>
              <a:tblPr/>
              <a:tblGrid>
                <a:gridCol w="1092962">
                  <a:extLst>
                    <a:ext uri="{9D8B030D-6E8A-4147-A177-3AD203B41FA5}">
                      <a16:colId xmlns:a16="http://schemas.microsoft.com/office/drawing/2014/main" val="2435898220"/>
                    </a:ext>
                  </a:extLst>
                </a:gridCol>
                <a:gridCol w="1092962">
                  <a:extLst>
                    <a:ext uri="{9D8B030D-6E8A-4147-A177-3AD203B41FA5}">
                      <a16:colId xmlns:a16="http://schemas.microsoft.com/office/drawing/2014/main" val="2367493591"/>
                    </a:ext>
                  </a:extLst>
                </a:gridCol>
                <a:gridCol w="1092962">
                  <a:extLst>
                    <a:ext uri="{9D8B030D-6E8A-4147-A177-3AD203B41FA5}">
                      <a16:colId xmlns:a16="http://schemas.microsoft.com/office/drawing/2014/main" val="780020901"/>
                    </a:ext>
                  </a:extLst>
                </a:gridCol>
                <a:gridCol w="1092962">
                  <a:extLst>
                    <a:ext uri="{9D8B030D-6E8A-4147-A177-3AD203B41FA5}">
                      <a16:colId xmlns:a16="http://schemas.microsoft.com/office/drawing/2014/main" val="14947105"/>
                    </a:ext>
                  </a:extLst>
                </a:gridCol>
                <a:gridCol w="1092962">
                  <a:extLst>
                    <a:ext uri="{9D8B030D-6E8A-4147-A177-3AD203B41FA5}">
                      <a16:colId xmlns:a16="http://schemas.microsoft.com/office/drawing/2014/main" val="1011764292"/>
                    </a:ext>
                  </a:extLst>
                </a:gridCol>
                <a:gridCol w="1092962">
                  <a:extLst>
                    <a:ext uri="{9D8B030D-6E8A-4147-A177-3AD203B41FA5}">
                      <a16:colId xmlns:a16="http://schemas.microsoft.com/office/drawing/2014/main" val="1876159252"/>
                    </a:ext>
                  </a:extLst>
                </a:gridCol>
                <a:gridCol w="1092962">
                  <a:extLst>
                    <a:ext uri="{9D8B030D-6E8A-4147-A177-3AD203B41FA5}">
                      <a16:colId xmlns:a16="http://schemas.microsoft.com/office/drawing/2014/main" val="128859990"/>
                    </a:ext>
                  </a:extLst>
                </a:gridCol>
                <a:gridCol w="1092962">
                  <a:extLst>
                    <a:ext uri="{9D8B030D-6E8A-4147-A177-3AD203B41FA5}">
                      <a16:colId xmlns:a16="http://schemas.microsoft.com/office/drawing/2014/main" val="2397825367"/>
                    </a:ext>
                  </a:extLst>
                </a:gridCol>
                <a:gridCol w="1092962">
                  <a:extLst>
                    <a:ext uri="{9D8B030D-6E8A-4147-A177-3AD203B41FA5}">
                      <a16:colId xmlns:a16="http://schemas.microsoft.com/office/drawing/2014/main" val="1294739418"/>
                    </a:ext>
                  </a:extLst>
                </a:gridCol>
              </a:tblGrid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8CD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7A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2CB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3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8C7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964258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AA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E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976491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AD5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C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CD5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063043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DE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A9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DDCB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F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CE2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844020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F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EC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2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F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03472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2E5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7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E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F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52775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E8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5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E8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B7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E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894943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3D8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A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D7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B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C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969284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E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AFB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E4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E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F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969415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1C48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BC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2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DDC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823330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E5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A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E5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3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EC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166981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5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F3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266605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F3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2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F3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C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C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472722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B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A5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8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B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79585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8072554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pPr algn="ctr" fontAlgn="ctr"/>
                      <a:endParaRPr lang="cs-CZ" sz="1200" b="1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1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D4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6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1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D4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A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2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E2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367522"/>
                  </a:ext>
                </a:extLst>
              </a:tr>
            </a:tbl>
          </a:graphicData>
        </a:graphic>
      </p:graphicFrame>
      <p:sp>
        <p:nvSpPr>
          <p:cNvPr id="2" name="Nadpis 1">
            <a:extLst>
              <a:ext uri="{FF2B5EF4-FFF2-40B4-BE49-F238E27FC236}">
                <a16:creationId xmlns:a16="http://schemas.microsoft.com/office/drawing/2014/main" id="{7D7972E5-0CCD-46CA-80F9-F819739D5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785" y="0"/>
            <a:ext cx="7434501" cy="576000"/>
          </a:xfrm>
        </p:spPr>
        <p:txBody>
          <a:bodyPr/>
          <a:lstStyle/>
          <a:p>
            <a:r>
              <a:rPr lang="cs-CZ" dirty="0"/>
              <a:t>Očkovaní 16 a více let – přehled podle regionů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5D9FBD4C-1B9C-45E2-BB7E-2957828245D9}"/>
              </a:ext>
            </a:extLst>
          </p:cNvPr>
          <p:cNvSpPr txBox="1"/>
          <p:nvPr/>
        </p:nvSpPr>
        <p:spPr>
          <a:xfrm>
            <a:off x="6638924" y="-10966"/>
            <a:ext cx="1533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Stav k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9. 12. 2021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490686" y="6433516"/>
            <a:ext cx="109107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* Celkem bylo u osob ve věku 16+ aplikováno </a:t>
            </a:r>
            <a:r>
              <a:rPr kumimoji="0" lang="pl-PL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13 848 809 dávek, z toho 6 282 365 jsou dávky ukončovací a 1 441 646 dávky posilující.</a:t>
            </a:r>
          </a:p>
        </p:txBody>
      </p:sp>
      <p:graphicFrame>
        <p:nvGraphicFramePr>
          <p:cNvPr id="9" name="Table 2">
            <a:extLst>
              <a:ext uri="{FF2B5EF4-FFF2-40B4-BE49-F238E27FC236}">
                <a16:creationId xmlns:a16="http://schemas.microsoft.com/office/drawing/2014/main" id="{C828F090-399D-4BAF-84A3-963779A0EB11}"/>
              </a:ext>
            </a:extLst>
          </p:cNvPr>
          <p:cNvGraphicFramePr>
            <a:graphicFrameLocks noGrp="1"/>
          </p:cNvGraphicFramePr>
          <p:nvPr/>
        </p:nvGraphicFramePr>
        <p:xfrm>
          <a:off x="257785" y="695207"/>
          <a:ext cx="11569594" cy="5653969"/>
        </p:xfrm>
        <a:graphic>
          <a:graphicData uri="http://schemas.openxmlformats.org/drawingml/2006/table">
            <a:tbl>
              <a:tblPr firstRow="1" lastRow="1" bandRow="1">
                <a:tableStyleId>{74C1A8A3-306A-4EB7-A6B1-4F7E0EB9C5D6}</a:tableStyleId>
              </a:tblPr>
              <a:tblGrid>
                <a:gridCol w="1736158">
                  <a:extLst>
                    <a:ext uri="{9D8B030D-6E8A-4147-A177-3AD203B41FA5}">
                      <a16:colId xmlns:a16="http://schemas.microsoft.com/office/drawing/2014/main" val="2523158226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1593569998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710676150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3128786877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3315404817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445358752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1925707670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2797172927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324199276"/>
                    </a:ext>
                  </a:extLst>
                </a:gridCol>
                <a:gridCol w="1092604">
                  <a:extLst>
                    <a:ext uri="{9D8B030D-6E8A-4147-A177-3AD203B41FA5}">
                      <a16:colId xmlns:a16="http://schemas.microsoft.com/office/drawing/2014/main" val="3657815975"/>
                    </a:ext>
                  </a:extLst>
                </a:gridCol>
              </a:tblGrid>
              <a:tr h="315100">
                <a:tc rowSpan="2"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Kraj podle </a:t>
                      </a:r>
                    </a:p>
                    <a:p>
                      <a:pPr algn="l" fontAlgn="b"/>
                      <a:r>
                        <a:rPr lang="cs-CZ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místa bydliště</a:t>
                      </a: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Osoby v populaci k 1.1.2021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Očkovaní celkem (osoby)*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Očkovaní s ukončovací dávkou*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Očkovaní s posilující dávkou*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3062634"/>
                  </a:ext>
                </a:extLst>
              </a:tr>
              <a:tr h="365619">
                <a:tc vMerge="1">
                  <a:txBody>
                    <a:bodyPr/>
                    <a:lstStyle/>
                    <a:p>
                      <a:pPr algn="r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osoby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populace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osoby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očkovaných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populace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osoby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s ukončovací dávkou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populace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5992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Hlavní město Praha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1 111 280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827 478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801 407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202 560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18,2 %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6035022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Středočeský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1 133 984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868 610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838 321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73,9 %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182 648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8947671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Jihočeský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534 754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392 566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73,4 %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377 496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96,2 %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100 668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26,7 %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4333786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Plzeňský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493 070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355 060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72,0 %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343 074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79 939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16,2 %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3186940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Karlovarský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245 932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171 127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165 397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96,7 %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37 500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22,7 %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15,2 %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044073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Ústecký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677 309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481 352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462 512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105 248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4894236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Liberecký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365 503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258 022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247 959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59 723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109536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Královéhradecký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459 214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334 592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72,9 %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323 303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70,4 %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80 855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9525594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Pardubický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434 172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308 368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71,0 %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297 517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66 209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15,2 %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0366277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Kraj Vysočina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424 066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321 386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311 635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97,0 %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70 612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22,7 %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16,7 %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557106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Jihomoravský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990 788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704 488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677 526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96,2 %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68,4 %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153 453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962169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Olomoucký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525 104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355 151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340 710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95,9 %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64,9 %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78 659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3644269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Zlínský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485 727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335 253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69,0 %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322 237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96,1 %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75 418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23,4 %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6090642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u="none" strike="noStrike" dirty="0">
                          <a:effectLst/>
                        </a:rPr>
                        <a:t>Moravskoslezský kraj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997 281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676 472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653 138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142 570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289926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neuvedeno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132 906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120 133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90,4 %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4,6 %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310195"/>
                  </a:ext>
                </a:extLst>
              </a:tr>
              <a:tr h="310224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u="none" strike="noStrike" dirty="0">
                          <a:effectLst/>
                        </a:rPr>
                        <a:t>ČR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8 878 184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6 522 831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73,5 %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6 282 365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96,3 %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70,8 %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1 441 646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22,9 %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16,2 %</a:t>
                      </a: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976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538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podaných dávek k 12. 12.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A98268B4-9FB4-45AC-8FBB-CE568ADC72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7891271"/>
              </p:ext>
            </p:extLst>
          </p:nvPr>
        </p:nvGraphicFramePr>
        <p:xfrm>
          <a:off x="838198" y="1353671"/>
          <a:ext cx="10515604" cy="4823296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26602426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68657167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17662631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2720056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19247356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6984730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35233848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05276009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26319727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6400773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211284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4199519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53221230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43012009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977925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221687028"/>
                    </a:ext>
                  </a:extLst>
                </a:gridCol>
              </a:tblGrid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454249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79 918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243 293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197 135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227 987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226 093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261 759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244 883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177 012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163 429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149 952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333 898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163 001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2 645 712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931137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96 358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56 021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73 379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89 612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126 762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145 808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115 626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114 765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119 491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150 640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267 040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104 966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1 505 639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4620982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25 530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62 714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34 006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42 761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68 436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77 745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65 103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65 276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76 710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90 709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152 373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66 798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878 112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8014635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58 854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35 854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44 237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49 909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63 975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72 787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57 980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57 904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61 098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75 555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130 906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56 198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786 705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894597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28 232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21 248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29 252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36 570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30 584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30 497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30 737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36 490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63 466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26 310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376 833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8967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77 399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40 030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82 758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101 166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80 554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79 847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80 661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98 395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175 509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65 079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1 019 933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5302184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42 782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23 551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29 690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34 020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45 874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54 082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41 889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41 374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43 608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55 461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102 226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39 985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571 257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209609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53 850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28 952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35 426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41 592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58 400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69 443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56 904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56 105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60 119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75 652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134 981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752 951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254631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15 766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47 643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26 014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31 929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37 033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51 267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59 530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48 182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48 430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52 727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66 097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112 123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50 772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647 513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4431079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46 218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31 321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37 418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50 196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59 090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49 795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51 908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57 666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65 702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111 819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655 277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3641793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128 022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90 010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101 355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108 956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133 360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141 237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114 684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115 818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121 202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140 602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254 659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117 390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1 603 246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228862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51 334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29 612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35 666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41 626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58 365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68 431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56 389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58 284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63 451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77 343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136 548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63 484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756 585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78038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50 567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25 269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33 354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40 059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55 396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64 932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55 129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57 678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64 343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74 173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124 693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60 369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722 380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0497599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31 850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103 035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57 821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73 783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83 804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113 191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133 703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117 356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122 810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126 501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143 953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246 340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109 718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1 463 865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3984158"/>
                  </a:ext>
                </a:extLst>
              </a:tr>
              <a:tr h="30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383 804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1 090 301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683 060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828 944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920 316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1 198 991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1 329 407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1 067 187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1 064 125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1 108 266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1 328 124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2 346 581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1 036 902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14 386 008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2445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7846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3.xml><?xml version="1.0" encoding="utf-8"?>
<a:theme xmlns:a="http://schemas.openxmlformats.org/drawingml/2006/main" name="1_Motiv Office">
  <a:themeElements>
    <a:clrScheme name="COVID barvy">
      <a:dk1>
        <a:srgbClr val="000000"/>
      </a:dk1>
      <a:lt1>
        <a:srgbClr val="FFFFFF"/>
      </a:lt1>
      <a:dk2>
        <a:srgbClr val="D31145"/>
      </a:dk2>
      <a:lt2>
        <a:srgbClr val="FFFFFF"/>
      </a:lt2>
      <a:accent1>
        <a:srgbClr val="D31145"/>
      </a:accent1>
      <a:accent2>
        <a:srgbClr val="305983"/>
      </a:accent2>
      <a:accent3>
        <a:srgbClr val="00CD61"/>
      </a:accent3>
      <a:accent4>
        <a:srgbClr val="4010B7"/>
      </a:accent4>
      <a:accent5>
        <a:srgbClr val="E8EAEA"/>
      </a:accent5>
      <a:accent6>
        <a:srgbClr val="690923"/>
      </a:accent6>
      <a:hlink>
        <a:srgbClr val="FFFFFF"/>
      </a:hlink>
      <a:folHlink>
        <a:srgbClr val="FF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VID-web-sablona.potx" id="{C38994A9-F061-444B-9E05-9BEC267D622E}" vid="{A910D504-DA16-416F-8B23-CC286EF2F513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8771</TotalTime>
  <Words>2826</Words>
  <Application>Microsoft Office PowerPoint</Application>
  <PresentationFormat>Širokoúhlá obrazovka</PresentationFormat>
  <Paragraphs>1349</Paragraphs>
  <Slides>14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Franklin Gothic Book</vt:lpstr>
      <vt:lpstr>Franklin Gothic Demi</vt:lpstr>
      <vt:lpstr>Franklin Gothic Medium</vt:lpstr>
      <vt:lpstr>System Font Regular</vt:lpstr>
      <vt:lpstr>Motiv Office</vt:lpstr>
      <vt:lpstr>2_Motiv Office</vt:lpstr>
      <vt:lpstr>1_Motiv Office</vt:lpstr>
      <vt:lpstr>Přehled epidemické situace  a stavu očkování v Královéhradeckém kraji</vt:lpstr>
      <vt:lpstr>Aktuální situace v Královéhradeckém kraji k 12. 12. 2021</vt:lpstr>
      <vt:lpstr>Situace v Královéhradeckém kraji</vt:lpstr>
      <vt:lpstr>Situace v Královéhradeckém kraji zač. r. 2021</vt:lpstr>
      <vt:lpstr>Denní počty nově zjištěných C+ v KHK kraji</vt:lpstr>
      <vt:lpstr>Kapacita lůžkové péče C+ (bez lůžek následné péče)</vt:lpstr>
      <vt:lpstr>Nasazení armády ČR</vt:lpstr>
      <vt:lpstr>Očkovaní 16 a více let – přehled podle regionů</vt:lpstr>
      <vt:lpstr>Počet podaných dávek k 12. 12. 2021</vt:lpstr>
      <vt:lpstr>Ukončené očkování k 12. 12. 2021</vt:lpstr>
      <vt:lpstr>Posilující očkování k 12. 12. 2021</vt:lpstr>
      <vt:lpstr>Praktičtí lékaři – dávky k 12. 12. 2021</vt:lpstr>
      <vt:lpstr>Informace COVID-19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Krátká Ivana Bc.</cp:lastModifiedBy>
  <cp:revision>512</cp:revision>
  <cp:lastPrinted>2021-12-06T08:37:32Z</cp:lastPrinted>
  <dcterms:created xsi:type="dcterms:W3CDTF">2021-01-14T19:24:21Z</dcterms:created>
  <dcterms:modified xsi:type="dcterms:W3CDTF">2021-12-14T10:38:47Z</dcterms:modified>
</cp:coreProperties>
</file>