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6" r:id="rId3"/>
    <p:sldId id="2252" r:id="rId4"/>
    <p:sldId id="2258" r:id="rId5"/>
    <p:sldId id="2253" r:id="rId6"/>
    <p:sldId id="2254" r:id="rId7"/>
    <p:sldId id="2255" r:id="rId8"/>
    <p:sldId id="2256" r:id="rId9"/>
    <p:sldId id="2257" r:id="rId10"/>
    <p:sldId id="2251" r:id="rId11"/>
    <p:sldId id="705" r:id="rId1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104" d="100"/>
          <a:sy n="104" d="100"/>
        </p:scale>
        <p:origin x="9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599642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23.11.2021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201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23.11.2021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957694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23.11.2021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609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23.11.2021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765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23.11.2021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9728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23.11.2021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957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23.11.2021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5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23.11.2021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01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23.11.2021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691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23.11.2021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3131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9896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23.11.2021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23.11.2021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50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pos="7151">
          <p15:clr>
            <a:srgbClr val="F26B43"/>
          </p15:clr>
        </p15:guide>
        <p15:guide id="3" orient="horz" pos="4133">
          <p15:clr>
            <a:srgbClr val="F26B43"/>
          </p15:clr>
        </p15:guide>
        <p15:guide id="4" pos="529">
          <p15:clr>
            <a:srgbClr val="F26B43"/>
          </p15:clr>
        </p15:guide>
        <p15:guide id="5" orient="horz" pos="3543">
          <p15:clr>
            <a:srgbClr val="F26B43"/>
          </p15:clr>
        </p15:guide>
        <p15:guide id="6" orient="horz" pos="663">
          <p15:clr>
            <a:srgbClr val="F26B43"/>
          </p15:clr>
        </p15:guide>
        <p15:guide id="7" orient="horz" pos="82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332946"/>
              </p:ext>
            </p:extLst>
          </p:nvPr>
        </p:nvGraphicFramePr>
        <p:xfrm>
          <a:off x="1656121" y="2126697"/>
          <a:ext cx="9564329" cy="3054077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3.806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543,7/den)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691,2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114.582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105.943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1.872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63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38AE1F-7E93-47E3-A1C6-3E378D947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pic>
        <p:nvPicPr>
          <p:cNvPr id="7" name="Zástupný symbol pro obsah 6">
            <a:extLst>
              <a:ext uri="{FF2B5EF4-FFF2-40B4-BE49-F238E27FC236}">
                <a16:creationId xmlns:a16="http://schemas.microsoft.com/office/drawing/2014/main" id="{4B71BEB6-0B87-41DE-9FF2-582D45499A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74734"/>
            <a:ext cx="10515600" cy="5527301"/>
          </a:xfrm>
          <a:prstGeom prst="rect">
            <a:avLst/>
          </a:prstGeom>
        </p:spPr>
      </p:pic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ED5906-569D-4247-9CEE-982102171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8245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DAF9FF-5968-49D4-81D1-11C25044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Kapacita lůžkové péče C+ (bez lůžek následné péče)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2C57FE-72F9-43C0-8BE1-3F2F7EAE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513053-D514-8448-BD9B-6AC86BD996A2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2B2B82">
                    <a:tint val="75000"/>
                  </a:srgbClr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2B2B82">
                  <a:tint val="75000"/>
                </a:srgbClr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6A974F4-BF42-420D-A0E3-48A0B8B9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513"/>
            <a:ext cx="10515600" cy="4572001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Nemocnice  podle potřeby navyšují počty lůžek pro </a:t>
            </a:r>
            <a:r>
              <a:rPr lang="cs-CZ" sz="2000" dirty="0" err="1">
                <a:solidFill>
                  <a:schemeClr val="tx1"/>
                </a:solidFill>
                <a:latin typeface="+mj-lt"/>
              </a:rPr>
              <a:t>covid</a:t>
            </a:r>
            <a:r>
              <a:rPr lang="cs-CZ" sz="2000" dirty="0">
                <a:solidFill>
                  <a:schemeClr val="tx1"/>
                </a:solidFill>
                <a:latin typeface="+mj-lt"/>
              </a:rPr>
              <a:t> pozitivní pacienty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4BCD551D-366C-454E-BD12-137C3D828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155549"/>
              </p:ext>
            </p:extLst>
          </p:nvPr>
        </p:nvGraphicFramePr>
        <p:xfrm>
          <a:off x="1643337" y="1414558"/>
          <a:ext cx="8347045" cy="2994217"/>
        </p:xfrm>
        <a:graphic>
          <a:graphicData uri="http://schemas.openxmlformats.org/drawingml/2006/table">
            <a:tbl>
              <a:tblPr/>
              <a:tblGrid>
                <a:gridCol w="2556556">
                  <a:extLst>
                    <a:ext uri="{9D8B030D-6E8A-4147-A177-3AD203B41FA5}">
                      <a16:colId xmlns:a16="http://schemas.microsoft.com/office/drawing/2014/main" val="4214855361"/>
                    </a:ext>
                  </a:extLst>
                </a:gridCol>
                <a:gridCol w="973515">
                  <a:extLst>
                    <a:ext uri="{9D8B030D-6E8A-4147-A177-3AD203B41FA5}">
                      <a16:colId xmlns:a16="http://schemas.microsoft.com/office/drawing/2014/main" val="2796918159"/>
                    </a:ext>
                  </a:extLst>
                </a:gridCol>
                <a:gridCol w="931884">
                  <a:extLst>
                    <a:ext uri="{9D8B030D-6E8A-4147-A177-3AD203B41FA5}">
                      <a16:colId xmlns:a16="http://schemas.microsoft.com/office/drawing/2014/main" val="2749587344"/>
                    </a:ext>
                  </a:extLst>
                </a:gridCol>
                <a:gridCol w="926478">
                  <a:extLst>
                    <a:ext uri="{9D8B030D-6E8A-4147-A177-3AD203B41FA5}">
                      <a16:colId xmlns:a16="http://schemas.microsoft.com/office/drawing/2014/main" val="3652915394"/>
                    </a:ext>
                  </a:extLst>
                </a:gridCol>
                <a:gridCol w="978920">
                  <a:extLst>
                    <a:ext uri="{9D8B030D-6E8A-4147-A177-3AD203B41FA5}">
                      <a16:colId xmlns:a16="http://schemas.microsoft.com/office/drawing/2014/main" val="545310427"/>
                    </a:ext>
                  </a:extLst>
                </a:gridCol>
                <a:gridCol w="996401">
                  <a:extLst>
                    <a:ext uri="{9D8B030D-6E8A-4147-A177-3AD203B41FA5}">
                      <a16:colId xmlns:a16="http://schemas.microsoft.com/office/drawing/2014/main" val="4175516932"/>
                    </a:ext>
                  </a:extLst>
                </a:gridCol>
                <a:gridCol w="983291">
                  <a:extLst>
                    <a:ext uri="{9D8B030D-6E8A-4147-A177-3AD203B41FA5}">
                      <a16:colId xmlns:a16="http://schemas.microsoft.com/office/drawing/2014/main" val="3626245086"/>
                    </a:ext>
                  </a:extLst>
                </a:gridCol>
              </a:tblGrid>
              <a:tr h="41723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22.11.2021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intenzivní péče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02322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9784949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Trutnov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5774897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Náchod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1891173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Jičín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6451728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Rychnov nad Kněžnou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633296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Městská nemocnice Dvůr Králové </a:t>
                      </a:r>
                      <a:r>
                        <a:rPr lang="cs-CZ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n.L.</a:t>
                      </a:r>
                      <a:endParaRPr lang="cs-CZ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5109190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0892298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475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20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35B60C90-EF3C-4B87-9DA1-99B21EF8293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198" y="1389529"/>
          <a:ext cx="10515604" cy="4787440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408459163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73786675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6314081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0350659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18396732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2516147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7683619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7862091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0796460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4618499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3231682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3916109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6141073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7237996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1929477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583142582"/>
                    </a:ext>
                  </a:extLst>
                </a:gridCol>
              </a:tblGrid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198035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71 059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213 834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249 083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147 922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290 712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2 428 741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1675333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89 200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67 100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119 952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109 290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127 333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227 835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1 358 844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12507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31 044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65 119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73 634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61 267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63 749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126 963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982379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60 499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88788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54 938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343 144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386973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26 763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55 277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78 545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70 398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83 086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57 220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217028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43 140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1720655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55 202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53 082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62 350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113 632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674 831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35322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55 792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581 477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472502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54 167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45 469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934114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119 277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102 775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127 032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134 080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108 571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118 989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1 458 591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004577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38 921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55 229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53 413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55 577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116 279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55 658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966356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52 209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54 979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56 809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108 228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656 205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718207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95 637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116 932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121 213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210 884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1 327 805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32389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1 012 553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770 515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864 341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1 138 225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1 257 781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1 006 850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1 008 565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968 029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1 112 387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1 999 207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921 223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13 030 618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231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06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3C8790DA-593F-4B04-BEEA-55113EEBF60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198" y="1308847"/>
          <a:ext cx="10515604" cy="4868112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310872200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76584934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813443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0872023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1715200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4956374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31693509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76077323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3312319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1346007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5353812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138910131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42504015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0998805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003276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79982425"/>
                    </a:ext>
                  </a:extLst>
                </a:gridCol>
              </a:tblGrid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045058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32 692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113 613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92 315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106 443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123 762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75 186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1 161 844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9846020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43 277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53 620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52 174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647 777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401459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32 020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36 160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372 514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545790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31 117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49 469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340 145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7233054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164 304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1147785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35 035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38 783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47 049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34 633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40 937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902215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851085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32 083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320 194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735748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42 736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282 210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024088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43 037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285 844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405160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59 778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63 431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97 795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42 385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706 113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5125981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32 332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327 694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955204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27 896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082699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34 430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63 323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95 404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40 792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643 711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890085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157 234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500 510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382 104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428 876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564 234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622 184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496 936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547 840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889 309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6 251 812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743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497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Posilující očkování 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95A8FA91-9AA9-4E29-B44C-5727DF34C0F3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198" y="1389529"/>
          <a:ext cx="10515604" cy="4787440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53021135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876017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75960433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8548779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327851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1877871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86675317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566360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3027189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01212107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888895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6303124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6343563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8503102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1972557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776376127"/>
                    </a:ext>
                  </a:extLst>
                </a:gridCol>
              </a:tblGrid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070386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128 940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69338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64 408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769265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11349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32 960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035024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267632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197493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386214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612977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33398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23 683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034388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66 186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621829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522804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32 125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49033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24685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29 008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33 519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167 068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799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93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9A63B319-4940-4A71-86B7-17F116554CC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198" y="1344705"/>
          <a:ext cx="10515604" cy="4832256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406299267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5713817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4600601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1584772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42217317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54230700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40936884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56448719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8203054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30261980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5134289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3897134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29169761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1941828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000166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431180127"/>
                    </a:ext>
                  </a:extLst>
                </a:gridCol>
              </a:tblGrid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017473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180 507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063730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161 969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822504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8526568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941145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6443564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78 077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572860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67 599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8854501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103 672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57780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92 036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926080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20 882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225414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72 535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205 028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9584118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109 847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51131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59339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632723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47 220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72 785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83 397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93 290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198 317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191 719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1 533 639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4620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190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5DCF8D6-AB37-4441-91AC-A9BFD9FA5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7718" y="1775012"/>
            <a:ext cx="7871012" cy="440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107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7486</TotalTime>
  <Words>2096</Words>
  <Application>Microsoft Office PowerPoint</Application>
  <PresentationFormat>Širokoúhlá obrazovka</PresentationFormat>
  <Paragraphs>1121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Demi</vt:lpstr>
      <vt:lpstr>Franklin Gothic Medium</vt:lpstr>
      <vt:lpstr>System Font Regular</vt:lpstr>
      <vt:lpstr>Motiv Office</vt:lpstr>
      <vt:lpstr>1_Motiv Office</vt:lpstr>
      <vt:lpstr>Přehled epidemické situace a stavu očkování v Královéhradeckém kraji</vt:lpstr>
      <vt:lpstr>Aktuální situace v Královéhradeckém kraji k 21. 11. 2021</vt:lpstr>
      <vt:lpstr>Prezentace aplikace PowerPoint</vt:lpstr>
      <vt:lpstr>Kapacita lůžkové péče C+ (bez lůžek následné péče)</vt:lpstr>
      <vt:lpstr>Počet podaných dávek k 21. 11. 2021</vt:lpstr>
      <vt:lpstr>Ukončené očkování k 21. 11. 2021</vt:lpstr>
      <vt:lpstr>Posilující očkování k 21. 11. 2021</vt:lpstr>
      <vt:lpstr>Praktičtí lékaři – dávky k 21. 11.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Malíř Radek Mgr.</cp:lastModifiedBy>
  <cp:revision>422</cp:revision>
  <cp:lastPrinted>2021-07-19T08:31:38Z</cp:lastPrinted>
  <dcterms:created xsi:type="dcterms:W3CDTF">2021-01-14T19:24:21Z</dcterms:created>
  <dcterms:modified xsi:type="dcterms:W3CDTF">2021-11-23T12:25:19Z</dcterms:modified>
</cp:coreProperties>
</file>