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9"/>
  </p:notesMasterIdLst>
  <p:sldIdLst>
    <p:sldId id="256" r:id="rId4"/>
    <p:sldId id="723" r:id="rId5"/>
    <p:sldId id="259" r:id="rId6"/>
    <p:sldId id="1405" r:id="rId7"/>
    <p:sldId id="1696" r:id="rId8"/>
    <p:sldId id="1694" r:id="rId9"/>
    <p:sldId id="719" r:id="rId10"/>
    <p:sldId id="738" r:id="rId11"/>
    <p:sldId id="758" r:id="rId12"/>
    <p:sldId id="760" r:id="rId13"/>
    <p:sldId id="1693" r:id="rId14"/>
    <p:sldId id="752" r:id="rId15"/>
    <p:sldId id="1697" r:id="rId16"/>
    <p:sldId id="2110" r:id="rId17"/>
    <p:sldId id="705" r:id="rId18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Koronavirus\DATA%20o&#269;kov&#225;n&#237;\Grafy%20k%20p&#345;ehledu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Koronavirus\DATA%20o&#269;kov&#225;n&#237;\Grafy%20k%20p&#345;ehledu%20o&#269;kov&#225;n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B1-44CA-BA66-2EF59F4F49D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B1-44CA-BA66-2EF59F4F49D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B1-44CA-BA66-2EF59F4F49D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251 105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B1-44CA-BA66-2EF59F4F49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232 189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1-44CA-BA66-2EF59F4F49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916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B1-44CA-BA66-2EF59F4F4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188975</c:v>
                </c:pt>
                <c:pt idx="1">
                  <c:v>179869</c:v>
                </c:pt>
                <c:pt idx="2">
                  <c:v>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B1-44CA-BA66-2EF59F4F49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2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2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k 16. 5.</a:t>
            </a:r>
          </a:p>
        </c:rich>
      </c:tx>
      <c:layout>
        <c:manualLayout>
          <c:xMode val="edge"/>
          <c:yMode val="edge"/>
          <c:x val="0.26306876006331825"/>
          <c:y val="2.737047898338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2529814271749756"/>
          <c:w val="0.94169206416065976"/>
          <c:h val="0.706298596839618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60-69 let</c:v>
                </c:pt>
                <c:pt idx="6">
                  <c:v>Věk 50-59 let</c:v>
                </c:pt>
                <c:pt idx="7">
                  <c:v>Věk 40-49 let</c:v>
                </c:pt>
                <c:pt idx="8">
                  <c:v>Chronicky nemocní  (novotvary, nemoci srdce a plic, diabetes, obezita...)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13433</c:v>
                </c:pt>
                <c:pt idx="1">
                  <c:v>10141</c:v>
                </c:pt>
                <c:pt idx="2">
                  <c:v>11135</c:v>
                </c:pt>
                <c:pt idx="3">
                  <c:v>31455</c:v>
                </c:pt>
                <c:pt idx="4">
                  <c:v>61971</c:v>
                </c:pt>
                <c:pt idx="5">
                  <c:v>45072</c:v>
                </c:pt>
                <c:pt idx="6">
                  <c:v>32702</c:v>
                </c:pt>
                <c:pt idx="7">
                  <c:v>16376</c:v>
                </c:pt>
                <c:pt idx="8">
                  <c:v>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8-4A53-872F-8F210E335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000" b="1">
                <a:solidFill>
                  <a:srgbClr val="2B2B82"/>
                </a:solidFill>
              </a:rPr>
              <a:t>Týdenní</a:t>
            </a:r>
            <a:r>
              <a:rPr lang="cs-CZ" sz="2000" b="1" baseline="0">
                <a:solidFill>
                  <a:srgbClr val="2B2B82"/>
                </a:solidFill>
              </a:rPr>
              <a:t> počty očkování</a:t>
            </a:r>
          </a:p>
          <a:p>
            <a:pPr>
              <a:defRPr sz="2000" b="1">
                <a:solidFill>
                  <a:srgbClr val="2B2B82"/>
                </a:solidFill>
              </a:defRPr>
            </a:pPr>
            <a:r>
              <a:rPr lang="cs-CZ" sz="2000" b="1" baseline="0">
                <a:solidFill>
                  <a:srgbClr val="2B2B82"/>
                </a:solidFill>
              </a:rPr>
              <a:t>v Královéhradeckém kraji</a:t>
            </a:r>
          </a:p>
        </c:rich>
      </c:tx>
      <c:layout>
        <c:manualLayout>
          <c:xMode val="edge"/>
          <c:yMode val="edge"/>
          <c:x val="0.37034092710731276"/>
          <c:y val="6.7612831491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4329282314288819E-2"/>
          <c:y val="3.3862864901561436E-2"/>
          <c:w val="0.91915420312191687"/>
          <c:h val="0.88686063986007724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3-4ED1-B7D8-F25BE9E9BAE4}"/>
                </c:ext>
              </c:extLst>
            </c:dLbl>
            <c:dLbl>
              <c:idx val="8"/>
              <c:layout>
                <c:manualLayout>
                  <c:x val="-4.3393742948411841E-2"/>
                  <c:y val="-4.0022451368731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3-4ED1-B7D8-F25BE9E9BAE4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3-4ED1-B7D8-F25BE9E9BAE4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3-4ED1-B7D8-F25BE9E9BAE4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3-4ED1-B7D8-F25BE9E9BAE4}"/>
                </c:ext>
              </c:extLst>
            </c:dLbl>
            <c:dLbl>
              <c:idx val="13"/>
              <c:layout>
                <c:manualLayout>
                  <c:x val="-4.2128462068943502E-2"/>
                  <c:y val="-3.890009675470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B3-4ED1-B7D8-F25BE9E9BAE4}"/>
                </c:ext>
              </c:extLst>
            </c:dLbl>
            <c:dLbl>
              <c:idx val="14"/>
              <c:layout>
                <c:manualLayout>
                  <c:x val="-6.0146477956719277E-2"/>
                  <c:y val="-2.5322364236038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B3-4ED1-B7D8-F25BE9E9B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průběžně'!$E$1:$X$1</c:f>
              <c:strCache>
                <c:ptCount val="20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  <c:pt idx="13">
                  <c:v>29. 3.-4. 4.</c:v>
                </c:pt>
                <c:pt idx="14">
                  <c:v>5.-11. 4.</c:v>
                </c:pt>
                <c:pt idx="15">
                  <c:v>12.-18. 4.</c:v>
                </c:pt>
                <c:pt idx="16">
                  <c:v>19.-25. 4</c:v>
                </c:pt>
                <c:pt idx="17">
                  <c:v>26. 4.-2. 5.</c:v>
                </c:pt>
                <c:pt idx="18">
                  <c:v>3.-9. 5.</c:v>
                </c:pt>
                <c:pt idx="19">
                  <c:v>10.-16. 5.</c:v>
                </c:pt>
              </c:strCache>
            </c:strRef>
          </c:cat>
          <c:val>
            <c:numRef>
              <c:f>'Očkování průběžně'!$E$2:$X$2</c:f>
              <c:numCache>
                <c:formatCode>#,##0</c:formatCode>
                <c:ptCount val="20"/>
                <c:pt idx="0" formatCode="General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  <c:pt idx="13">
                  <c:v>12585</c:v>
                </c:pt>
                <c:pt idx="14">
                  <c:v>15134</c:v>
                </c:pt>
                <c:pt idx="15">
                  <c:v>20248</c:v>
                </c:pt>
                <c:pt idx="16">
                  <c:v>21575</c:v>
                </c:pt>
                <c:pt idx="17">
                  <c:v>23992</c:v>
                </c:pt>
                <c:pt idx="18">
                  <c:v>25055</c:v>
                </c:pt>
                <c:pt idx="19">
                  <c:v>26655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B3-4ED1-B7D8-F25BE9E9B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0.13054</cdr:x>
      <cdr:y>0.15864</cdr:y>
    </cdr:from>
    <cdr:to>
      <cdr:x>0.31345</cdr:x>
      <cdr:y>0.30966</cdr:y>
    </cdr:to>
    <cdr:sp macro="" textlink="">
      <cdr:nvSpPr>
        <cdr:cNvPr id="2" name="TextovéPole 3">
          <a:extLst xmlns:a="http://schemas.openxmlformats.org/drawingml/2006/main">
            <a:ext uri="{FF2B5EF4-FFF2-40B4-BE49-F238E27FC236}">
              <a16:creationId xmlns:a16="http://schemas.microsoft.com/office/drawing/2014/main" id="{16DC7CA5-BCAA-4180-86AF-DE3E4911064E}"/>
            </a:ext>
          </a:extLst>
        </cdr:cNvPr>
        <cdr:cNvSpPr txBox="1"/>
      </cdr:nvSpPr>
      <cdr:spPr>
        <a:xfrm xmlns:a="http://schemas.openxmlformats.org/drawingml/2006/main">
          <a:off x="1441061" y="1030514"/>
          <a:ext cx="2019300" cy="9810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>
              <a:solidFill>
                <a:srgbClr val="2B2B82"/>
              </a:solidFill>
            </a:rPr>
            <a:t>Celkem očkováno dávek:</a:t>
          </a:r>
        </a:p>
        <a:p xmlns:a="http://schemas.openxmlformats.org/drawingml/2006/main">
          <a:r>
            <a:rPr lang="cs-CZ" sz="4000" b="1">
              <a:solidFill>
                <a:srgbClr val="2B2B82"/>
              </a:solidFill>
            </a:rPr>
            <a:t>232 189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5685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5685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51634"/>
            <a:ext cx="5335893" cy="3886552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890665" cy="495685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376978"/>
            <a:ext cx="2890665" cy="495685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250">
              <a:defRPr/>
            </a:pPr>
            <a:fld id="{913B4F48-45DA-4A93-94D7-4559DBB1A6C9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04250">
                <a:defRPr/>
              </a:pPr>
              <a:t>4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891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F02F7-E55A-4AE8-AB24-763FA681CDD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250">
              <a:defRPr/>
            </a:pPr>
            <a:fld id="{913B4F48-45DA-4A93-94D7-4559DBB1A6C9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04250">
                <a:defRPr/>
              </a:pPr>
              <a:t>14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88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70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7401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6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02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82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83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21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685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covid.webmap.cz/kralovehradecky?MAP=om&amp;lon=16.0153108&amp;lat=50.384555&amp;scale=4838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765790"/>
            <a:ext cx="1541927" cy="7917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16. května 2021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CE01F96-FB98-4CE0-92E8-666B7669D572}"/>
              </a:ext>
            </a:extLst>
          </p:cNvPr>
          <p:cNvSpPr/>
          <p:nvPr/>
        </p:nvSpPr>
        <p:spPr>
          <a:xfrm>
            <a:off x="7335048" y="6096419"/>
            <a:ext cx="39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 19. týdnu </a:t>
            </a:r>
            <a:r>
              <a:rPr lang="cs-CZ" dirty="0" err="1"/>
              <a:t>prům</a:t>
            </a:r>
            <a:r>
              <a:rPr lang="cs-CZ" dirty="0"/>
              <a:t>. 3.808 očkování za den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698897"/>
              </p:ext>
            </p:extLst>
          </p:nvPr>
        </p:nvGraphicFramePr>
        <p:xfrm>
          <a:off x="2300567" y="1166556"/>
          <a:ext cx="8624047" cy="45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6EC6F492-D50F-4BBB-BF18-4FAA4C369EC5}"/>
              </a:ext>
            </a:extLst>
          </p:cNvPr>
          <p:cNvSpPr/>
          <p:nvPr/>
        </p:nvSpPr>
        <p:spPr>
          <a:xfrm>
            <a:off x="5863103" y="4137660"/>
            <a:ext cx="1498974" cy="1204974"/>
          </a:xfrm>
          <a:prstGeom prst="rect">
            <a:avLst/>
          </a:prstGeom>
          <a:solidFill>
            <a:srgbClr val="920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5778A4-7153-46D7-A9EC-8EACA6ABB067}"/>
              </a:ext>
            </a:extLst>
          </p:cNvPr>
          <p:cNvSpPr txBox="1"/>
          <p:nvPr/>
        </p:nvSpPr>
        <p:spPr>
          <a:xfrm>
            <a:off x="6060140" y="4379445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/>
                </a:solidFill>
              </a:rPr>
              <a:t>z toho druhé dávky: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61 720</a:t>
            </a:r>
          </a:p>
        </p:txBody>
      </p:sp>
    </p:spTree>
    <p:extLst>
      <p:ext uri="{BB962C8B-B14F-4D97-AF65-F5344CB8AC3E}">
        <p14:creationId xmlns:p14="http://schemas.microsoft.com/office/powerpoint/2010/main" val="180156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1197E1-3A6F-4EC5-B849-05E3034C41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9" y="6158204"/>
            <a:ext cx="1180810" cy="620270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118152"/>
              </p:ext>
            </p:extLst>
          </p:nvPr>
        </p:nvGraphicFramePr>
        <p:xfrm>
          <a:off x="576262" y="180975"/>
          <a:ext cx="1103947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14448"/>
              </p:ext>
            </p:extLst>
          </p:nvPr>
        </p:nvGraphicFramePr>
        <p:xfrm>
          <a:off x="513397" y="317241"/>
          <a:ext cx="11165206" cy="579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praktičtí lékaři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2340" cy="363249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Počet ordinací praktických lékařů s registracemi: 207</a:t>
            </a:r>
          </a:p>
          <a:p>
            <a:r>
              <a:rPr lang="cs-CZ" dirty="0"/>
              <a:t>Vakcíny </a:t>
            </a:r>
            <a:r>
              <a:rPr lang="cs-CZ" dirty="0" err="1"/>
              <a:t>AstraZeneca</a:t>
            </a:r>
            <a:r>
              <a:rPr lang="cs-CZ" dirty="0"/>
              <a:t> a Johnson &amp; Johnson jsou rozváženy do ordinací PL centrálními distributory</a:t>
            </a:r>
          </a:p>
          <a:p>
            <a:r>
              <a:rPr lang="cs-CZ" dirty="0"/>
              <a:t>Vakcína Moderna je rozvážena v režii KHK – Královéhradecká lékárna, a. s.</a:t>
            </a:r>
          </a:p>
          <a:p>
            <a:r>
              <a:rPr lang="cs-CZ" dirty="0"/>
              <a:t>Přehled aktuálně očkujících praktiků v </a:t>
            </a:r>
            <a:r>
              <a:rPr lang="cs-CZ" dirty="0">
                <a:hlinkClick r:id="rId2"/>
              </a:rPr>
              <a:t>interaktivní mapě</a:t>
            </a:r>
            <a:r>
              <a:rPr lang="cs-CZ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8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0F0B234-C252-4D24-90F6-2F9B72F191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71824" y="1962941"/>
          <a:ext cx="1076325" cy="4590240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3765909829"/>
                    </a:ext>
                  </a:extLst>
                </a:gridCol>
              </a:tblGrid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91679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76780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27548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8411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1148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9036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8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77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12517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01773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0702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25123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46432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23633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83533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8906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AEC05D2-4AF3-4752-A54A-50864C06CD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4975" y="1962942"/>
          <a:ext cx="6477000" cy="459024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182998212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7414174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592338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2932171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04047580"/>
                    </a:ext>
                  </a:extLst>
                </a:gridCol>
              </a:tblGrid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74192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6407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3961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A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4348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04413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0497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03486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2129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1956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9052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15917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4766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9078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28964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19106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u praktických lékařů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5F43CD-61A6-4942-B1EB-1AFAC38D4C4A}"/>
              </a:ext>
            </a:extLst>
          </p:cNvPr>
          <p:cNvSpPr txBox="1"/>
          <p:nvPr/>
        </p:nvSpPr>
        <p:spPr>
          <a:xfrm>
            <a:off x="5819774" y="102272"/>
            <a:ext cx="214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16. 5. 2021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8EE1B97-C1E4-4950-859F-0220BC695F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5" y="775888"/>
          <a:ext cx="11795917" cy="577730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0430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99166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585768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01760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294090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294090">
                  <a:extLst>
                    <a:ext uri="{9D8B030D-6E8A-4147-A177-3AD203B41FA5}">
                      <a16:colId xmlns:a16="http://schemas.microsoft.com/office/drawing/2014/main" val="779270720"/>
                    </a:ext>
                  </a:extLst>
                </a:gridCol>
                <a:gridCol w="1294090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  <a:gridCol w="1294090">
                  <a:extLst>
                    <a:ext uri="{9D8B030D-6E8A-4147-A177-3AD203B41FA5}">
                      <a16:colId xmlns:a16="http://schemas.microsoft.com/office/drawing/2014/main" val="794568240"/>
                    </a:ext>
                  </a:extLst>
                </a:gridCol>
                <a:gridCol w="1294090">
                  <a:extLst>
                    <a:ext uri="{9D8B030D-6E8A-4147-A177-3AD203B41FA5}">
                      <a16:colId xmlns:a16="http://schemas.microsoft.com/office/drawing/2014/main" val="1429414867"/>
                    </a:ext>
                  </a:extLst>
                </a:gridCol>
              </a:tblGrid>
              <a:tr h="498170">
                <a:tc rowSpan="2">
                  <a:txBody>
                    <a:bodyPr/>
                    <a:lstStyle/>
                    <a:p>
                      <a:pPr algn="l" fontAlgn="b"/>
                      <a:endParaRPr lang="cs-CZ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Samostatné ordinace praktického lékaře pro dospělé</a:t>
                      </a:r>
                      <a:endParaRPr lang="cs-CZ" sz="12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podaných dávek v samostatných ordinacích praktického lékaře pro dospělé od 28.2.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694023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s registrovanými osobami k očkování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80+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60-69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50-59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do 50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 (62,1 %)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4 423 (7,4 %)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19 827 (33,3 %)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14 092 (23,7 %)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7 738 (13,0 %)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13 483 (22,6 %)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(72,4 %)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4 949 (11,8 %)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19 465 (46,3 %)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10 946 (26,0 %)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3 707 (8,8 %)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2 991 (7,1 %)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(66,9 %)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3 514 (17,6 %)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8 560 (42,9 %)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4 206 (21,1 %)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1 471 (7,4 %)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2 224 (11,1 %)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 (72,9 %)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2 115 (11,2 %)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7 679 (40,8 %)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4 843 (25,7 %)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1 792 (9,5 %)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2 391 (12,7 %)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(73,2 %)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(9,0 %)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7 193 (43,0 %)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5 512 (32,9 %)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1 619 (9,7 %)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915 (5,5 %)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(67,3 %)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2 638 (11,3 %)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10 385 (44,6 %)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5 222 (22,4 %)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1 969 (8,5 %)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3 059 (13,1 %)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(73,6 %)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3 044 (14,9 %)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8 509 (41,7 %)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4 813 (23,6 %)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2 170 (10,6 %)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(79,6 %)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3 863 (12,0 %)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14 923 (46,4 %)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7 711 (24,0 %)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2 445 (7,6 %)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3 235 (10,1 %)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(81,8 %)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4 102 (17,0 %)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12 204 (50,7 %)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4 719 (19,6 %)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1 514 (6,3 %)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1 550 (6,4 %)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(70,9 %)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2 547 (15,2 %)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7 948 (47,5 %)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4 030 (24,1 %)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1 381 (8,3 %)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 (5,0 %)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 (77,3 %)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10 056 (13,5 %)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36 979 (49,6 %)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17 580 (23,6 %)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5 244 (7,0 %)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4 756 (6,4 %)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(76,3 %)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5 719 (14,1 %)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21 472 (53,0 %)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9 654 (23,8 %)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2 350 (5,8 %)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1 347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 (75,2 %)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9 276 (20,4 %)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23 725 (52,2 %)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8 884 (19,5 %)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2 102 (4,6 %)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1 483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(73,2 %)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6 993 (13,3 %)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23 539 (44,9 %)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11 695 (22,3 %)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4 846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5 360 (10,2 %)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3 602 (72,1 %)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486 902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64 739 (13,3 %)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222 408 (45,7 %)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113 907 (23,4 %)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40 051 (8,2 %)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45 797 (9,4 %)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8D00FA8F-7BC8-452E-A9D0-4B9FF6F5E1C6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309588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16.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17518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19.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104.456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103.814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rálovéhradecký kraj - COVID-19">
            <a:extLst>
              <a:ext uri="{FF2B5EF4-FFF2-40B4-BE49-F238E27FC236}">
                <a16:creationId xmlns:a16="http://schemas.microsoft.com/office/drawing/2014/main" id="{8652E93F-8251-4D6A-B27D-C2B25F8E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1410177"/>
            <a:ext cx="82010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180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denní počty pozitivně testovaných osob (dle data odběru vzorku) - detail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5996940"/>
            <a:ext cx="1363216" cy="75350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3A342A2-DF43-4201-AE8D-7D6952CE9EC6}"/>
              </a:ext>
            </a:extLst>
          </p:cNvPr>
          <p:cNvSpPr/>
          <p:nvPr/>
        </p:nvSpPr>
        <p:spPr>
          <a:xfrm>
            <a:off x="8738661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1E8951C-FEF3-4FEC-8A39-86E538E00330}"/>
              </a:ext>
            </a:extLst>
          </p:cNvPr>
          <p:cNvSpPr/>
          <p:nvPr/>
        </p:nvSpPr>
        <p:spPr>
          <a:xfrm>
            <a:off x="4203700" y="1574800"/>
            <a:ext cx="5969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0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436164" cy="576000"/>
          </a:xfrm>
        </p:spPr>
        <p:txBody>
          <a:bodyPr/>
          <a:lstStyle/>
          <a:p>
            <a:r>
              <a:rPr lang="cs-CZ" dirty="0"/>
              <a:t>Vybrané ukazatele – srovnání regionů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D547B5C3-9C9D-4646-9142-57CBE7A9C7A2}"/>
              </a:ext>
            </a:extLst>
          </p:cNvPr>
          <p:cNvSpPr/>
          <p:nvPr/>
        </p:nvSpPr>
        <p:spPr>
          <a:xfrm>
            <a:off x="230691" y="6377756"/>
            <a:ext cx="11961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Představuje podíl sedmidenních oken, vzájemně posunutých o užívanou průměrnou délku sériového intervalu (5 dní). 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DER HEIDEN, Matthias; HAMOUDA, </a:t>
            </a:r>
            <a:r>
              <a:rPr kumimoji="0" lang="de-D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Osamah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Schätzung der aktuellen Entwicklung der SARS-CoV-2-Epidemie in Deutschland–</a:t>
            </a:r>
            <a:r>
              <a:rPr kumimoji="0" lang="de-D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Nowcasting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de-D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Epid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Bull, 2020, 17: 10-15.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9" y="664210"/>
            <a:ext cx="11341608" cy="57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porovnání ČR k 16. 5.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3" y="6225816"/>
            <a:ext cx="1001648" cy="52462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CA53DC-7591-4F43-906A-69688F8DBD22}"/>
              </a:ext>
            </a:extLst>
          </p:cNvPr>
          <p:cNvSpPr/>
          <p:nvPr/>
        </p:nvSpPr>
        <p:spPr>
          <a:xfrm>
            <a:off x="10047772" y="6320424"/>
            <a:ext cx="11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ÚZIS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73AED95-33CE-43C3-9E27-7F1921D25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407071"/>
              </p:ext>
            </p:extLst>
          </p:nvPr>
        </p:nvGraphicFramePr>
        <p:xfrm>
          <a:off x="1055802" y="1270000"/>
          <a:ext cx="10190375" cy="4955818"/>
        </p:xfrm>
        <a:graphic>
          <a:graphicData uri="http://schemas.openxmlformats.org/drawingml/2006/table">
            <a:tbl>
              <a:tblPr/>
              <a:tblGrid>
                <a:gridCol w="3291581">
                  <a:extLst>
                    <a:ext uri="{9D8B030D-6E8A-4147-A177-3AD203B41FA5}">
                      <a16:colId xmlns:a16="http://schemas.microsoft.com/office/drawing/2014/main" val="1357123089"/>
                    </a:ext>
                  </a:extLst>
                </a:gridCol>
                <a:gridCol w="2299598">
                  <a:extLst>
                    <a:ext uri="{9D8B030D-6E8A-4147-A177-3AD203B41FA5}">
                      <a16:colId xmlns:a16="http://schemas.microsoft.com/office/drawing/2014/main" val="240401136"/>
                    </a:ext>
                  </a:extLst>
                </a:gridCol>
                <a:gridCol w="2299598">
                  <a:extLst>
                    <a:ext uri="{9D8B030D-6E8A-4147-A177-3AD203B41FA5}">
                      <a16:colId xmlns:a16="http://schemas.microsoft.com/office/drawing/2014/main" val="3112173229"/>
                    </a:ext>
                  </a:extLst>
                </a:gridCol>
                <a:gridCol w="2299598">
                  <a:extLst>
                    <a:ext uri="{9D8B030D-6E8A-4147-A177-3AD203B41FA5}">
                      <a16:colId xmlns:a16="http://schemas.microsoft.com/office/drawing/2014/main" val="2553407020"/>
                    </a:ext>
                  </a:extLst>
                </a:gridCol>
              </a:tblGrid>
              <a:tr h="716026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 1. 1.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potvrzených případů celkem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potvrzených případů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100 </a:t>
                      </a:r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tis.obyvatel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82613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1 324 277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32128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1 385 141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969282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644 083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94933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589 899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41174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294 664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78331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820 965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122 709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27290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443 690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79 959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97423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551 647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104 456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18 964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27313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522 662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03168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509 813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15312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1 191 989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08281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36610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582 555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90 418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09956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1 200 539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177368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97764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Bydliště neurčeno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17577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Cizinci bez trvalého pobytu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4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porovnání okresy k 16. 5.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14068" cy="67681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CA53DC-7591-4F43-906A-69688F8DBD22}"/>
              </a:ext>
            </a:extLst>
          </p:cNvPr>
          <p:cNvSpPr/>
          <p:nvPr/>
        </p:nvSpPr>
        <p:spPr>
          <a:xfrm>
            <a:off x="10155395" y="6227368"/>
            <a:ext cx="11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ÚZIS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A1A321A-AE20-4CD2-A238-ACCFF31C6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34386"/>
              </p:ext>
            </p:extLst>
          </p:nvPr>
        </p:nvGraphicFramePr>
        <p:xfrm>
          <a:off x="928541" y="1411288"/>
          <a:ext cx="10515599" cy="4483035"/>
        </p:xfrm>
        <a:graphic>
          <a:graphicData uri="http://schemas.openxmlformats.org/drawingml/2006/table">
            <a:tbl>
              <a:tblPr/>
              <a:tblGrid>
                <a:gridCol w="3396632">
                  <a:extLst>
                    <a:ext uri="{9D8B030D-6E8A-4147-A177-3AD203B41FA5}">
                      <a16:colId xmlns:a16="http://schemas.microsoft.com/office/drawing/2014/main" val="4128602864"/>
                    </a:ext>
                  </a:extLst>
                </a:gridCol>
                <a:gridCol w="2372989">
                  <a:extLst>
                    <a:ext uri="{9D8B030D-6E8A-4147-A177-3AD203B41FA5}">
                      <a16:colId xmlns:a16="http://schemas.microsoft.com/office/drawing/2014/main" val="3501444165"/>
                    </a:ext>
                  </a:extLst>
                </a:gridCol>
                <a:gridCol w="2372989">
                  <a:extLst>
                    <a:ext uri="{9D8B030D-6E8A-4147-A177-3AD203B41FA5}">
                      <a16:colId xmlns:a16="http://schemas.microsoft.com/office/drawing/2014/main" val="1568653674"/>
                    </a:ext>
                  </a:extLst>
                </a:gridCol>
                <a:gridCol w="2372989">
                  <a:extLst>
                    <a:ext uri="{9D8B030D-6E8A-4147-A177-3AD203B41FA5}">
                      <a16:colId xmlns:a16="http://schemas.microsoft.com/office/drawing/2014/main" val="2534382826"/>
                    </a:ext>
                  </a:extLst>
                </a:gridCol>
              </a:tblGrid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potvrzených případů celkem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potvrzených případů na 100 </a:t>
                      </a:r>
                      <a:r>
                        <a:rPr lang="cs-CZ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tis.obyvatel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90247"/>
                  </a:ext>
                </a:extLst>
              </a:tr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164 435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46649"/>
                  </a:ext>
                </a:extLst>
              </a:tr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Jičín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72350"/>
                  </a:ext>
                </a:extLst>
              </a:tr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Náchod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109 487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77590"/>
                  </a:ext>
                </a:extLst>
              </a:tr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Rychnov nad Kněžnou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3560"/>
                  </a:ext>
                </a:extLst>
              </a:tr>
              <a:tr h="730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Trutnov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117 414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5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7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21628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16. 5. 2021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37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9" y="5688481"/>
            <a:ext cx="1566642" cy="8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9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7" y="51428"/>
            <a:ext cx="8252012" cy="72250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16. 5.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194612"/>
            <a:ext cx="1222671" cy="663388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ED5C58A-85EA-4362-B35E-13A55CB6C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982601"/>
              </p:ext>
            </p:extLst>
          </p:nvPr>
        </p:nvGraphicFramePr>
        <p:xfrm>
          <a:off x="580208" y="713957"/>
          <a:ext cx="11031584" cy="5430085"/>
        </p:xfrm>
        <a:graphic>
          <a:graphicData uri="http://schemas.openxmlformats.org/drawingml/2006/table">
            <a:tbl>
              <a:tblPr/>
              <a:tblGrid>
                <a:gridCol w="1163260">
                  <a:extLst>
                    <a:ext uri="{9D8B030D-6E8A-4147-A177-3AD203B41FA5}">
                      <a16:colId xmlns:a16="http://schemas.microsoft.com/office/drawing/2014/main" val="2316139962"/>
                    </a:ext>
                  </a:extLst>
                </a:gridCol>
                <a:gridCol w="872445">
                  <a:extLst>
                    <a:ext uri="{9D8B030D-6E8A-4147-A177-3AD203B41FA5}">
                      <a16:colId xmlns:a16="http://schemas.microsoft.com/office/drawing/2014/main" val="1374717823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2587210141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769707828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1740067788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566999745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307239043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158810969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1663924566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1382326108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2903561306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1039885275"/>
                    </a:ext>
                  </a:extLst>
                </a:gridCol>
                <a:gridCol w="939226">
                  <a:extLst>
                    <a:ext uri="{9D8B030D-6E8A-4147-A177-3AD203B41FA5}">
                      <a16:colId xmlns:a16="http://schemas.microsoft.com/office/drawing/2014/main" val="951909573"/>
                    </a:ext>
                  </a:extLst>
                </a:gridCol>
                <a:gridCol w="732423">
                  <a:extLst>
                    <a:ext uri="{9D8B030D-6E8A-4147-A177-3AD203B41FA5}">
                      <a16:colId xmlns:a16="http://schemas.microsoft.com/office/drawing/2014/main" val="693226571"/>
                    </a:ext>
                  </a:extLst>
                </a:gridCol>
              </a:tblGrid>
              <a:tr h="385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AstraZeneca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20235"/>
                  </a:ext>
                </a:extLst>
              </a:tr>
              <a:tr h="81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0691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742 925 – 767 230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83408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396 435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530 135 – 545 690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598536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270 310 – 277 960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730046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243 325 – 250 240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844897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153 295 – 159 410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990307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332 900 – 341 440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66200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181 665 – 186 540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30219"/>
                  </a:ext>
                </a:extLst>
              </a:tr>
              <a:tr h="3537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251 105 – 258 730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64492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213 330 – 219 220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3121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213 445 – 219 810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20158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425 670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543 470 – 560 410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04545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270 205 – 278 210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46522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239 615 – 246 060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68917"/>
                  </a:ext>
                </a:extLst>
              </a:tr>
              <a:tr h="3537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369 735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490 785 – 505 570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35712"/>
                  </a:ext>
                </a:extLst>
              </a:tr>
              <a:tr h="26846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3 589 560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3 623 490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4 676 510 – 4 816 520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1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6517</TotalTime>
  <Words>1839</Words>
  <Application>Microsoft Office PowerPoint</Application>
  <PresentationFormat>Širokoúhlá obrazovka</PresentationFormat>
  <Paragraphs>588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2_Motiv Office</vt:lpstr>
      <vt:lpstr>Přehled epidemické situace a stavu očkování v Královéhradeckém kraji</vt:lpstr>
      <vt:lpstr>Aktuální situace v Královéhradeckém kraji k 16. 5. 2021</vt:lpstr>
      <vt:lpstr>Královéhradecký kraj – denní počty pozitivně testovaných osob (dle data odběru vzorku) - detail</vt:lpstr>
      <vt:lpstr>Vybrané ukazatele – srovnání regionů</vt:lpstr>
      <vt:lpstr>Královéhradecký kraj – porovnání ČR k 16. 5. </vt:lpstr>
      <vt:lpstr>Královéhradecký kraj – porovnání okresy k 16. 5.</vt:lpstr>
      <vt:lpstr>Kapacita C+ lůžek v Královéhradeckém kraji</vt:lpstr>
      <vt:lpstr>Prezentace aplikace PowerPoint</vt:lpstr>
      <vt:lpstr>Celkový počet dodaných a podaných dávek k 16. 5.</vt:lpstr>
      <vt:lpstr> Očkování od 2. ledna do 16. května 2021</vt:lpstr>
      <vt:lpstr>Prezentace aplikace PowerPoint</vt:lpstr>
      <vt:lpstr>Prezentace aplikace PowerPoint</vt:lpstr>
      <vt:lpstr>Královéhradecký kraj – praktičtí lékaři</vt:lpstr>
      <vt:lpstr>Vakcinace u praktických lékařů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337</cp:revision>
  <cp:lastPrinted>2021-05-18T09:14:17Z</cp:lastPrinted>
  <dcterms:created xsi:type="dcterms:W3CDTF">2021-01-14T19:24:21Z</dcterms:created>
  <dcterms:modified xsi:type="dcterms:W3CDTF">2021-07-27T11:10:24Z</dcterms:modified>
</cp:coreProperties>
</file>