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723" r:id="rId3"/>
    <p:sldId id="719" r:id="rId4"/>
    <p:sldId id="738" r:id="rId5"/>
    <p:sldId id="756" r:id="rId6"/>
    <p:sldId id="737" r:id="rId7"/>
    <p:sldId id="754" r:id="rId8"/>
    <p:sldId id="755" r:id="rId9"/>
    <p:sldId id="749" r:id="rId10"/>
    <p:sldId id="751" r:id="rId11"/>
    <p:sldId id="750" r:id="rId12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B82"/>
    <a:srgbClr val="00002F"/>
    <a:srgbClr val="CFD5EA"/>
    <a:srgbClr val="E9EBF5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6" autoAdjust="0"/>
    <p:restoredTop sz="93883" autoAdjust="0"/>
  </p:normalViewPr>
  <p:slideViewPr>
    <p:cSldViewPr snapToGrid="0">
      <p:cViewPr varScale="1">
        <p:scale>
          <a:sx n="106" d="100"/>
          <a:sy n="106" d="100"/>
        </p:scale>
        <p:origin x="15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T&#253;denn&#237;%20p&#345;ehled\Graf%20o&#269;kov&#225;n&#237;%20a%20dod&#225;v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327-46FF-8E44-BB6BCEA19AE6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327-46FF-8E44-BB6BCEA19AE6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327-46FF-8E44-BB6BCEA19A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'očkování graf'!$B$27:$D$27</c:f>
              <c:strCache>
                <c:ptCount val="3"/>
                <c:pt idx="0">
                  <c:v>Dodáno dávek</c:v>
                </c:pt>
                <c:pt idx="1">
                  <c:v>Vyočkováno dávek</c:v>
                </c:pt>
                <c:pt idx="2">
                  <c:v>Zbývá naočkovat</c:v>
                </c:pt>
              </c:strCache>
            </c:strRef>
          </c:cat>
          <c:val>
            <c:numRef>
              <c:f>'očkování graf'!$B$28:$D$28</c:f>
              <c:numCache>
                <c:formatCode>#,##0</c:formatCode>
                <c:ptCount val="3"/>
                <c:pt idx="0">
                  <c:v>87495</c:v>
                </c:pt>
                <c:pt idx="1">
                  <c:v>84517</c:v>
                </c:pt>
                <c:pt idx="2">
                  <c:v>2978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27-46FF-8E44-BB6BCEA19AE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4"/>
        <c:axId val="1014440255"/>
        <c:axId val="913643567"/>
      </c:barChart>
      <c:catAx>
        <c:axId val="1014440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13643567"/>
        <c:crosses val="autoZero"/>
        <c:auto val="1"/>
        <c:lblAlgn val="ctr"/>
        <c:lblOffset val="100"/>
        <c:noMultiLvlLbl val="0"/>
      </c:catAx>
      <c:valAx>
        <c:axId val="913643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14440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Týdenní 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osob – dvě dávky - k 28.3.2021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4D889268-7619-44CE-9F08-BA0E5462C3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7650246"/>
              </p:ext>
            </p:extLst>
          </p:nvPr>
        </p:nvGraphicFramePr>
        <p:xfrm>
          <a:off x="996950" y="1527142"/>
          <a:ext cx="10198100" cy="3937200"/>
        </p:xfrm>
        <a:graphic>
          <a:graphicData uri="http://schemas.openxmlformats.org/drawingml/2006/table">
            <a:tbl>
              <a:tblPr/>
              <a:tblGrid>
                <a:gridCol w="1854200">
                  <a:extLst>
                    <a:ext uri="{9D8B030D-6E8A-4147-A177-3AD203B41FA5}">
                      <a16:colId xmlns:a16="http://schemas.microsoft.com/office/drawing/2014/main" val="4037059478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578105350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446267866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799145983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890685253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536166632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922158020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588376134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831015474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695006327"/>
                    </a:ext>
                  </a:extLst>
                </a:gridCol>
              </a:tblGrid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18-29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30-49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9399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19 045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10 242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92 646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878317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6 680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4 251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41 410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363199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4 455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2 708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13 899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9617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2 841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9 666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0209981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2 780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061126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5 611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3 548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2 781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8 296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133501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18 031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5045305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21 088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806040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3 944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1 866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9 580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19 681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885855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2 673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7 984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18 096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064434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13 967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7 915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4 733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21 239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56 499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9362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5 388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3 380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2 257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602312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4 471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2 743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230889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5 553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3 185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20 358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43 711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7471"/>
                  </a:ext>
                </a:extLst>
              </a:tr>
              <a:tr h="246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21 361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97 064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57 550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41 643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40 534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186 580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444 945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691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045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28.3.2021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50" y="5665694"/>
            <a:ext cx="1578698" cy="827181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57D5ACA7-D186-44E3-9CB2-C9E5CE7E9F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540355"/>
              </p:ext>
            </p:extLst>
          </p:nvPr>
        </p:nvGraphicFramePr>
        <p:xfrm>
          <a:off x="1131216" y="1621410"/>
          <a:ext cx="10222586" cy="4044288"/>
        </p:xfrm>
        <a:graphic>
          <a:graphicData uri="http://schemas.openxmlformats.org/drawingml/2006/table">
            <a:tbl>
              <a:tblPr/>
              <a:tblGrid>
                <a:gridCol w="2516594">
                  <a:extLst>
                    <a:ext uri="{9D8B030D-6E8A-4147-A177-3AD203B41FA5}">
                      <a16:colId xmlns:a16="http://schemas.microsoft.com/office/drawing/2014/main" val="182597277"/>
                    </a:ext>
                  </a:extLst>
                </a:gridCol>
                <a:gridCol w="1284332">
                  <a:extLst>
                    <a:ext uri="{9D8B030D-6E8A-4147-A177-3AD203B41FA5}">
                      <a16:colId xmlns:a16="http://schemas.microsoft.com/office/drawing/2014/main" val="1596660783"/>
                    </a:ext>
                  </a:extLst>
                </a:gridCol>
                <a:gridCol w="1284332">
                  <a:extLst>
                    <a:ext uri="{9D8B030D-6E8A-4147-A177-3AD203B41FA5}">
                      <a16:colId xmlns:a16="http://schemas.microsoft.com/office/drawing/2014/main" val="2136532415"/>
                    </a:ext>
                  </a:extLst>
                </a:gridCol>
                <a:gridCol w="1284332">
                  <a:extLst>
                    <a:ext uri="{9D8B030D-6E8A-4147-A177-3AD203B41FA5}">
                      <a16:colId xmlns:a16="http://schemas.microsoft.com/office/drawing/2014/main" val="3764530878"/>
                    </a:ext>
                  </a:extLst>
                </a:gridCol>
                <a:gridCol w="1284332">
                  <a:extLst>
                    <a:ext uri="{9D8B030D-6E8A-4147-A177-3AD203B41FA5}">
                      <a16:colId xmlns:a16="http://schemas.microsoft.com/office/drawing/2014/main" val="2017135540"/>
                    </a:ext>
                  </a:extLst>
                </a:gridCol>
                <a:gridCol w="1284332">
                  <a:extLst>
                    <a:ext uri="{9D8B030D-6E8A-4147-A177-3AD203B41FA5}">
                      <a16:colId xmlns:a16="http://schemas.microsoft.com/office/drawing/2014/main" val="3260805634"/>
                    </a:ext>
                  </a:extLst>
                </a:gridCol>
                <a:gridCol w="1284332">
                  <a:extLst>
                    <a:ext uri="{9D8B030D-6E8A-4147-A177-3AD203B41FA5}">
                      <a16:colId xmlns:a16="http://schemas.microsoft.com/office/drawing/2014/main" val="2371812665"/>
                    </a:ext>
                  </a:extLst>
                </a:gridCol>
              </a:tblGrid>
              <a:tr h="252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84693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4 145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68475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0554518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2 199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5 931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334746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5 675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226217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2 057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6 430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629422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2 276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803176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1 541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6 446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094816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5 862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071817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3 012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900943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657942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13 321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21 649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622276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425617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13 195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740959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2 487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23 289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5679623"/>
                  </a:ext>
                </a:extLst>
              </a:tr>
              <a:tr h="252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96 627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36 038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176 291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278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24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28. 3. 2021 včetně</a:t>
            </a:r>
            <a:endParaRPr lang="cs-CZ" sz="2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339584"/>
              </p:ext>
            </p:extLst>
          </p:nvPr>
        </p:nvGraphicFramePr>
        <p:xfrm>
          <a:off x="1789471" y="1690688"/>
          <a:ext cx="9212826" cy="3281075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28448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2928340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období 9.3. – 15.3.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1.646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235/den, </a:t>
                      </a:r>
                      <a:r>
                        <a:rPr lang="cs-CZ" dirty="0" err="1"/>
                        <a:t>mezitýdenní</a:t>
                      </a:r>
                      <a:r>
                        <a:rPr lang="cs-CZ" dirty="0"/>
                        <a:t> pokles o 35%)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Průměrný denní nárůst za týden celkem na 100 tis. obyv. k 15. 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42,6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Průměrný denní nárůst za týden skupina 65+ na 100 tis. obyv. 65+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33,3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839464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101.357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93.705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1.669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33141CA8-F12A-4BB4-B498-8D7B54AC06BF}"/>
              </a:ext>
            </a:extLst>
          </p:cNvPr>
          <p:cNvSpPr/>
          <p:nvPr/>
        </p:nvSpPr>
        <p:spPr>
          <a:xfrm>
            <a:off x="1013750" y="0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Kapacita C+ lůžek v Královéhradeckém kraji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8889F0C-383D-45DE-872F-692F4108A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666849"/>
              </p:ext>
            </p:extLst>
          </p:nvPr>
        </p:nvGraphicFramePr>
        <p:xfrm>
          <a:off x="1013750" y="1690689"/>
          <a:ext cx="9693872" cy="3926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4327">
                  <a:extLst>
                    <a:ext uri="{9D8B030D-6E8A-4147-A177-3AD203B41FA5}">
                      <a16:colId xmlns:a16="http://schemas.microsoft.com/office/drawing/2014/main" val="1034507439"/>
                    </a:ext>
                  </a:extLst>
                </a:gridCol>
                <a:gridCol w="1370697">
                  <a:extLst>
                    <a:ext uri="{9D8B030D-6E8A-4147-A177-3AD203B41FA5}">
                      <a16:colId xmlns:a16="http://schemas.microsoft.com/office/drawing/2014/main" val="767322251"/>
                    </a:ext>
                  </a:extLst>
                </a:gridCol>
                <a:gridCol w="1349771">
                  <a:extLst>
                    <a:ext uri="{9D8B030D-6E8A-4147-A177-3AD203B41FA5}">
                      <a16:colId xmlns:a16="http://schemas.microsoft.com/office/drawing/2014/main" val="2803813529"/>
                    </a:ext>
                  </a:extLst>
                </a:gridCol>
                <a:gridCol w="1370697">
                  <a:extLst>
                    <a:ext uri="{9D8B030D-6E8A-4147-A177-3AD203B41FA5}">
                      <a16:colId xmlns:a16="http://schemas.microsoft.com/office/drawing/2014/main" val="2529611398"/>
                    </a:ext>
                  </a:extLst>
                </a:gridCol>
                <a:gridCol w="1318380">
                  <a:extLst>
                    <a:ext uri="{9D8B030D-6E8A-4147-A177-3AD203B41FA5}">
                      <a16:colId xmlns:a16="http://schemas.microsoft.com/office/drawing/2014/main" val="1787663944"/>
                    </a:ext>
                  </a:extLst>
                </a:gridCol>
              </a:tblGrid>
              <a:tr h="8367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28.3 2021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Kapacita intenzivní péče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Volná </a:t>
                      </a: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intenzivní lůžka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Kapacita standardní lůžka včetně násl.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Volná standardní lůžka včetně násl.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79944222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Jičín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14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117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44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4170740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Trutnov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47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8450693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Městská nemocnice Dvůr Králové n/L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12975395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Náchod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  <a:endParaRPr lang="cs-CZ" sz="140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125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55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68607157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Nemocnice Rychnov nad Kněžnou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11461473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6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5894162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147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56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5275278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celkem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125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17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504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194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33631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B198CEA-5624-4963-8B0D-3FAD00F63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57" y="0"/>
            <a:ext cx="10450286" cy="68580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C08E95C-0954-4745-85E1-E74D3581E38A}"/>
              </a:ext>
            </a:extLst>
          </p:cNvPr>
          <p:cNvSpPr txBox="1"/>
          <p:nvPr/>
        </p:nvSpPr>
        <p:spPr>
          <a:xfrm>
            <a:off x="2464904" y="3429000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Fakultní nemocnice HK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57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147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9D3DCA5-54FF-41C9-A38A-EF8147A85295}"/>
              </a:ext>
            </a:extLst>
          </p:cNvPr>
          <p:cNvSpPr txBox="1"/>
          <p:nvPr/>
        </p:nvSpPr>
        <p:spPr>
          <a:xfrm>
            <a:off x="1790368" y="238330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Jičín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14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117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0609429-9913-4539-91C8-B55E8368A409}"/>
              </a:ext>
            </a:extLst>
          </p:cNvPr>
          <p:cNvSpPr txBox="1"/>
          <p:nvPr/>
        </p:nvSpPr>
        <p:spPr>
          <a:xfrm>
            <a:off x="5766021" y="480392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Vrchlabí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3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CA65021-EDCD-4351-94B8-C06F2C17DD75}"/>
              </a:ext>
            </a:extLst>
          </p:cNvPr>
          <p:cNvSpPr txBox="1"/>
          <p:nvPr/>
        </p:nvSpPr>
        <p:spPr>
          <a:xfrm>
            <a:off x="8191168" y="1126723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Trutnov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16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47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2F4756D-84FE-4A9A-857E-19F7FE5E30FD}"/>
              </a:ext>
            </a:extLst>
          </p:cNvPr>
          <p:cNvSpPr txBox="1"/>
          <p:nvPr/>
        </p:nvSpPr>
        <p:spPr>
          <a:xfrm>
            <a:off x="5185575" y="5211417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MN Dvůr Králové n. L.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26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5ADDB69A-9020-4D6E-A770-954A6BB933B6}"/>
              </a:ext>
            </a:extLst>
          </p:cNvPr>
          <p:cNvSpPr txBox="1"/>
          <p:nvPr/>
        </p:nvSpPr>
        <p:spPr>
          <a:xfrm>
            <a:off x="8731857" y="4670728"/>
            <a:ext cx="1962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Rychnov n. </a:t>
            </a:r>
            <a:r>
              <a:rPr lang="cs-CZ" sz="1200" dirty="0" err="1">
                <a:solidFill>
                  <a:srgbClr val="2B2B82"/>
                </a:solidFill>
                <a:latin typeface="Franklin Gothic Demi" panose="020B0703020102020204" pitchFamily="34" charset="0"/>
              </a:rPr>
              <a:t>Kn</a:t>
            </a:r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22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969F1FE-AA15-4EA6-83ED-EEDB32AEF468}"/>
              </a:ext>
            </a:extLst>
          </p:cNvPr>
          <p:cNvSpPr txBox="1"/>
          <p:nvPr/>
        </p:nvSpPr>
        <p:spPr>
          <a:xfrm>
            <a:off x="8525123" y="310583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Náchod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25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125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D84F3C5-AB0D-44E2-98E1-BDA315CE83A9}"/>
              </a:ext>
            </a:extLst>
          </p:cNvPr>
          <p:cNvSpPr txBox="1"/>
          <p:nvPr/>
        </p:nvSpPr>
        <p:spPr>
          <a:xfrm>
            <a:off x="2044810" y="4486061"/>
            <a:ext cx="1607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629</a:t>
            </a:r>
          </a:p>
        </p:txBody>
      </p:sp>
    </p:spTree>
    <p:extLst>
      <p:ext uri="{BB962C8B-B14F-4D97-AF65-F5344CB8AC3E}">
        <p14:creationId xmlns:p14="http://schemas.microsoft.com/office/powerpoint/2010/main" val="4255019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13509B-D2F3-452A-BB89-5A10A860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947"/>
          </a:xfrm>
        </p:spPr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Nasazení Armády ČR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5546F5DE-EBDD-4C12-A442-C04F017114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489991"/>
              </p:ext>
            </p:extLst>
          </p:nvPr>
        </p:nvGraphicFramePr>
        <p:xfrm>
          <a:off x="1650057" y="1832541"/>
          <a:ext cx="9020067" cy="31929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27030">
                  <a:extLst>
                    <a:ext uri="{9D8B030D-6E8A-4147-A177-3AD203B41FA5}">
                      <a16:colId xmlns:a16="http://schemas.microsoft.com/office/drawing/2014/main" val="3711849303"/>
                    </a:ext>
                  </a:extLst>
                </a:gridCol>
                <a:gridCol w="1824892">
                  <a:extLst>
                    <a:ext uri="{9D8B030D-6E8A-4147-A177-3AD203B41FA5}">
                      <a16:colId xmlns:a16="http://schemas.microsoft.com/office/drawing/2014/main" val="1785689735"/>
                    </a:ext>
                  </a:extLst>
                </a:gridCol>
                <a:gridCol w="1268145">
                  <a:extLst>
                    <a:ext uri="{9D8B030D-6E8A-4147-A177-3AD203B41FA5}">
                      <a16:colId xmlns:a16="http://schemas.microsoft.com/office/drawing/2014/main" val="1035950899"/>
                    </a:ext>
                  </a:extLst>
                </a:gridCol>
              </a:tblGrid>
              <a:tr h="3248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Název zařízení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Doba nasazení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Počet osob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025764"/>
                  </a:ext>
                </a:extLst>
              </a:tr>
              <a:tr h="3709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Náchod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29.3. - 12.4.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91802669"/>
                  </a:ext>
                </a:extLst>
              </a:tr>
              <a:tr h="3709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Rychnov nad Kněžnou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29.3. - 12.4.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740155024"/>
                  </a:ext>
                </a:extLst>
              </a:tr>
              <a:tr h="3709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LDN Jaroměř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29.3. - 12.4.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89585673"/>
                  </a:ext>
                </a:extLst>
              </a:tr>
              <a:tr h="3709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15.2. - 4.4.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49003250"/>
                  </a:ext>
                </a:extLst>
              </a:tr>
              <a:tr h="3709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 - LDN Nový Bydžov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15.2. - 4.4.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23406108"/>
                  </a:ext>
                </a:extLst>
              </a:tr>
              <a:tr h="3709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Fakultní nemocnice Hradec Králové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22.3. – 4.4.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476197704"/>
                  </a:ext>
                </a:extLst>
              </a:tr>
              <a:tr h="3709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Městská nemocnice Dvůr Králové nad Labem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23.3. – 5.4.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684207510"/>
                  </a:ext>
                </a:extLst>
              </a:tr>
              <a:tr h="27131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>
                          <a:effectLst/>
                        </a:rPr>
                        <a:t>CELKEM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810813046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B68D6674-C773-4798-8AA7-734C5BD12C1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36" y="5811838"/>
            <a:ext cx="1343926" cy="68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066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pobytových službách k 26.3.2021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51BD7B-D78F-45A1-BBB7-9FE5A6EFF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Počet pozitivních klientů: 19 z 3.250 (0,6 %)</a:t>
            </a:r>
          </a:p>
          <a:p>
            <a:r>
              <a:rPr lang="cs-CZ" dirty="0"/>
              <a:t>Počet pozitivních pracovníků: 27 z 2.465 (1,1 %)</a:t>
            </a:r>
          </a:p>
          <a:p>
            <a:r>
              <a:rPr lang="cs-CZ" dirty="0"/>
              <a:t>Počet pracovníků v karanténě: 15 z 2.465 (0,6 %)</a:t>
            </a:r>
          </a:p>
          <a:p>
            <a:r>
              <a:rPr lang="cs-CZ" dirty="0"/>
              <a:t>Počet zařízení s nákazou: 4 z 53 (7,5 %)</a:t>
            </a:r>
          </a:p>
          <a:p>
            <a:r>
              <a:rPr lang="cs-CZ" dirty="0"/>
              <a:t>Počet zařízení v karanténě: 1 z 53 (1,9 %)</a:t>
            </a:r>
          </a:p>
          <a:p>
            <a:pPr marL="0" indent="0">
              <a:spcBef>
                <a:spcPts val="0"/>
              </a:spcBef>
              <a:buNone/>
            </a:pPr>
            <a:endParaRPr lang="cs-CZ" sz="1400" dirty="0"/>
          </a:p>
          <a:p>
            <a:pPr marL="0" indent="0">
              <a:buNone/>
            </a:pPr>
            <a:r>
              <a:rPr lang="cs-CZ" sz="1400" b="1" dirty="0"/>
              <a:t>V současné chvíli jsou nejvíce zasažena tato zařízení: </a:t>
            </a:r>
            <a:r>
              <a:rPr lang="cs-CZ" sz="1400" dirty="0"/>
              <a:t>  Domov </a:t>
            </a:r>
            <a:r>
              <a:rPr lang="cs-CZ" sz="1400" dirty="0" err="1"/>
              <a:t>Arreta</a:t>
            </a:r>
            <a:r>
              <a:rPr lang="cs-CZ" sz="1400" dirty="0"/>
              <a:t> (Hradec Králové), Domov sociálních služeb </a:t>
            </a:r>
            <a:r>
              <a:rPr lang="cs-CZ" sz="1400" dirty="0" err="1"/>
              <a:t>Chotělice</a:t>
            </a:r>
            <a:r>
              <a:rPr lang="cs-CZ" sz="1400" dirty="0"/>
              <a:t>.</a:t>
            </a:r>
          </a:p>
          <a:p>
            <a:pPr marL="0" indent="0">
              <a:buNone/>
            </a:pPr>
            <a:endParaRPr lang="cs-CZ" sz="1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891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76798873-6145-45D1-8C96-24D321BBBAF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DC45AFE-5A50-4C8E-AEA8-140D1FD99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799" y="177435"/>
            <a:ext cx="9772650" cy="981894"/>
          </a:xfrm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Očkování od 2. ledna do 28. března 2021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8D3777E1-1483-4BC5-9E05-43643D7757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8099520"/>
              </p:ext>
            </p:extLst>
          </p:nvPr>
        </p:nvGraphicFramePr>
        <p:xfrm>
          <a:off x="2255183" y="1206873"/>
          <a:ext cx="7681633" cy="4444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1856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Celkový počet dodaných a podaných dávek k 28.3.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35" y="5710350"/>
            <a:ext cx="1864043" cy="957095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F1A76ECE-4E31-4573-BDD2-CA39AD8C10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329351"/>
              </p:ext>
            </p:extLst>
          </p:nvPr>
        </p:nvGraphicFramePr>
        <p:xfrm>
          <a:off x="838201" y="1690688"/>
          <a:ext cx="10515598" cy="3918703"/>
        </p:xfrm>
        <a:graphic>
          <a:graphicData uri="http://schemas.openxmlformats.org/drawingml/2006/table">
            <a:tbl>
              <a:tblPr/>
              <a:tblGrid>
                <a:gridCol w="1461668">
                  <a:extLst>
                    <a:ext uri="{9D8B030D-6E8A-4147-A177-3AD203B41FA5}">
                      <a16:colId xmlns:a16="http://schemas.microsoft.com/office/drawing/2014/main" val="658651153"/>
                    </a:ext>
                  </a:extLst>
                </a:gridCol>
                <a:gridCol w="1083107">
                  <a:extLst>
                    <a:ext uri="{9D8B030D-6E8A-4147-A177-3AD203B41FA5}">
                      <a16:colId xmlns:a16="http://schemas.microsoft.com/office/drawing/2014/main" val="1726786050"/>
                    </a:ext>
                  </a:extLst>
                </a:gridCol>
                <a:gridCol w="967435">
                  <a:extLst>
                    <a:ext uri="{9D8B030D-6E8A-4147-A177-3AD203B41FA5}">
                      <a16:colId xmlns:a16="http://schemas.microsoft.com/office/drawing/2014/main" val="851307723"/>
                    </a:ext>
                  </a:extLst>
                </a:gridCol>
                <a:gridCol w="967435">
                  <a:extLst>
                    <a:ext uri="{9D8B030D-6E8A-4147-A177-3AD203B41FA5}">
                      <a16:colId xmlns:a16="http://schemas.microsoft.com/office/drawing/2014/main" val="3415131036"/>
                    </a:ext>
                  </a:extLst>
                </a:gridCol>
                <a:gridCol w="967435">
                  <a:extLst>
                    <a:ext uri="{9D8B030D-6E8A-4147-A177-3AD203B41FA5}">
                      <a16:colId xmlns:a16="http://schemas.microsoft.com/office/drawing/2014/main" val="3081328206"/>
                    </a:ext>
                  </a:extLst>
                </a:gridCol>
                <a:gridCol w="967435">
                  <a:extLst>
                    <a:ext uri="{9D8B030D-6E8A-4147-A177-3AD203B41FA5}">
                      <a16:colId xmlns:a16="http://schemas.microsoft.com/office/drawing/2014/main" val="520858165"/>
                    </a:ext>
                  </a:extLst>
                </a:gridCol>
                <a:gridCol w="967435">
                  <a:extLst>
                    <a:ext uri="{9D8B030D-6E8A-4147-A177-3AD203B41FA5}">
                      <a16:colId xmlns:a16="http://schemas.microsoft.com/office/drawing/2014/main" val="2613673340"/>
                    </a:ext>
                  </a:extLst>
                </a:gridCol>
                <a:gridCol w="967435">
                  <a:extLst>
                    <a:ext uri="{9D8B030D-6E8A-4147-A177-3AD203B41FA5}">
                      <a16:colId xmlns:a16="http://schemas.microsoft.com/office/drawing/2014/main" val="3491832146"/>
                    </a:ext>
                  </a:extLst>
                </a:gridCol>
                <a:gridCol w="1198778">
                  <a:extLst>
                    <a:ext uri="{9D8B030D-6E8A-4147-A177-3AD203B41FA5}">
                      <a16:colId xmlns:a16="http://schemas.microsoft.com/office/drawing/2014/main" val="351504299"/>
                    </a:ext>
                  </a:extLst>
                </a:gridCol>
                <a:gridCol w="967435">
                  <a:extLst>
                    <a:ext uri="{9D8B030D-6E8A-4147-A177-3AD203B41FA5}">
                      <a16:colId xmlns:a16="http://schemas.microsoft.com/office/drawing/2014/main" val="2043183058"/>
                    </a:ext>
                  </a:extLst>
                </a:gridCol>
              </a:tblGrid>
              <a:tr h="413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Comirnaty (BioNTech Manufacturing GmbH)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Moderna (Moderna)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Astra Zeneca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134371"/>
                  </a:ext>
                </a:extLst>
              </a:tr>
              <a:tr h="738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 do 17.1. a 6 od 18.1.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6 na lahvičku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805144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261 885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272 610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255 537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30 300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11 869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18 876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318 685 – 329 410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286 282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800683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132 015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134 550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119 218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17 683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29 949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185 115 – 187 650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166 850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593088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75 270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77 220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76 607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7 141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12 046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93 370 – 95 320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95 794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459759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68 445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70 200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66 690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6 660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11 003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90 645 – 92 400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84 353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051513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34 515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34 119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3 812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15 005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62 415 – 63 000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52 936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85368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78 390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79 560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68 142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12 007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14 412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105 990 – 107 160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94 561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4287189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49 335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50 310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46 601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3 829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7 576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62 735 – 63 710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58 006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930358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66 495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67 860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63 903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5 665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14 949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87 495 – 88 860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84 517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625983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53 040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53 820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50 165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6 451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8 801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73 240 – 74 020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65 417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798244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54 015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54 990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51 029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6 585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14 007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78 715 – 79 690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71 621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916332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168 870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174 330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150 944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25 400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15 333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22 200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19 548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216 470 – 221 930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185 825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781838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74 295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76 050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68 327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7 520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12 484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94 295 – 96 050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88 331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2371742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61 035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62 010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56 982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11 308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84 535 – 85 510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75 190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21896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122 265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125 190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116 512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26 476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19 510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172 565 – 175 490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162 498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974788"/>
                  </a:ext>
                </a:extLst>
              </a:tr>
              <a:tr h="1845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1 299 870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1 333 800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1 224 776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195 800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137 931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230 600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209 474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1 726 270 – 1 760 200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1 572 181</a:t>
                      </a:r>
                    </a:p>
                  </a:txBody>
                  <a:tcPr marL="6309" marR="6309" marT="6309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836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215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očkování k 28.3.2021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F8BD905E-EB8E-4F5B-BB6E-2506B4257A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038236"/>
              </p:ext>
            </p:extLst>
          </p:nvPr>
        </p:nvGraphicFramePr>
        <p:xfrm>
          <a:off x="996950" y="1690688"/>
          <a:ext cx="10198100" cy="3773648"/>
        </p:xfrm>
        <a:graphic>
          <a:graphicData uri="http://schemas.openxmlformats.org/drawingml/2006/table">
            <a:tbl>
              <a:tblPr/>
              <a:tblGrid>
                <a:gridCol w="1854200">
                  <a:extLst>
                    <a:ext uri="{9D8B030D-6E8A-4147-A177-3AD203B41FA5}">
                      <a16:colId xmlns:a16="http://schemas.microsoft.com/office/drawing/2014/main" val="3672464726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494267127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1560288714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646261789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1275822635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1008847810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152723906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1618347227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818992797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607479827"/>
                    </a:ext>
                  </a:extLst>
                </a:gridCol>
              </a:tblGrid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18-29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30-49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269556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15 707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53 109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29 860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27 803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71 662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87 927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286 282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612022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5 633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33 369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14 668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40 894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166 850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548299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2 783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15 201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26 248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33 253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95 794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5487703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3 365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24 293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84 353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8456043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9 153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17 899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52 936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172452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12 903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10 260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23 707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94 561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585300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2 042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6 377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4 857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58 006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600683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10 085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26 189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84 517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001758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2 076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10 755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7 457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16 872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22 743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65 417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768880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13 572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9 366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5 287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19 807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21 347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71 621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7880301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9 251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37 087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16 533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47 797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52 672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185 825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310407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14 703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10 394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6 933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28 859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88 331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568332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11 526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8 036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6 745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25 546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75 190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2881211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29 813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19 486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12 429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45 897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49 479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162 498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111337"/>
                  </a:ext>
                </a:extLst>
              </a:tr>
              <a:tr h="23585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62 350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287 512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184 209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140 641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429 709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467 120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1 572 181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750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5015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5501</TotalTime>
  <Words>1675</Words>
  <Application>Microsoft Office PowerPoint</Application>
  <PresentationFormat>Širokoúhlá obrazovka</PresentationFormat>
  <Paragraphs>721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Týdenní přehled epidemické situace a stavu očkování v Královéhradeckém kraji</vt:lpstr>
      <vt:lpstr>Aktuální situace v Královéhradeckém kraji k 28. 3. 2021 včetně</vt:lpstr>
      <vt:lpstr>Kapacita C+ lůžek v Královéhradeckém kraji</vt:lpstr>
      <vt:lpstr>Prezentace aplikace PowerPoint</vt:lpstr>
      <vt:lpstr>Nasazení Armády ČR</vt:lpstr>
      <vt:lpstr>Situace v pobytových službách k 26.3.2021</vt:lpstr>
      <vt:lpstr> Očkování od 2. ledna do 28. března 2021</vt:lpstr>
      <vt:lpstr>Celkový počet dodaných a podaných dávek k 28.3.</vt:lpstr>
      <vt:lpstr>Počet očkování k 28.3.2021</vt:lpstr>
      <vt:lpstr>Počet osob – dvě dávky - k 28.3.2021</vt:lpstr>
      <vt:lpstr>Praktičtí lékaři – dávky k 28.3.2021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Beata Nováková</cp:lastModifiedBy>
  <cp:revision>261</cp:revision>
  <cp:lastPrinted>2021-03-15T13:51:23Z</cp:lastPrinted>
  <dcterms:created xsi:type="dcterms:W3CDTF">2021-01-14T19:24:21Z</dcterms:created>
  <dcterms:modified xsi:type="dcterms:W3CDTF">2021-07-27T11:08:23Z</dcterms:modified>
</cp:coreProperties>
</file>