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617" r:id="rId14"/>
    <p:sldId id="1682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96-45E6-9D74-247708FEDF2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96-45E6-9D74-247708FEDF2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96-45E6-9D74-247708FED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121195</c:v>
                </c:pt>
                <c:pt idx="1">
                  <c:v>112419</c:v>
                </c:pt>
                <c:pt idx="2">
                  <c:v>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96-45E6-9D74-247708FEDF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 11.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89895</c:v>
                </c:pt>
                <c:pt idx="1">
                  <c:v>11000</c:v>
                </c:pt>
                <c:pt idx="2">
                  <c:v>20300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9B4-927D-2F598B996150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83455</c:v>
                </c:pt>
                <c:pt idx="1">
                  <c:v>11336</c:v>
                </c:pt>
                <c:pt idx="2">
                  <c:v>17628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D-49B4-927D-2F598B9961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K 11. 4.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0769663480354764"/>
          <c:y val="2.484700102774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0916470658027856"/>
          <c:w val="0.94169206416065976"/>
          <c:h val="0.7224320463301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9826</c:v>
                </c:pt>
                <c:pt idx="1">
                  <c:v>9279</c:v>
                </c:pt>
                <c:pt idx="2">
                  <c:v>8901</c:v>
                </c:pt>
                <c:pt idx="3">
                  <c:v>2899</c:v>
                </c:pt>
                <c:pt idx="4">
                  <c:v>7219</c:v>
                </c:pt>
                <c:pt idx="5">
                  <c:v>34121</c:v>
                </c:pt>
                <c:pt idx="6">
                  <c:v>27346</c:v>
                </c:pt>
                <c:pt idx="7">
                  <c:v>4626</c:v>
                </c:pt>
                <c:pt idx="8">
                  <c:v>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1-4D34-90FE-B6454C4AB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8682949081801612"/>
          <c:y val="4.4277754729853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4-41BC-9AB9-A5197282AC96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4-41BC-9AB9-A5197282AC96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4-41BC-9AB9-A5197282AC96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4-41BC-9AB9-A5197282A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průběžně'!$F$1:$S$1</c:f>
              <c:strCache>
                <c:ptCount val="14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</c:strCache>
            </c:strRef>
          </c:cat>
          <c:val>
            <c:numRef>
              <c:f>'Očkování průběžně'!$F$2:$S$2</c:f>
              <c:numCache>
                <c:formatCode>General</c:formatCode>
                <c:ptCount val="14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F4-41BC-9AB9-A5197282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Jihomoravský kraj</c:v>
                </c:pt>
                <c:pt idx="6">
                  <c:v>ČR</c:v>
                </c:pt>
                <c:pt idx="7">
                  <c:v>Zlínský kraj</c:v>
                </c:pt>
                <c:pt idx="8">
                  <c:v>Olomoucký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Moravskoslezský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173.00081478421811</c:v>
                </c:pt>
                <c:pt idx="1">
                  <c:v>162.65644937963239</c:v>
                </c:pt>
                <c:pt idx="2">
                  <c:v>143.8057308387429</c:v>
                </c:pt>
                <c:pt idx="3">
                  <c:v>132.10253957952625</c:v>
                </c:pt>
                <c:pt idx="4">
                  <c:v>128.54064848389302</c:v>
                </c:pt>
                <c:pt idx="5">
                  <c:v>128.34933879423386</c:v>
                </c:pt>
                <c:pt idx="6">
                  <c:v>128.18522716465841</c:v>
                </c:pt>
                <c:pt idx="7">
                  <c:v>127.15194273502073</c:v>
                </c:pt>
                <c:pt idx="8">
                  <c:v>126.84192622010553</c:v>
                </c:pt>
                <c:pt idx="9">
                  <c:v>123.141230215785</c:v>
                </c:pt>
                <c:pt idx="10">
                  <c:v>116.29695673303206</c:v>
                </c:pt>
                <c:pt idx="11">
                  <c:v>115.43315127621844</c:v>
                </c:pt>
                <c:pt idx="12">
                  <c:v>111.62298000856454</c:v>
                </c:pt>
                <c:pt idx="13">
                  <c:v>110.04123196482189</c:v>
                </c:pt>
                <c:pt idx="14">
                  <c:v>104.17206623730003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11.4.2021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83225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112 419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1755"/>
              </p:ext>
            </p:extLst>
          </p:nvPr>
        </p:nvGraphicFramePr>
        <p:xfrm>
          <a:off x="442912" y="310515"/>
          <a:ext cx="11306175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02656"/>
              </p:ext>
            </p:extLst>
          </p:nvPr>
        </p:nvGraphicFramePr>
        <p:xfrm>
          <a:off x="914400" y="569167"/>
          <a:ext cx="10189029" cy="549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25561E7-00B5-420C-8F07-6AED19C954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5649" y="2124868"/>
          <a:ext cx="4810125" cy="4428330"/>
        </p:xfrm>
        <a:graphic>
          <a:graphicData uri="http://schemas.openxmlformats.org/drawingml/2006/table">
            <a:tbl>
              <a:tblPr/>
              <a:tblGrid>
                <a:gridCol w="1603375">
                  <a:extLst>
                    <a:ext uri="{9D8B030D-6E8A-4147-A177-3AD203B41FA5}">
                      <a16:colId xmlns:a16="http://schemas.microsoft.com/office/drawing/2014/main" val="690912107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866389850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1942756754"/>
                    </a:ext>
                  </a:extLst>
                </a:gridCol>
              </a:tblGrid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06976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84198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7444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13523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129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1189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3390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2984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6422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3068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8072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06859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369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1711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79813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053A483-DC0E-47F1-B499-367773CBBF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5750" y="2115343"/>
          <a:ext cx="1219200" cy="443785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1843091"/>
                    </a:ext>
                  </a:extLst>
                </a:gridCol>
              </a:tblGrid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9251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0694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8613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063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3739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63870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719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1268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85629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4947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8745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4607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177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000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4825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u praktických lékařů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5F43CD-61A6-4942-B1EB-1AFAC38D4C4A}"/>
              </a:ext>
            </a:extLst>
          </p:cNvPr>
          <p:cNvSpPr txBox="1"/>
          <p:nvPr/>
        </p:nvSpPr>
        <p:spPr>
          <a:xfrm>
            <a:off x="5819774" y="102272"/>
            <a:ext cx="214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</a:t>
            </a:r>
            <a:r>
              <a:rPr lang="cs-CZ" b="1" dirty="0">
                <a:solidFill>
                  <a:srgbClr val="FFFFFF"/>
                </a:solidFill>
              </a:rPr>
              <a:t>11. 4. 2021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8EE1B97-C1E4-4950-859F-0220BC695F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6225" y="775888"/>
          <a:ext cx="11639550" cy="577731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55011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19420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2114354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779270720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675756">
                <a:tc rowSpan="2">
                  <a:txBody>
                    <a:bodyPr/>
                    <a:lstStyle/>
                    <a:p>
                      <a:pPr algn="l" fontAlgn="b"/>
                      <a:endParaRPr lang="cs-CZ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Samostatné ordinace praktického lékaře pro dospělé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podaných dávek v samostatných ordinacích praktického lékaře pro dospělé od 28.2.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670677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s registrovanými osobami k očkování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80+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do 70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 (62,5 %)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5 372 (11,5 %)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19 467 (41,7 %)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18 115 (38,8 %)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(71,9 %)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3 365 (16,7 %)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12 408 (61,8 %)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2 482 (12,4 %)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(67,9 %)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2 709 (24,7 %)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5 465 (49,9 %)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1 896 (17,3 %)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(74,0 %)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2 890 (16,4 %)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9 739 (55,3 %)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3 966 (22,5 %)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(72,4 %)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1 428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6 670 (53,2 %)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2 435 (19,4 %)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(68,6 %)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1 549 (15,0 %)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5 313 (51,5 %)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2 498 (24,2 %)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(74,1 %)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2 186 (20,9 %)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5 060 (48,4 %)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2 237 (21,4 %)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 (78,5 %)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2 277 (14,8 %)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8 835 (57,3 %)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2 858 (18,5 %)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(81,2 %)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3 829 (23,2 %)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8 622 (52,2 %)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2 947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1 544 (23,4 %)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4 062 (61,6 %)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(7,2 %)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(76,3 %)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6 481 (19,0 %)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20 943 (61,5 %)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3 634 (10,7 %)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(77,2 %)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3 033 (18,0 %)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10 610 (62,9 %)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1 930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(77,1 %)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5 857 (28,5 %)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12 185 (59,2 %)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1 264 (6,1 %)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(74,3 %)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5 510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16 598 (53,8 %)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6 383 (20,7 %)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3 604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48 030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145 977 (54,2 %)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53 121 (19,7 %)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8D00FA8F-7BC8-452E-A9D0-4B9FF6F5E1C6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dirty="0"/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29508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1 370 805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11.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120,00–139,99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140,00–149,99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3127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11.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208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98.843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4414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391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224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502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96620"/>
              </p:ext>
            </p:extLst>
          </p:nvPr>
        </p:nvGraphicFramePr>
        <p:xfrm>
          <a:off x="1650057" y="1832541"/>
          <a:ext cx="9020067" cy="393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18.4.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11.4.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99380"/>
              </p:ext>
            </p:extLst>
          </p:nvPr>
        </p:nvGraphicFramePr>
        <p:xfrm>
          <a:off x="838199" y="1498862"/>
          <a:ext cx="10515602" cy="4211490"/>
        </p:xfrm>
        <a:graphic>
          <a:graphicData uri="http://schemas.openxmlformats.org/drawingml/2006/table">
            <a:tbl>
              <a:tblPr/>
              <a:tblGrid>
                <a:gridCol w="1338524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991856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1097782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4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79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83 455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121 195 – 124 590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11. dubna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81675"/>
              </p:ext>
            </p:extLst>
          </p:nvPr>
        </p:nvGraphicFramePr>
        <p:xfrm>
          <a:off x="2255183" y="1206873"/>
          <a:ext cx="7681633" cy="444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093169"/>
              </p:ext>
            </p:extLst>
          </p:nvPr>
        </p:nvGraphicFramePr>
        <p:xfrm>
          <a:off x="1442301" y="527902"/>
          <a:ext cx="9568206" cy="53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11.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03866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2000</Words>
  <Application>Microsoft Office PowerPoint</Application>
  <PresentationFormat>Širokoúhlá obrazovka</PresentationFormat>
  <Paragraphs>818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11. 4. 2021 včetně</vt:lpstr>
      <vt:lpstr>Kapacita C+ lůžek v Královéhradeckém kraji</vt:lpstr>
      <vt:lpstr>Prezentace aplikace PowerPoint</vt:lpstr>
      <vt:lpstr>Nasazení Armády ČR</vt:lpstr>
      <vt:lpstr>Celkový počet dodaných a podaných dávek k 11.4.</vt:lpstr>
      <vt:lpstr> Očkování od 2. ledna do 11. dubna 2021</vt:lpstr>
      <vt:lpstr>Prezentace aplikace PowerPoint</vt:lpstr>
      <vt:lpstr>Počet očkování k 11. 4. 2021</vt:lpstr>
      <vt:lpstr>Počet osob – dvě dávky - k 11.4.2021</vt:lpstr>
      <vt:lpstr>Prezentace aplikace PowerPoint</vt:lpstr>
      <vt:lpstr>Prezentace aplikace PowerPoint</vt:lpstr>
      <vt:lpstr>Vakcinace u praktických lékařů</vt:lpstr>
      <vt:lpstr>Očkovaní v krajích (podle místa podání)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285</cp:revision>
  <cp:lastPrinted>2021-04-12T10:48:59Z</cp:lastPrinted>
  <dcterms:created xsi:type="dcterms:W3CDTF">2021-01-14T19:24:21Z</dcterms:created>
  <dcterms:modified xsi:type="dcterms:W3CDTF">2021-07-27T11:08:58Z</dcterms:modified>
</cp:coreProperties>
</file>